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5" r:id="rId1"/>
    <p:sldMasterId id="2147483701" r:id="rId2"/>
  </p:sldMasterIdLst>
  <p:notesMasterIdLst>
    <p:notesMasterId r:id="rId140"/>
  </p:notesMasterIdLst>
  <p:handoutMasterIdLst>
    <p:handoutMasterId r:id="rId141"/>
  </p:handoutMasterIdLst>
  <p:sldIdLst>
    <p:sldId id="1723" r:id="rId3"/>
    <p:sldId id="1515" r:id="rId4"/>
    <p:sldId id="1724" r:id="rId5"/>
    <p:sldId id="1736" r:id="rId6"/>
    <p:sldId id="1516" r:id="rId7"/>
    <p:sldId id="1520" r:id="rId8"/>
    <p:sldId id="1569" r:id="rId9"/>
    <p:sldId id="1570" r:id="rId10"/>
    <p:sldId id="1571" r:id="rId11"/>
    <p:sldId id="1572" r:id="rId12"/>
    <p:sldId id="1521" r:id="rId13"/>
    <p:sldId id="1729" r:id="rId14"/>
    <p:sldId id="1730" r:id="rId15"/>
    <p:sldId id="1731" r:id="rId16"/>
    <p:sldId id="1732" r:id="rId17"/>
    <p:sldId id="1733" r:id="rId18"/>
    <p:sldId id="1735" r:id="rId19"/>
    <p:sldId id="1522" r:id="rId20"/>
    <p:sldId id="1713" r:id="rId21"/>
    <p:sldId id="1714" r:id="rId22"/>
    <p:sldId id="1715" r:id="rId23"/>
    <p:sldId id="1716" r:id="rId24"/>
    <p:sldId id="1523" r:id="rId25"/>
    <p:sldId id="1524" r:id="rId26"/>
    <p:sldId id="1526" r:id="rId27"/>
    <p:sldId id="1525" r:id="rId28"/>
    <p:sldId id="1527" r:id="rId29"/>
    <p:sldId id="1528" r:id="rId30"/>
    <p:sldId id="1529" r:id="rId31"/>
    <p:sldId id="1530" r:id="rId32"/>
    <p:sldId id="1531" r:id="rId33"/>
    <p:sldId id="1532" r:id="rId34"/>
    <p:sldId id="1533" r:id="rId35"/>
    <p:sldId id="1534" r:id="rId36"/>
    <p:sldId id="1535" r:id="rId37"/>
    <p:sldId id="1536" r:id="rId38"/>
    <p:sldId id="1545" r:id="rId39"/>
    <p:sldId id="1544" r:id="rId40"/>
    <p:sldId id="1546" r:id="rId41"/>
    <p:sldId id="1548" r:id="rId42"/>
    <p:sldId id="1549" r:id="rId43"/>
    <p:sldId id="1550" r:id="rId44"/>
    <p:sldId id="1551" r:id="rId45"/>
    <p:sldId id="1552" r:id="rId46"/>
    <p:sldId id="1553" r:id="rId47"/>
    <p:sldId id="1554" r:id="rId48"/>
    <p:sldId id="1555" r:id="rId49"/>
    <p:sldId id="1556" r:id="rId50"/>
    <p:sldId id="1557" r:id="rId51"/>
    <p:sldId id="1558" r:id="rId52"/>
    <p:sldId id="1559" r:id="rId53"/>
    <p:sldId id="1560" r:id="rId54"/>
    <p:sldId id="1561" r:id="rId55"/>
    <p:sldId id="1562" r:id="rId56"/>
    <p:sldId id="1563" r:id="rId57"/>
    <p:sldId id="1564" r:id="rId58"/>
    <p:sldId id="1565" r:id="rId59"/>
    <p:sldId id="1566" r:id="rId60"/>
    <p:sldId id="1567" r:id="rId61"/>
    <p:sldId id="1568" r:id="rId62"/>
    <p:sldId id="1737" r:id="rId63"/>
    <p:sldId id="1590" r:id="rId64"/>
    <p:sldId id="1592" r:id="rId65"/>
    <p:sldId id="1593" r:id="rId66"/>
    <p:sldId id="1594" r:id="rId67"/>
    <p:sldId id="1595" r:id="rId68"/>
    <p:sldId id="1596" r:id="rId69"/>
    <p:sldId id="1597" r:id="rId70"/>
    <p:sldId id="1599" r:id="rId71"/>
    <p:sldId id="1601" r:id="rId72"/>
    <p:sldId id="1602" r:id="rId73"/>
    <p:sldId id="1603" r:id="rId74"/>
    <p:sldId id="1604" r:id="rId75"/>
    <p:sldId id="1605" r:id="rId76"/>
    <p:sldId id="1606" r:id="rId77"/>
    <p:sldId id="1607" r:id="rId78"/>
    <p:sldId id="1611" r:id="rId79"/>
    <p:sldId id="1610" r:id="rId80"/>
    <p:sldId id="1620" r:id="rId81"/>
    <p:sldId id="1621" r:id="rId82"/>
    <p:sldId id="1624" r:id="rId83"/>
    <p:sldId id="1622" r:id="rId84"/>
    <p:sldId id="1623" r:id="rId85"/>
    <p:sldId id="1625" r:id="rId86"/>
    <p:sldId id="1627" r:id="rId87"/>
    <p:sldId id="1628" r:id="rId88"/>
    <p:sldId id="1633" r:id="rId89"/>
    <p:sldId id="1635" r:id="rId90"/>
    <p:sldId id="1639" r:id="rId91"/>
    <p:sldId id="1640" r:id="rId92"/>
    <p:sldId id="1641" r:id="rId93"/>
    <p:sldId id="1642" r:id="rId94"/>
    <p:sldId id="1636" r:id="rId95"/>
    <p:sldId id="1643" r:id="rId96"/>
    <p:sldId id="1644" r:id="rId97"/>
    <p:sldId id="1645" r:id="rId98"/>
    <p:sldId id="1646" r:id="rId99"/>
    <p:sldId id="1647" r:id="rId100"/>
    <p:sldId id="1648" r:id="rId101"/>
    <p:sldId id="1649" r:id="rId102"/>
    <p:sldId id="1650" r:id="rId103"/>
    <p:sldId id="1651" r:id="rId104"/>
    <p:sldId id="1652" r:id="rId105"/>
    <p:sldId id="1653" r:id="rId106"/>
    <p:sldId id="1654" r:id="rId107"/>
    <p:sldId id="1655" r:id="rId108"/>
    <p:sldId id="1656" r:id="rId109"/>
    <p:sldId id="1658" r:id="rId110"/>
    <p:sldId id="1726" r:id="rId111"/>
    <p:sldId id="1674" r:id="rId112"/>
    <p:sldId id="1738" r:id="rId113"/>
    <p:sldId id="1677" r:id="rId114"/>
    <p:sldId id="1679" r:id="rId115"/>
    <p:sldId id="1681" r:id="rId116"/>
    <p:sldId id="1683" r:id="rId117"/>
    <p:sldId id="1684" r:id="rId118"/>
    <p:sldId id="1685" r:id="rId119"/>
    <p:sldId id="1686" r:id="rId120"/>
    <p:sldId id="1687" r:id="rId121"/>
    <p:sldId id="1688" r:id="rId122"/>
    <p:sldId id="1689" r:id="rId123"/>
    <p:sldId id="1690" r:id="rId124"/>
    <p:sldId id="1691" r:id="rId125"/>
    <p:sldId id="1693" r:id="rId126"/>
    <p:sldId id="1700" r:id="rId127"/>
    <p:sldId id="1701" r:id="rId128"/>
    <p:sldId id="1704" r:id="rId129"/>
    <p:sldId id="1705" r:id="rId130"/>
    <p:sldId id="1706" r:id="rId131"/>
    <p:sldId id="1707" r:id="rId132"/>
    <p:sldId id="1703" r:id="rId133"/>
    <p:sldId id="1708" r:id="rId134"/>
    <p:sldId id="1709" r:id="rId135"/>
    <p:sldId id="1710" r:id="rId136"/>
    <p:sldId id="1711" r:id="rId137"/>
    <p:sldId id="1712" r:id="rId138"/>
    <p:sldId id="1722" r:id="rId139"/>
  </p:sldIdLst>
  <p:sldSz cx="9144000" cy="5143500" type="screen16x9"/>
  <p:notesSz cx="6858000" cy="9313863"/>
  <p:custDataLst>
    <p:tags r:id="rId142"/>
  </p:custDataLst>
  <p:defaultTex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36">
          <p15:clr>
            <a:srgbClr val="A4A3A4"/>
          </p15:clr>
        </p15:guide>
        <p15:guide id="2" orient="horz" pos="622">
          <p15:clr>
            <a:srgbClr val="A4A3A4"/>
          </p15:clr>
        </p15:guide>
        <p15:guide id="3" pos="289">
          <p15:clr>
            <a:srgbClr val="A4A3A4"/>
          </p15:clr>
        </p15:guide>
        <p15:guide id="4" pos="2653">
          <p15:clr>
            <a:srgbClr val="A4A3A4"/>
          </p15:clr>
        </p15:guide>
        <p15:guide id="5" pos="4922">
          <p15:clr>
            <a:srgbClr val="A4A3A4"/>
          </p15:clr>
        </p15:guide>
        <p15:guide id="6" pos="2562">
          <p15:clr>
            <a:srgbClr val="A4A3A4"/>
          </p15:clr>
        </p15:guide>
        <p15:guide id="7" orient="horz" pos="2757">
          <p15:clr>
            <a:srgbClr val="A4A3A4"/>
          </p15:clr>
        </p15:guide>
        <p15:guide id="8" orient="horz" pos="630">
          <p15:clr>
            <a:srgbClr val="A4A3A4"/>
          </p15:clr>
        </p15:guide>
        <p15:guide id="9" pos="1475">
          <p15:clr>
            <a:srgbClr val="A4A3A4"/>
          </p15:clr>
        </p15:guide>
        <p15:guide id="10" pos="5426">
          <p15:clr>
            <a:srgbClr val="A4A3A4"/>
          </p15:clr>
        </p15:guide>
        <p15:guide id="11" pos="202">
          <p15:clr>
            <a:srgbClr val="A4A3A4"/>
          </p15:clr>
        </p15:guide>
      </p15:sldGuideLst>
    </p:ext>
    <p:ext uri="{2D200454-40CA-4A62-9FC3-DE9A4176ACB9}">
      <p15:notesGuideLst xmlns:p15="http://schemas.microsoft.com/office/powerpoint/2012/main">
        <p15:guide id="1" orient="horz" pos="3127">
          <p15:clr>
            <a:srgbClr val="A4A3A4"/>
          </p15:clr>
        </p15:guide>
        <p15:guide id="2" pos="2100">
          <p15:clr>
            <a:srgbClr val="A4A3A4"/>
          </p15:clr>
        </p15:guide>
        <p15:guide id="3" orient="horz" pos="2934">
          <p15:clr>
            <a:srgbClr val="A4A3A4"/>
          </p15:clr>
        </p15:guide>
        <p15:guide id="4" pos="215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EA2314"/>
    <a:srgbClr val="888888"/>
    <a:srgbClr val="FFFF00"/>
    <a:srgbClr val="CCFFCC"/>
    <a:srgbClr val="00B0CA"/>
    <a:srgbClr val="FF0066"/>
    <a:srgbClr val="FFC7C7"/>
    <a:srgbClr val="FF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80" autoAdjust="0"/>
    <p:restoredTop sz="94554" autoAdjust="0"/>
  </p:normalViewPr>
  <p:slideViewPr>
    <p:cSldViewPr snapToGrid="0" showGuides="1">
      <p:cViewPr>
        <p:scale>
          <a:sx n="80" d="100"/>
          <a:sy n="80" d="100"/>
        </p:scale>
        <p:origin x="81" y="401"/>
      </p:cViewPr>
      <p:guideLst>
        <p:guide orient="horz" pos="2936"/>
        <p:guide orient="horz" pos="622"/>
        <p:guide pos="289"/>
        <p:guide pos="2653"/>
        <p:guide pos="4922"/>
        <p:guide pos="2562"/>
        <p:guide orient="horz" pos="2757"/>
        <p:guide orient="horz" pos="630"/>
        <p:guide pos="1475"/>
        <p:guide pos="5426"/>
        <p:guide pos="202"/>
      </p:guideLst>
    </p:cSldViewPr>
  </p:slideViewPr>
  <p:outlineViewPr>
    <p:cViewPr>
      <p:scale>
        <a:sx n="33" d="100"/>
        <a:sy n="33" d="100"/>
      </p:scale>
      <p:origin x="0" y="372"/>
    </p:cViewPr>
  </p:outlineViewPr>
  <p:notesTextViewPr>
    <p:cViewPr>
      <p:scale>
        <a:sx n="3" d="2"/>
        <a:sy n="3" d="2"/>
      </p:scale>
      <p:origin x="0" y="0"/>
    </p:cViewPr>
  </p:notesTextViewPr>
  <p:sorterViewPr>
    <p:cViewPr varScale="1">
      <p:scale>
        <a:sx n="1" d="1"/>
        <a:sy n="1" d="1"/>
      </p:scale>
      <p:origin x="0" y="-8058"/>
    </p:cViewPr>
  </p:sorterViewPr>
  <p:notesViewPr>
    <p:cSldViewPr snapToGrid="0" showGuides="1">
      <p:cViewPr varScale="1">
        <p:scale>
          <a:sx n="72" d="100"/>
          <a:sy n="72" d="100"/>
        </p:scale>
        <p:origin x="-3296" y="-112"/>
      </p:cViewPr>
      <p:guideLst>
        <p:guide orient="horz" pos="3127"/>
        <p:guide pos="2100"/>
        <p:guide orient="horz" pos="2934"/>
        <p:guide pos="2159"/>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presProps" Target="pres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notesMaster" Target="notesMasters/notesMaster1.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handoutMaster" Target="handoutMasters/handoutMaster1.xml"/><Relationship Id="rId14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5693"/>
          </a:xfrm>
          <a:prstGeom prst="rect">
            <a:avLst/>
          </a:prstGeom>
        </p:spPr>
        <p:txBody>
          <a:bodyPr vert="horz" lIns="91285" tIns="45641" rIns="91285" bIns="45641" rtlCol="0"/>
          <a:lstStyle>
            <a:lvl1pPr algn="l">
              <a:defRPr sz="1200"/>
            </a:lvl1pPr>
          </a:lstStyle>
          <a:p>
            <a:endParaRPr lang="en-GB" dirty="0">
              <a:latin typeface="Vodafone Rg" pitchFamily="34" charset="0"/>
            </a:endParaRPr>
          </a:p>
        </p:txBody>
      </p:sp>
      <p:sp>
        <p:nvSpPr>
          <p:cNvPr id="3" name="Date Placeholder 2"/>
          <p:cNvSpPr>
            <a:spLocks noGrp="1"/>
          </p:cNvSpPr>
          <p:nvPr>
            <p:ph type="dt" sz="quarter" idx="1"/>
          </p:nvPr>
        </p:nvSpPr>
        <p:spPr>
          <a:xfrm>
            <a:off x="3884613" y="1"/>
            <a:ext cx="2971800" cy="465693"/>
          </a:xfrm>
          <a:prstGeom prst="rect">
            <a:avLst/>
          </a:prstGeom>
        </p:spPr>
        <p:txBody>
          <a:bodyPr vert="horz" lIns="91285" tIns="45641" rIns="91285" bIns="45641" rtlCol="0"/>
          <a:lstStyle>
            <a:lvl1pPr algn="r">
              <a:defRPr sz="1200"/>
            </a:lvl1pPr>
          </a:lstStyle>
          <a:p>
            <a:fld id="{F9584B7D-F332-42E4-B349-DEDC589F1ADB}" type="datetimeFigureOut">
              <a:rPr lang="en-GB" smtClean="0">
                <a:latin typeface="Vodafone Rg" pitchFamily="34" charset="0"/>
              </a:rPr>
              <a:pPr/>
              <a:t>08/06/2015</a:t>
            </a:fld>
            <a:endParaRPr lang="en-GB" dirty="0">
              <a:latin typeface="Vodafone Rg" pitchFamily="34" charset="0"/>
            </a:endParaRPr>
          </a:p>
        </p:txBody>
      </p:sp>
      <p:sp>
        <p:nvSpPr>
          <p:cNvPr id="4" name="Footer Placeholder 3"/>
          <p:cNvSpPr>
            <a:spLocks noGrp="1"/>
          </p:cNvSpPr>
          <p:nvPr>
            <p:ph type="ftr" sz="quarter" idx="2"/>
          </p:nvPr>
        </p:nvSpPr>
        <p:spPr>
          <a:xfrm>
            <a:off x="0" y="8846554"/>
            <a:ext cx="2971800" cy="465693"/>
          </a:xfrm>
          <a:prstGeom prst="rect">
            <a:avLst/>
          </a:prstGeom>
        </p:spPr>
        <p:txBody>
          <a:bodyPr vert="horz" lIns="91285" tIns="45641" rIns="91285" bIns="45641" rtlCol="0" anchor="b"/>
          <a:lstStyle>
            <a:lvl1pPr algn="l">
              <a:defRPr sz="1200"/>
            </a:lvl1pPr>
          </a:lstStyle>
          <a:p>
            <a:endParaRPr lang="en-GB" dirty="0">
              <a:latin typeface="Vodafone Rg" pitchFamily="34" charset="0"/>
            </a:endParaRPr>
          </a:p>
        </p:txBody>
      </p:sp>
      <p:sp>
        <p:nvSpPr>
          <p:cNvPr id="5" name="Slide Number Placeholder 4"/>
          <p:cNvSpPr>
            <a:spLocks noGrp="1"/>
          </p:cNvSpPr>
          <p:nvPr>
            <p:ph type="sldNum" sz="quarter" idx="3"/>
          </p:nvPr>
        </p:nvSpPr>
        <p:spPr>
          <a:xfrm>
            <a:off x="3884613" y="8846554"/>
            <a:ext cx="2971800" cy="465693"/>
          </a:xfrm>
          <a:prstGeom prst="rect">
            <a:avLst/>
          </a:prstGeom>
        </p:spPr>
        <p:txBody>
          <a:bodyPr vert="horz" lIns="91285" tIns="45641" rIns="91285" bIns="45641" rtlCol="0" anchor="b"/>
          <a:lstStyle>
            <a:lvl1pPr algn="r">
              <a:defRPr sz="1200"/>
            </a:lvl1pPr>
          </a:lstStyle>
          <a:p>
            <a:fld id="{EA1C1BE2-1563-4C9C-8E4A-C427D52BD2E1}" type="slidenum">
              <a:rPr lang="en-GB" smtClean="0">
                <a:latin typeface="Vodafone Rg" pitchFamily="34" charset="0"/>
              </a:rPr>
              <a:pPr/>
              <a:t>‹#›</a:t>
            </a:fld>
            <a:endParaRPr lang="en-GB" dirty="0">
              <a:latin typeface="Vodafone Rg" pitchFamily="34" charset="0"/>
            </a:endParaRPr>
          </a:p>
        </p:txBody>
      </p:sp>
    </p:spTree>
    <p:extLst>
      <p:ext uri="{BB962C8B-B14F-4D97-AF65-F5344CB8AC3E}">
        <p14:creationId xmlns:p14="http://schemas.microsoft.com/office/powerpoint/2010/main" val="4280741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5693"/>
          </a:xfrm>
          <a:prstGeom prst="rect">
            <a:avLst/>
          </a:prstGeom>
        </p:spPr>
        <p:txBody>
          <a:bodyPr vert="horz" lIns="91285" tIns="45641" rIns="91285" bIns="45641" rtlCol="0"/>
          <a:lstStyle>
            <a:lvl1pPr algn="l">
              <a:defRPr sz="1200">
                <a:latin typeface="Vodafone Rg" pitchFamily="34" charset="0"/>
              </a:defRPr>
            </a:lvl1pPr>
          </a:lstStyle>
          <a:p>
            <a:endParaRPr lang="en-GB" dirty="0"/>
          </a:p>
        </p:txBody>
      </p:sp>
      <p:sp>
        <p:nvSpPr>
          <p:cNvPr id="3" name="Date Placeholder 2"/>
          <p:cNvSpPr>
            <a:spLocks noGrp="1"/>
          </p:cNvSpPr>
          <p:nvPr>
            <p:ph type="dt" idx="1"/>
          </p:nvPr>
        </p:nvSpPr>
        <p:spPr>
          <a:xfrm>
            <a:off x="3884613" y="1"/>
            <a:ext cx="2971800" cy="465693"/>
          </a:xfrm>
          <a:prstGeom prst="rect">
            <a:avLst/>
          </a:prstGeom>
        </p:spPr>
        <p:txBody>
          <a:bodyPr vert="horz" lIns="91285" tIns="45641" rIns="91285" bIns="45641" rtlCol="0"/>
          <a:lstStyle>
            <a:lvl1pPr algn="r">
              <a:defRPr sz="1200">
                <a:latin typeface="Vodafone Rg" pitchFamily="34" charset="0"/>
              </a:defRPr>
            </a:lvl1pPr>
          </a:lstStyle>
          <a:p>
            <a:fld id="{53ACD7AC-7E6F-4F59-A8AC-F454A6DBBD3A}" type="datetimeFigureOut">
              <a:rPr lang="en-GB" smtClean="0"/>
              <a:pPr/>
              <a:t>08/06/2015</a:t>
            </a:fld>
            <a:endParaRPr lang="en-GB" dirty="0"/>
          </a:p>
        </p:txBody>
      </p:sp>
      <p:sp>
        <p:nvSpPr>
          <p:cNvPr id="4" name="Slide Image Placeholder 3"/>
          <p:cNvSpPr>
            <a:spLocks noGrp="1" noRot="1" noChangeAspect="1"/>
          </p:cNvSpPr>
          <p:nvPr>
            <p:ph type="sldImg" idx="2"/>
          </p:nvPr>
        </p:nvSpPr>
        <p:spPr>
          <a:xfrm>
            <a:off x="323850" y="698500"/>
            <a:ext cx="6210300" cy="3494088"/>
          </a:xfrm>
          <a:prstGeom prst="rect">
            <a:avLst/>
          </a:prstGeom>
          <a:noFill/>
          <a:ln w="12700">
            <a:solidFill>
              <a:prstClr val="black"/>
            </a:solidFill>
          </a:ln>
        </p:spPr>
        <p:txBody>
          <a:bodyPr vert="horz" lIns="91285" tIns="45641" rIns="91285" bIns="45641" rtlCol="0" anchor="ctr"/>
          <a:lstStyle/>
          <a:p>
            <a:endParaRPr lang="en-GB" dirty="0"/>
          </a:p>
        </p:txBody>
      </p:sp>
      <p:sp>
        <p:nvSpPr>
          <p:cNvPr id="5" name="Notes Placeholder 4"/>
          <p:cNvSpPr>
            <a:spLocks noGrp="1"/>
          </p:cNvSpPr>
          <p:nvPr>
            <p:ph type="body" sz="quarter" idx="3"/>
          </p:nvPr>
        </p:nvSpPr>
        <p:spPr>
          <a:xfrm>
            <a:off x="685800" y="4424089"/>
            <a:ext cx="5486400" cy="4191238"/>
          </a:xfrm>
          <a:prstGeom prst="rect">
            <a:avLst/>
          </a:prstGeom>
        </p:spPr>
        <p:txBody>
          <a:bodyPr vert="horz" lIns="91285" tIns="45641" rIns="91285" bIns="45641"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8846556"/>
            <a:ext cx="2971800" cy="465693"/>
          </a:xfrm>
          <a:prstGeom prst="rect">
            <a:avLst/>
          </a:prstGeom>
        </p:spPr>
        <p:txBody>
          <a:bodyPr vert="horz" lIns="91285" tIns="45641" rIns="91285" bIns="45641" rtlCol="0" anchor="b"/>
          <a:lstStyle>
            <a:lvl1pPr algn="l">
              <a:defRPr sz="1200">
                <a:latin typeface="Vodafone Rg" pitchFamily="34" charset="0"/>
              </a:defRPr>
            </a:lvl1pPr>
          </a:lstStyle>
          <a:p>
            <a:endParaRPr lang="en-GB" dirty="0"/>
          </a:p>
        </p:txBody>
      </p:sp>
      <p:sp>
        <p:nvSpPr>
          <p:cNvPr id="7" name="Slide Number Placeholder 6"/>
          <p:cNvSpPr>
            <a:spLocks noGrp="1"/>
          </p:cNvSpPr>
          <p:nvPr>
            <p:ph type="sldNum" sz="quarter" idx="5"/>
          </p:nvPr>
        </p:nvSpPr>
        <p:spPr>
          <a:xfrm>
            <a:off x="3884613" y="8846556"/>
            <a:ext cx="2971800" cy="465693"/>
          </a:xfrm>
          <a:prstGeom prst="rect">
            <a:avLst/>
          </a:prstGeom>
        </p:spPr>
        <p:txBody>
          <a:bodyPr vert="horz" lIns="91285" tIns="45641" rIns="91285" bIns="45641" rtlCol="0" anchor="b"/>
          <a:lstStyle>
            <a:lvl1pPr algn="r">
              <a:defRPr sz="1200">
                <a:latin typeface="Vodafone Rg" pitchFamily="34" charset="0"/>
              </a:defRPr>
            </a:lvl1pPr>
          </a:lstStyle>
          <a:p>
            <a:fld id="{2B3E1866-6ABF-4414-AFB5-B91146A1FA19}" type="slidenum">
              <a:rPr lang="en-GB" smtClean="0"/>
              <a:pPr/>
              <a:t>‹#›</a:t>
            </a:fld>
            <a:endParaRPr lang="en-GB" dirty="0"/>
          </a:p>
        </p:txBody>
      </p:sp>
    </p:spTree>
    <p:extLst>
      <p:ext uri="{BB962C8B-B14F-4D97-AF65-F5344CB8AC3E}">
        <p14:creationId xmlns:p14="http://schemas.microsoft.com/office/powerpoint/2010/main" val="2208001188"/>
      </p:ext>
    </p:extLst>
  </p:cSld>
  <p:clrMap bg1="lt1" tx1="dk1" bg2="lt2" tx2="dk2" accent1="accent1" accent2="accent2" accent3="accent3" accent4="accent4" accent5="accent5" accent6="accent6" hlink="hlink" folHlink="folHlink"/>
  <p:notesStyle>
    <a:lvl1pPr marL="0" algn="l" defTabSz="914378" rtl="0" eaLnBrk="1" latinLnBrk="0" hangingPunct="1">
      <a:defRPr sz="1200" kern="1200">
        <a:solidFill>
          <a:schemeClr val="tx1"/>
        </a:solidFill>
        <a:latin typeface="Vodafone Rg" pitchFamily="34" charset="0"/>
        <a:ea typeface="+mn-ea"/>
        <a:cs typeface="+mn-cs"/>
      </a:defRPr>
    </a:lvl1pPr>
    <a:lvl2pPr marL="457189" algn="l" defTabSz="914378" rtl="0" eaLnBrk="1" latinLnBrk="0" hangingPunct="1">
      <a:defRPr sz="1200" kern="1200">
        <a:solidFill>
          <a:schemeClr val="tx1"/>
        </a:solidFill>
        <a:latin typeface="Vodafone Rg" pitchFamily="34" charset="0"/>
        <a:ea typeface="+mn-ea"/>
        <a:cs typeface="+mn-cs"/>
      </a:defRPr>
    </a:lvl2pPr>
    <a:lvl3pPr marL="914378" algn="l" defTabSz="914378" rtl="0" eaLnBrk="1" latinLnBrk="0" hangingPunct="1">
      <a:defRPr sz="1200" kern="1200">
        <a:solidFill>
          <a:schemeClr val="tx1"/>
        </a:solidFill>
        <a:latin typeface="Vodafone Rg" pitchFamily="34" charset="0"/>
        <a:ea typeface="+mn-ea"/>
        <a:cs typeface="+mn-cs"/>
      </a:defRPr>
    </a:lvl3pPr>
    <a:lvl4pPr marL="1371566" algn="l" defTabSz="914378" rtl="0" eaLnBrk="1" latinLnBrk="0" hangingPunct="1">
      <a:defRPr sz="1200" kern="1200">
        <a:solidFill>
          <a:schemeClr val="tx1"/>
        </a:solidFill>
        <a:latin typeface="Vodafone Rg" pitchFamily="34" charset="0"/>
        <a:ea typeface="+mn-ea"/>
        <a:cs typeface="+mn-cs"/>
      </a:defRPr>
    </a:lvl4pPr>
    <a:lvl5pPr marL="1828754" algn="l" defTabSz="914378" rtl="0" eaLnBrk="1" latinLnBrk="0" hangingPunct="1">
      <a:defRPr sz="1200" kern="1200">
        <a:solidFill>
          <a:schemeClr val="tx1"/>
        </a:solidFill>
        <a:latin typeface="Vodafone Rg" pitchFamily="34" charset="0"/>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1</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10</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100</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101</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102</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103</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104</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105</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106</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107</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108</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3E1866-6ABF-4414-AFB5-B91146A1FA19}" type="slidenum">
              <a:rPr lang="en-GB" smtClean="0"/>
              <a:pPr/>
              <a:t>109</a:t>
            </a:fld>
            <a:endParaRPr lang="en-GB" dirty="0"/>
          </a:p>
        </p:txBody>
      </p:sp>
    </p:spTree>
    <p:extLst>
      <p:ext uri="{BB962C8B-B14F-4D97-AF65-F5344CB8AC3E}">
        <p14:creationId xmlns:p14="http://schemas.microsoft.com/office/powerpoint/2010/main" val="440885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11</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110</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111</a:t>
            </a:fld>
            <a:endParaRPr lang="en-GB" dirty="0"/>
          </a:p>
        </p:txBody>
      </p:sp>
    </p:spTree>
    <p:extLst>
      <p:ext uri="{BB962C8B-B14F-4D97-AF65-F5344CB8AC3E}">
        <p14:creationId xmlns:p14="http://schemas.microsoft.com/office/powerpoint/2010/main" val="152058656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112</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113</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114</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115</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116</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117</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118</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119</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12</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120</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121</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122</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123</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124</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125</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126</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127</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128</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129</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13</a:t>
            </a:fld>
            <a:endParaRPr lang="en-GB" dirty="0"/>
          </a:p>
        </p:txBody>
      </p:sp>
    </p:spTree>
    <p:extLst>
      <p:ext uri="{BB962C8B-B14F-4D97-AF65-F5344CB8AC3E}">
        <p14:creationId xmlns:p14="http://schemas.microsoft.com/office/powerpoint/2010/main" val="87211391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130</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131</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132</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133</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134</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135</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136</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137</a:t>
            </a:fld>
            <a:endParaRPr lang="en-GB" dirty="0"/>
          </a:p>
        </p:txBody>
      </p:sp>
    </p:spTree>
    <p:extLst>
      <p:ext uri="{BB962C8B-B14F-4D97-AF65-F5344CB8AC3E}">
        <p14:creationId xmlns:p14="http://schemas.microsoft.com/office/powerpoint/2010/main" val="221336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14</a:t>
            </a:fld>
            <a:endParaRPr lang="en-GB" dirty="0"/>
          </a:p>
        </p:txBody>
      </p:sp>
    </p:spTree>
    <p:extLst>
      <p:ext uri="{BB962C8B-B14F-4D97-AF65-F5344CB8AC3E}">
        <p14:creationId xmlns:p14="http://schemas.microsoft.com/office/powerpoint/2010/main" val="2456437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15</a:t>
            </a:fld>
            <a:endParaRPr lang="en-GB" dirty="0"/>
          </a:p>
        </p:txBody>
      </p:sp>
    </p:spTree>
    <p:extLst>
      <p:ext uri="{BB962C8B-B14F-4D97-AF65-F5344CB8AC3E}">
        <p14:creationId xmlns:p14="http://schemas.microsoft.com/office/powerpoint/2010/main" val="916257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16</a:t>
            </a:fld>
            <a:endParaRPr lang="en-GB" dirty="0"/>
          </a:p>
        </p:txBody>
      </p:sp>
    </p:spTree>
    <p:extLst>
      <p:ext uri="{BB962C8B-B14F-4D97-AF65-F5344CB8AC3E}">
        <p14:creationId xmlns:p14="http://schemas.microsoft.com/office/powerpoint/2010/main" val="4055661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17</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18</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19</a:t>
            </a:fld>
            <a:endParaRPr lang="en-GB" dirty="0"/>
          </a:p>
        </p:txBody>
      </p:sp>
    </p:spTree>
    <p:extLst>
      <p:ext uri="{BB962C8B-B14F-4D97-AF65-F5344CB8AC3E}">
        <p14:creationId xmlns:p14="http://schemas.microsoft.com/office/powerpoint/2010/main" val="1738330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2</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20</a:t>
            </a:fld>
            <a:endParaRPr lang="en-GB" dirty="0"/>
          </a:p>
        </p:txBody>
      </p:sp>
    </p:spTree>
    <p:extLst>
      <p:ext uri="{BB962C8B-B14F-4D97-AF65-F5344CB8AC3E}">
        <p14:creationId xmlns:p14="http://schemas.microsoft.com/office/powerpoint/2010/main" val="22388477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21</a:t>
            </a:fld>
            <a:endParaRPr lang="en-GB" dirty="0"/>
          </a:p>
        </p:txBody>
      </p:sp>
    </p:spTree>
    <p:extLst>
      <p:ext uri="{BB962C8B-B14F-4D97-AF65-F5344CB8AC3E}">
        <p14:creationId xmlns:p14="http://schemas.microsoft.com/office/powerpoint/2010/main" val="1063733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22</a:t>
            </a:fld>
            <a:endParaRPr lang="en-GB" dirty="0"/>
          </a:p>
        </p:txBody>
      </p:sp>
    </p:spTree>
    <p:extLst>
      <p:ext uri="{BB962C8B-B14F-4D97-AF65-F5344CB8AC3E}">
        <p14:creationId xmlns:p14="http://schemas.microsoft.com/office/powerpoint/2010/main" val="10882085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23</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24</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25</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26</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27</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28</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29</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3E1866-6ABF-4414-AFB5-B91146A1FA19}" type="slidenum">
              <a:rPr lang="en-GB" smtClean="0"/>
              <a:pPr/>
              <a:t>3</a:t>
            </a:fld>
            <a:endParaRPr lang="en-GB" dirty="0"/>
          </a:p>
        </p:txBody>
      </p:sp>
    </p:spTree>
    <p:extLst>
      <p:ext uri="{BB962C8B-B14F-4D97-AF65-F5344CB8AC3E}">
        <p14:creationId xmlns:p14="http://schemas.microsoft.com/office/powerpoint/2010/main" val="18197311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30</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31</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32</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33</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34</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35</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36</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37</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38</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39</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3E1866-6ABF-4414-AFB5-B91146A1FA19}" type="slidenum">
              <a:rPr lang="en-GB" smtClean="0"/>
              <a:pPr/>
              <a:t>4</a:t>
            </a:fld>
            <a:endParaRPr lang="en-GB" dirty="0"/>
          </a:p>
        </p:txBody>
      </p:sp>
    </p:spTree>
    <p:extLst>
      <p:ext uri="{BB962C8B-B14F-4D97-AF65-F5344CB8AC3E}">
        <p14:creationId xmlns:p14="http://schemas.microsoft.com/office/powerpoint/2010/main" val="24184377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40</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41</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42</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43</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44</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45</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46</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47</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48</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49</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5</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50</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51</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52</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53</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54</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55</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56</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57</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58</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59</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6</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60</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3E1866-6ABF-4414-AFB5-B91146A1FA19}" type="slidenum">
              <a:rPr lang="en-GB" smtClean="0"/>
              <a:pPr/>
              <a:t>61</a:t>
            </a:fld>
            <a:endParaRPr lang="en-GB" dirty="0"/>
          </a:p>
        </p:txBody>
      </p:sp>
    </p:spTree>
    <p:extLst>
      <p:ext uri="{BB962C8B-B14F-4D97-AF65-F5344CB8AC3E}">
        <p14:creationId xmlns:p14="http://schemas.microsoft.com/office/powerpoint/2010/main" val="21623087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62</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63</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64</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65</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66</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67</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68</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69</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7</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70</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71</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72</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73</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74</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75</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76</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77</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78"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78</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78"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79</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8</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78"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80</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78"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81</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78"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82</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0" baseline="0" dirty="0" smtClean="0"/>
          </a:p>
          <a:p>
            <a:endParaRPr lang="en-US" b="0" baseline="0" dirty="0" smtClean="0"/>
          </a:p>
          <a:p>
            <a:pPr marL="0" marR="0" indent="0" algn="l" defTabSz="914378"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378"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83</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84</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78"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85</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78"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86</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87</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88</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89</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9</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90</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91</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92</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93</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94</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95</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96</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97</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98</a:t>
            </a:fld>
            <a:endParaRPr lang="en-GB" dirty="0"/>
          </a:p>
        </p:txBody>
      </p:sp>
    </p:spTree>
    <p:extLst>
      <p:ext uri="{BB962C8B-B14F-4D97-AF65-F5344CB8AC3E}">
        <p14:creationId xmlns:p14="http://schemas.microsoft.com/office/powerpoint/2010/main" val="145477796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99</a:t>
            </a:fld>
            <a:endParaRPr lang="en-GB" dirty="0"/>
          </a:p>
        </p:txBody>
      </p:sp>
    </p:spTree>
    <p:extLst>
      <p:ext uri="{BB962C8B-B14F-4D97-AF65-F5344CB8AC3E}">
        <p14:creationId xmlns:p14="http://schemas.microsoft.com/office/powerpoint/2010/main" val="14547779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04">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32560" y="2286"/>
            <a:ext cx="7711440" cy="5138928"/>
          </a:xfrm>
          <a:prstGeom prst="rect">
            <a:avLst/>
          </a:prstGeom>
          <a:noFill/>
          <a:ln>
            <a:noFill/>
          </a:ln>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2286"/>
            <a:ext cx="5114327" cy="5138928"/>
          </a:xfrm>
          <a:prstGeom prst="rect">
            <a:avLst/>
          </a:prstGeom>
        </p:spPr>
      </p:pic>
      <p:sp>
        <p:nvSpPr>
          <p:cNvPr id="2" name="Title 1"/>
          <p:cNvSpPr>
            <a:spLocks noGrp="1"/>
          </p:cNvSpPr>
          <p:nvPr>
            <p:ph type="ctrTitle"/>
          </p:nvPr>
        </p:nvSpPr>
        <p:spPr>
          <a:xfrm>
            <a:off x="469540" y="2558450"/>
            <a:ext cx="3810363" cy="1393833"/>
          </a:xfrm>
        </p:spPr>
        <p:txBody>
          <a:bodyPr>
            <a:normAutofit/>
          </a:bodyPr>
          <a:lstStyle>
            <a:lvl1pPr algn="l">
              <a:lnSpc>
                <a:spcPts val="3439"/>
              </a:lnSpc>
              <a:defRPr sz="3200" b="1" i="0">
                <a:solidFill>
                  <a:schemeClr val="bg1"/>
                </a:solidFill>
                <a:latin typeface="Vodafone Rg"/>
                <a:cs typeface="Vodafone Rg"/>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469535" y="3978014"/>
            <a:ext cx="3819727" cy="682887"/>
          </a:xfrm>
        </p:spPr>
        <p:txBody>
          <a:bodyPr>
            <a:noAutofit/>
          </a:bodyPr>
          <a:lstStyle>
            <a:lvl1pPr marL="0" indent="0" algn="l">
              <a:buNone/>
              <a:defRPr sz="1600">
                <a:solidFill>
                  <a:schemeClr val="bg1"/>
                </a:solidFill>
                <a:latin typeface="Vodafone Rg" pitchFamily="34" charset="0"/>
              </a:defRPr>
            </a:lvl1pPr>
            <a:lvl2pPr marL="457033" indent="0" algn="ctr">
              <a:buNone/>
              <a:defRPr>
                <a:solidFill>
                  <a:schemeClr val="tx1">
                    <a:tint val="75000"/>
                  </a:schemeClr>
                </a:solidFill>
              </a:defRPr>
            </a:lvl2pPr>
            <a:lvl3pPr marL="914066" indent="0" algn="ctr">
              <a:buNone/>
              <a:defRPr>
                <a:solidFill>
                  <a:schemeClr val="tx1">
                    <a:tint val="75000"/>
                  </a:schemeClr>
                </a:solidFill>
              </a:defRPr>
            </a:lvl3pPr>
            <a:lvl4pPr marL="1371098" indent="0" algn="ctr">
              <a:buNone/>
              <a:defRPr>
                <a:solidFill>
                  <a:schemeClr val="tx1">
                    <a:tint val="75000"/>
                  </a:schemeClr>
                </a:solidFill>
              </a:defRPr>
            </a:lvl4pPr>
            <a:lvl5pPr marL="1828130" indent="0" algn="ctr">
              <a:buNone/>
              <a:defRPr>
                <a:solidFill>
                  <a:schemeClr val="tx1">
                    <a:tint val="75000"/>
                  </a:schemeClr>
                </a:solidFill>
              </a:defRPr>
            </a:lvl5pPr>
            <a:lvl6pPr marL="2285163" indent="0" algn="ctr">
              <a:buNone/>
              <a:defRPr>
                <a:solidFill>
                  <a:schemeClr val="tx1">
                    <a:tint val="75000"/>
                  </a:schemeClr>
                </a:solidFill>
              </a:defRPr>
            </a:lvl6pPr>
            <a:lvl7pPr marL="2742196" indent="0" algn="ctr">
              <a:buNone/>
              <a:defRPr>
                <a:solidFill>
                  <a:schemeClr val="tx1">
                    <a:tint val="75000"/>
                  </a:schemeClr>
                </a:solidFill>
              </a:defRPr>
            </a:lvl7pPr>
            <a:lvl8pPr marL="3199228" indent="0" algn="ctr">
              <a:buNone/>
              <a:defRPr>
                <a:solidFill>
                  <a:schemeClr val="tx1">
                    <a:tint val="75000"/>
                  </a:schemeClr>
                </a:solidFill>
              </a:defRPr>
            </a:lvl8pPr>
            <a:lvl9pPr marL="3656261" indent="0" algn="ctr">
              <a:buNone/>
              <a:defRPr>
                <a:solidFill>
                  <a:schemeClr val="tx1">
                    <a:tint val="75000"/>
                  </a:schemeClr>
                </a:solidFill>
              </a:defRPr>
            </a:lvl9pPr>
          </a:lstStyle>
          <a:p>
            <a:r>
              <a:rPr lang="en-US" dirty="0" smtClean="0"/>
              <a:t>Click to edit Master subtitle style</a:t>
            </a:r>
            <a:endParaRPr lang="en-GB" dirty="0"/>
          </a:p>
        </p:txBody>
      </p:sp>
      <p:sp>
        <p:nvSpPr>
          <p:cNvPr id="4" name="Footer Placeholder 3"/>
          <p:cNvSpPr>
            <a:spLocks noGrp="1"/>
          </p:cNvSpPr>
          <p:nvPr>
            <p:ph type="ftr" sz="quarter" idx="10"/>
          </p:nvPr>
        </p:nvSpPr>
        <p:spPr>
          <a:xfrm>
            <a:off x="457200" y="4745245"/>
            <a:ext cx="2087880" cy="274637"/>
          </a:xfrm>
          <a:prstGeom prst="rect">
            <a:avLst/>
          </a:prstGeom>
        </p:spPr>
        <p:txBody>
          <a:bodyPr lIns="91438" tIns="45719" rIns="91438" bIns="45719"/>
          <a:lstStyle>
            <a:lvl1pPr>
              <a:defRPr>
                <a:solidFill>
                  <a:schemeClr val="bg1"/>
                </a:solidFill>
              </a:defRPr>
            </a:lvl1pPr>
          </a:lstStyle>
          <a:p>
            <a:endParaRPr lang="en-GB" dirty="0" smtClean="0">
              <a:solidFill>
                <a:srgbClr val="FFFFFF"/>
              </a:solidFill>
            </a:endParaRPr>
          </a:p>
        </p:txBody>
      </p:sp>
    </p:spTree>
    <p:extLst>
      <p:ext uri="{BB962C8B-B14F-4D97-AF65-F5344CB8AC3E}">
        <p14:creationId xmlns:p14="http://schemas.microsoft.com/office/powerpoint/2010/main" val="41429617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subtitle">
    <p:spTree>
      <p:nvGrpSpPr>
        <p:cNvPr id="1" name=""/>
        <p:cNvGrpSpPr/>
        <p:nvPr/>
      </p:nvGrpSpPr>
      <p:grpSpPr>
        <a:xfrm>
          <a:off x="0" y="0"/>
          <a:ext cx="0" cy="0"/>
          <a:chOff x="0" y="0"/>
          <a:chExt cx="0" cy="0"/>
        </a:xfrm>
      </p:grpSpPr>
      <p:sp>
        <p:nvSpPr>
          <p:cNvPr id="10" name="Text Placeholder 9"/>
          <p:cNvSpPr>
            <a:spLocks noGrp="1"/>
          </p:cNvSpPr>
          <p:nvPr>
            <p:ph type="body" sz="quarter" idx="12"/>
          </p:nvPr>
        </p:nvSpPr>
        <p:spPr>
          <a:xfrm>
            <a:off x="584597" y="1578769"/>
            <a:ext cx="7972425" cy="364331"/>
          </a:xfrm>
          <a:prstGeom prst="rect">
            <a:avLst/>
          </a:prstGeom>
        </p:spPr>
        <p:txBody>
          <a:bodyPr lIns="68580" tIns="34290" rIns="68580" bIns="34290"/>
          <a:lstStyle>
            <a:lvl1pPr marL="0" indent="0" algn="ctr">
              <a:lnSpc>
                <a:spcPts val="2700"/>
              </a:lnSpc>
              <a:spcBef>
                <a:spcPts val="0"/>
              </a:spcBef>
              <a:spcAft>
                <a:spcPts val="0"/>
              </a:spcAft>
              <a:buNone/>
              <a:defRPr sz="3600">
                <a:solidFill>
                  <a:schemeClr val="bg1"/>
                </a:solidFill>
                <a:latin typeface="+mn-lt"/>
              </a:defRPr>
            </a:lvl1pPr>
            <a:lvl2pPr marL="0" indent="0">
              <a:lnSpc>
                <a:spcPts val="2700"/>
              </a:lnSpc>
              <a:spcBef>
                <a:spcPts val="0"/>
              </a:spcBef>
              <a:spcAft>
                <a:spcPts val="0"/>
              </a:spcAft>
              <a:buNone/>
              <a:defRPr sz="2700">
                <a:solidFill>
                  <a:schemeClr val="accent1"/>
                </a:solidFill>
                <a:latin typeface="+mn-lt"/>
              </a:defRPr>
            </a:lvl2pPr>
            <a:lvl3pPr marL="0" indent="0">
              <a:lnSpc>
                <a:spcPts val="2700"/>
              </a:lnSpc>
              <a:spcBef>
                <a:spcPts val="0"/>
              </a:spcBef>
              <a:spcAft>
                <a:spcPts val="0"/>
              </a:spcAft>
              <a:buNone/>
              <a:defRPr sz="2700">
                <a:solidFill>
                  <a:schemeClr val="accent1"/>
                </a:solidFill>
                <a:latin typeface="+mn-lt"/>
              </a:defRPr>
            </a:lvl3pPr>
            <a:lvl4pPr marL="0" indent="0">
              <a:lnSpc>
                <a:spcPts val="2700"/>
              </a:lnSpc>
              <a:spcBef>
                <a:spcPts val="0"/>
              </a:spcBef>
              <a:spcAft>
                <a:spcPts val="0"/>
              </a:spcAft>
              <a:buNone/>
              <a:defRPr sz="2700">
                <a:solidFill>
                  <a:schemeClr val="accent1"/>
                </a:solidFill>
                <a:latin typeface="+mn-lt"/>
              </a:defRPr>
            </a:lvl4pPr>
            <a:lvl5pPr marL="0" indent="0">
              <a:lnSpc>
                <a:spcPts val="2700"/>
              </a:lnSpc>
              <a:spcBef>
                <a:spcPts val="0"/>
              </a:spcBef>
              <a:spcAft>
                <a:spcPts val="0"/>
              </a:spcAft>
              <a:buNone/>
              <a:defRPr sz="2700">
                <a:solidFill>
                  <a:schemeClr val="accent1"/>
                </a:solidFill>
                <a:latin typeface="+mn-lt"/>
              </a:defRPr>
            </a:lvl5pPr>
          </a:lstStyle>
          <a:p>
            <a:pPr lvl="0"/>
            <a:r>
              <a:rPr lang="en-US" dirty="0" smtClean="0"/>
              <a:t>Click to edit Master text styles</a:t>
            </a:r>
          </a:p>
        </p:txBody>
      </p:sp>
      <p:sp>
        <p:nvSpPr>
          <p:cNvPr id="5" name="Title 4"/>
          <p:cNvSpPr>
            <a:spLocks noGrp="1"/>
          </p:cNvSpPr>
          <p:nvPr>
            <p:ph type="title"/>
          </p:nvPr>
        </p:nvSpPr>
        <p:spPr>
          <a:xfrm>
            <a:off x="578644" y="910881"/>
            <a:ext cx="7978379" cy="396426"/>
          </a:xfrm>
          <a:prstGeom prst="rect">
            <a:avLst/>
          </a:prstGeom>
        </p:spPr>
        <p:txBody>
          <a:bodyPr lIns="68580" tIns="34290" rIns="68580" bIns="34290"/>
          <a:lstStyle>
            <a:lvl1pPr algn="ctr">
              <a:lnSpc>
                <a:spcPts val="3600"/>
              </a:lnSpc>
              <a:defRPr kumimoji="0" lang="en-GB" sz="3600" b="0" i="0" u="none" strike="noStrike" kern="1200" cap="none" spc="0" normalizeH="0" baseline="0" noProof="0" dirty="0">
                <a:ln>
                  <a:noFill/>
                </a:ln>
                <a:solidFill>
                  <a:schemeClr val="bg1"/>
                </a:solidFill>
                <a:effectLst/>
                <a:uLnTx/>
                <a:uFillTx/>
                <a:latin typeface="Vodafone ExB" pitchFamily="34" charset="0"/>
                <a:ea typeface="+mj-ea"/>
                <a:cs typeface="Vodafone ExB"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29208765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457200" y="1081653"/>
            <a:ext cx="7810718" cy="3577660"/>
          </a:xfrm>
        </p:spPr>
        <p:txBody>
          <a:bodyPr vert="horz" lIns="0" tIns="0" rIns="0" bIns="0" rtlCol="0" anchor="t" anchorCtr="0">
            <a:noAutofit/>
          </a:bodyPr>
          <a:lstStyle>
            <a:lvl1pPr>
              <a:defRPr lang="en-US" dirty="0" smtClean="0"/>
            </a:lvl1pPr>
            <a:lvl2pPr>
              <a:defRPr lang="en-US" dirty="0" smtClean="0"/>
            </a:lvl2pPr>
            <a:lvl3pPr>
              <a:defRPr lang="en-US" dirty="0" smtClean="0"/>
            </a:lvl3pPr>
            <a:lvl4pPr marL="809329" indent="0">
              <a:buNone/>
              <a:defRPr/>
            </a:lvl4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itle 4"/>
          <p:cNvSpPr>
            <a:spLocks noGrp="1"/>
          </p:cNvSpPr>
          <p:nvPr>
            <p:ph type="title"/>
          </p:nvPr>
        </p:nvSpPr>
        <p:spPr>
          <a:xfrm>
            <a:off x="457201" y="205981"/>
            <a:ext cx="7810716" cy="875675"/>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39885004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3" y="205199"/>
            <a:ext cx="7810717" cy="876453"/>
          </a:xfrm>
        </p:spPr>
        <p:txBody>
          <a:bodyPr/>
          <a:lstStyle>
            <a:lvl1pPr>
              <a:lnSpc>
                <a:spcPct val="100000"/>
              </a:lnSpc>
              <a:defRPr>
                <a:latin typeface="Vodafone Rg" pitchFamily="34" charset="0"/>
              </a:defRPr>
            </a:lvl1pPr>
          </a:lstStyle>
          <a:p>
            <a:r>
              <a:rPr lang="en-US" dirty="0" smtClean="0"/>
              <a:t>Click to edit Master title style</a:t>
            </a:r>
            <a:endParaRPr lang="en-GB" dirty="0"/>
          </a:p>
        </p:txBody>
      </p:sp>
      <p:sp>
        <p:nvSpPr>
          <p:cNvPr id="3" name="Content Placeholder 2"/>
          <p:cNvSpPr>
            <a:spLocks noGrp="1"/>
          </p:cNvSpPr>
          <p:nvPr userDrawn="1">
            <p:ph idx="1"/>
          </p:nvPr>
        </p:nvSpPr>
        <p:spPr>
          <a:xfrm>
            <a:off x="457200" y="1081653"/>
            <a:ext cx="3817620" cy="3577660"/>
          </a:xfrm>
        </p:spPr>
        <p:txBody>
          <a:bodyPr vert="horz" lIns="0" tIns="0" rIns="0" bIns="0" rtlCol="0" anchor="t" anchorCtr="0">
            <a:noAutofit/>
          </a:bodyPr>
          <a:lstStyle>
            <a:lvl1pPr>
              <a:defRPr lang="en-US" sz="1600" dirty="0" smtClean="0"/>
            </a:lvl1pPr>
            <a:lvl2pPr>
              <a:defRPr lang="en-US" sz="1200" dirty="0" smtClean="0"/>
            </a:lvl2pPr>
            <a:lvl3pPr>
              <a:defRPr lang="en-US" sz="1200" dirty="0" smtClean="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Content Placeholder 4"/>
          <p:cNvSpPr>
            <a:spLocks noGrp="1"/>
          </p:cNvSpPr>
          <p:nvPr>
            <p:ph sz="quarter" idx="11"/>
          </p:nvPr>
        </p:nvSpPr>
        <p:spPr>
          <a:xfrm>
            <a:off x="4458692" y="1081653"/>
            <a:ext cx="3809225" cy="3577660"/>
          </a:xfrm>
        </p:spPr>
        <p:txBody>
          <a:bodyPr/>
          <a:lstStyle>
            <a:lvl1pPr>
              <a:defRPr sz="16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3"/>
          <p:cNvSpPr txBox="1">
            <a:spLocks/>
          </p:cNvSpPr>
          <p:nvPr userDrawn="1"/>
        </p:nvSpPr>
        <p:spPr>
          <a:xfrm>
            <a:off x="8787234" y="4868863"/>
            <a:ext cx="413410" cy="274637"/>
          </a:xfrm>
          <a:prstGeom prst="rect">
            <a:avLst/>
          </a:prstGeom>
        </p:spPr>
        <p:txBody>
          <a:bodyPr vert="horz" lIns="0" tIns="45720" rIns="0" bIns="45720" rtlCol="0" anchor="ctr"/>
          <a:lstStyle>
            <a:defPPr>
              <a:defRPr lang="en-US"/>
            </a:defPPr>
            <a:lvl1pPr marL="0" algn="ct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A83A2B-3358-44F8-83A0-4598795D8FB5}" type="slidenum">
              <a:rPr lang="en-GB" b="1" smtClean="0">
                <a:solidFill>
                  <a:schemeClr val="bg1"/>
                </a:solidFill>
              </a:rPr>
              <a:pPr/>
              <a:t>‹#›</a:t>
            </a:fld>
            <a:endParaRPr lang="en-GB" b="1" dirty="0">
              <a:solidFill>
                <a:schemeClr val="bg1"/>
              </a:solidFill>
            </a:endParaRPr>
          </a:p>
        </p:txBody>
      </p:sp>
    </p:spTree>
    <p:extLst>
      <p:ext uri="{BB962C8B-B14F-4D97-AF65-F5344CB8AC3E}">
        <p14:creationId xmlns:p14="http://schemas.microsoft.com/office/powerpoint/2010/main" val="8795073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xt and Image background">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2" y="205201"/>
            <a:ext cx="4004422" cy="876452"/>
          </a:xfrm>
        </p:spPr>
        <p:txBody>
          <a:bodyPr/>
          <a:lstStyle>
            <a:lvl1pPr>
              <a:defRPr>
                <a:latin typeface="Vodafone Rg" pitchFamily="34" charset="0"/>
              </a:defRPr>
            </a:lvl1pPr>
          </a:lstStyle>
          <a:p>
            <a:r>
              <a:rPr lang="en-US" dirty="0" smtClean="0"/>
              <a:t>Click to edit Master title style</a:t>
            </a:r>
            <a:endParaRPr lang="en-GB" dirty="0"/>
          </a:p>
        </p:txBody>
      </p:sp>
      <p:sp>
        <p:nvSpPr>
          <p:cNvPr id="3" name="Content Placeholder 2"/>
          <p:cNvSpPr>
            <a:spLocks noGrp="1"/>
          </p:cNvSpPr>
          <p:nvPr userDrawn="1">
            <p:ph idx="1"/>
          </p:nvPr>
        </p:nvSpPr>
        <p:spPr>
          <a:xfrm>
            <a:off x="457201" y="1081655"/>
            <a:ext cx="4002088" cy="3577659"/>
          </a:xfrm>
        </p:spPr>
        <p:txBody>
          <a:bodyPr vert="horz" lIns="0" tIns="0" rIns="0" bIns="0" rtlCol="0" anchor="t" anchorCtr="0">
            <a:noAutofit/>
          </a:bodyPr>
          <a:lstStyle>
            <a:lvl1pPr marL="0" indent="0">
              <a:buNone/>
              <a:defRPr lang="en-US" sz="1800" dirty="0" smtClean="0"/>
            </a:lvl1pPr>
            <a:lvl2pPr marL="266603" indent="0">
              <a:buNone/>
              <a:defRPr lang="en-US" sz="1400" dirty="0" smtClean="0"/>
            </a:lvl2pPr>
            <a:lvl3pPr marL="542726" indent="0">
              <a:buNone/>
              <a:defRPr lang="en-US" sz="1400" dirty="0" smtClean="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Slide Number Placeholder 3"/>
          <p:cNvSpPr txBox="1">
            <a:spLocks/>
          </p:cNvSpPr>
          <p:nvPr userDrawn="1"/>
        </p:nvSpPr>
        <p:spPr>
          <a:xfrm>
            <a:off x="8787234" y="4868863"/>
            <a:ext cx="413410" cy="274637"/>
          </a:xfrm>
          <a:prstGeom prst="rect">
            <a:avLst/>
          </a:prstGeom>
        </p:spPr>
        <p:txBody>
          <a:bodyPr vert="horz" lIns="0" tIns="45720" rIns="0" bIns="45720" rtlCol="0" anchor="ctr"/>
          <a:lstStyle>
            <a:defPPr>
              <a:defRPr lang="en-US"/>
            </a:defPPr>
            <a:lvl1pPr marL="0" algn="ct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A83A2B-3358-44F8-83A0-4598795D8FB5}" type="slidenum">
              <a:rPr lang="en-GB" b="1" smtClean="0">
                <a:solidFill>
                  <a:schemeClr val="bg1"/>
                </a:solidFill>
              </a:rPr>
              <a:pPr/>
              <a:t>‹#›</a:t>
            </a:fld>
            <a:endParaRPr lang="en-GB" b="1" dirty="0">
              <a:solidFill>
                <a:schemeClr val="bg1"/>
              </a:solidFill>
            </a:endParaRPr>
          </a:p>
        </p:txBody>
      </p:sp>
    </p:spTree>
    <p:extLst>
      <p:ext uri="{BB962C8B-B14F-4D97-AF65-F5344CB8AC3E}">
        <p14:creationId xmlns:p14="http://schemas.microsoft.com/office/powerpoint/2010/main" val="77414151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roduct slide">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 y="1245"/>
            <a:ext cx="2804365" cy="5141015"/>
          </a:xfrm>
          <a:prstGeom prst="rect">
            <a:avLst/>
          </a:prstGeom>
        </p:spPr>
      </p:pic>
      <p:sp>
        <p:nvSpPr>
          <p:cNvPr id="2" name="Title 1"/>
          <p:cNvSpPr>
            <a:spLocks noGrp="1"/>
          </p:cNvSpPr>
          <p:nvPr userDrawn="1">
            <p:ph type="ctrTitle" hasCustomPrompt="1"/>
          </p:nvPr>
        </p:nvSpPr>
        <p:spPr>
          <a:xfrm>
            <a:off x="458789" y="735446"/>
            <a:ext cx="1846865" cy="1836303"/>
          </a:xfrm>
        </p:spPr>
        <p:txBody>
          <a:bodyPr>
            <a:normAutofit/>
          </a:bodyPr>
          <a:lstStyle>
            <a:lvl1pPr algn="l">
              <a:lnSpc>
                <a:spcPts val="2540"/>
              </a:lnSpc>
              <a:defRPr sz="2200" b="1" i="0">
                <a:solidFill>
                  <a:schemeClr val="bg1"/>
                </a:solidFill>
                <a:latin typeface="Vodafone Rg"/>
                <a:cs typeface="Vodafone Rg"/>
              </a:defRPr>
            </a:lvl1pPr>
          </a:lstStyle>
          <a:p>
            <a:r>
              <a:rPr lang="en-US" dirty="0" smtClean="0"/>
              <a:t>Click to edit Master title style</a:t>
            </a:r>
            <a:br>
              <a:rPr lang="en-US" dirty="0" smtClean="0"/>
            </a:br>
            <a:endParaRPr lang="en-GB" dirty="0"/>
          </a:p>
        </p:txBody>
      </p:sp>
    </p:spTree>
    <p:extLst>
      <p:ext uri="{BB962C8B-B14F-4D97-AF65-F5344CB8AC3E}">
        <p14:creationId xmlns:p14="http://schemas.microsoft.com/office/powerpoint/2010/main" val="281013627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odafone Rg"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23347189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81315" y="2193926"/>
            <a:ext cx="4932362" cy="2466975"/>
          </a:xfrm>
        </p:spPr>
        <p:txBody>
          <a:bodyPr>
            <a:noAutofit/>
          </a:bodyPr>
          <a:lstStyle>
            <a:lvl1pPr>
              <a:lnSpc>
                <a:spcPct val="100000"/>
              </a:lnSpc>
              <a:defRPr sz="3200" b="1">
                <a:solidFill>
                  <a:schemeClr val="bg1"/>
                </a:solidFill>
                <a:latin typeface="Vodafone Rg" pitchFamily="34" charset="0"/>
              </a:defRPr>
            </a:lvl1pPr>
          </a:lstStyle>
          <a:p>
            <a:r>
              <a:rPr lang="en-US" dirty="0" smtClean="0"/>
              <a:t>Click to edit Master title style</a:t>
            </a:r>
            <a:endParaRPr lang="en-GB"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76206" y="4645"/>
            <a:ext cx="1767794" cy="5134214"/>
          </a:xfrm>
          <a:prstGeom prst="rect">
            <a:avLst/>
          </a:prstGeom>
        </p:spPr>
      </p:pic>
    </p:spTree>
    <p:extLst>
      <p:ext uri="{BB962C8B-B14F-4D97-AF65-F5344CB8AC3E}">
        <p14:creationId xmlns:p14="http://schemas.microsoft.com/office/powerpoint/2010/main" val="121017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79294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08765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4" y="205981"/>
            <a:ext cx="7810717" cy="875675"/>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4" y="1081653"/>
            <a:ext cx="7810717" cy="3577660"/>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8" name="Picture 7"/>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8624429" y="4286153"/>
            <a:ext cx="519573" cy="857349"/>
          </a:xfrm>
          <a:prstGeom prst="rect">
            <a:avLst/>
          </a:prstGeom>
        </p:spPr>
      </p:pic>
    </p:spTree>
    <p:extLst>
      <p:ext uri="{BB962C8B-B14F-4D97-AF65-F5344CB8AC3E}">
        <p14:creationId xmlns:p14="http://schemas.microsoft.com/office/powerpoint/2010/main" val="4093210236"/>
      </p:ext>
    </p:extLst>
  </p:cSld>
  <p:clrMap bg1="lt1" tx1="dk1" bg2="lt2" tx2="dk2" accent1="accent1" accent2="accent2" accent3="accent3" accent4="accent4" accent5="accent5" accent6="accent6" hlink="hlink" folHlink="folHlink"/>
  <p:sldLayoutIdLst>
    <p:sldLayoutId id="2147483689" r:id="rId1"/>
    <p:sldLayoutId id="2147483692" r:id="rId2"/>
    <p:sldLayoutId id="2147483693" r:id="rId3"/>
    <p:sldLayoutId id="2147483694" r:id="rId4"/>
    <p:sldLayoutId id="2147483695" r:id="rId5"/>
    <p:sldLayoutId id="2147483697" r:id="rId6"/>
    <p:sldLayoutId id="2147483700" r:id="rId7"/>
    <p:sldLayoutId id="2147483704" r:id="rId8"/>
  </p:sldLayoutIdLst>
  <p:timing>
    <p:tnLst>
      <p:par>
        <p:cTn id="1" dur="indefinite" restart="never" nodeType="tmRoot"/>
      </p:par>
    </p:tnLst>
  </p:timing>
  <p:hf hdr="0" ftr="0" dt="0"/>
  <p:txStyles>
    <p:titleStyle>
      <a:lvl1pPr algn="l" defTabSz="914066" rtl="0" eaLnBrk="1" latinLnBrk="0" hangingPunct="1">
        <a:spcBef>
          <a:spcPct val="0"/>
        </a:spcBef>
        <a:buNone/>
        <a:defRPr sz="2400" b="1" kern="1200">
          <a:solidFill>
            <a:schemeClr val="accent1"/>
          </a:solidFill>
          <a:latin typeface="Vodafone Rg" pitchFamily="34" charset="0"/>
          <a:ea typeface="+mj-ea"/>
          <a:cs typeface="+mj-cs"/>
        </a:defRPr>
      </a:lvl1pPr>
    </p:titleStyle>
    <p:bodyStyle>
      <a:lvl1pPr marL="180908" indent="-180908" algn="l" defTabSz="914066" rtl="0" eaLnBrk="1" latinLnBrk="0" hangingPunct="1">
        <a:spcBef>
          <a:spcPts val="0"/>
        </a:spcBef>
        <a:spcAft>
          <a:spcPts val="600"/>
        </a:spcAft>
        <a:buClr>
          <a:schemeClr val="accent1"/>
        </a:buClr>
        <a:buFont typeface="Arial" pitchFamily="34" charset="0"/>
        <a:buChar char="•"/>
        <a:defRPr sz="1800" kern="1200">
          <a:solidFill>
            <a:schemeClr val="tx1"/>
          </a:solidFill>
          <a:latin typeface="Vodafone Rg" pitchFamily="34" charset="0"/>
          <a:ea typeface="+mn-ea"/>
          <a:cs typeface="+mn-cs"/>
        </a:defRPr>
      </a:lvl1pPr>
      <a:lvl2pPr marL="447511" indent="-180908" algn="l" defTabSz="914066" rtl="0" eaLnBrk="1" latinLnBrk="0" hangingPunct="1">
        <a:spcBef>
          <a:spcPts val="0"/>
        </a:spcBef>
        <a:spcAft>
          <a:spcPts val="300"/>
        </a:spcAft>
        <a:buClr>
          <a:schemeClr val="accent1"/>
        </a:buClr>
        <a:buFont typeface="Calibri" pitchFamily="34" charset="0"/>
        <a:buChar char="–"/>
        <a:defRPr sz="1400" kern="1200">
          <a:solidFill>
            <a:schemeClr val="tx1"/>
          </a:solidFill>
          <a:latin typeface="Vodafone Rg" pitchFamily="34" charset="0"/>
          <a:ea typeface="+mn-ea"/>
          <a:cs typeface="+mn-cs"/>
        </a:defRPr>
      </a:lvl2pPr>
      <a:lvl3pPr marL="714114" indent="-171388" algn="l" defTabSz="914066" rtl="0" eaLnBrk="1" latinLnBrk="0" hangingPunct="1">
        <a:spcBef>
          <a:spcPts val="0"/>
        </a:spcBef>
        <a:spcAft>
          <a:spcPts val="300"/>
        </a:spcAft>
        <a:buClr>
          <a:schemeClr val="accent1"/>
        </a:buClr>
        <a:buFont typeface="Calibri" pitchFamily="34" charset="0"/>
        <a:buChar char="–"/>
        <a:defRPr sz="1400" kern="1200">
          <a:solidFill>
            <a:schemeClr val="tx1"/>
          </a:solidFill>
          <a:latin typeface="Vodafone Rg" pitchFamily="34" charset="0"/>
          <a:ea typeface="+mn-ea"/>
          <a:cs typeface="+mn-cs"/>
        </a:defRPr>
      </a:lvl3pPr>
      <a:lvl4pPr marL="942629" indent="-133302" algn="l" defTabSz="914066" rtl="0" eaLnBrk="1" latinLnBrk="0" hangingPunct="1">
        <a:spcBef>
          <a:spcPct val="20000"/>
        </a:spcBef>
        <a:buClr>
          <a:schemeClr val="accent1"/>
        </a:buClr>
        <a:buFont typeface="Calibri" pitchFamily="34" charset="0"/>
        <a:buChar char="–"/>
        <a:defRPr sz="1200" kern="1200">
          <a:solidFill>
            <a:schemeClr val="tx1"/>
          </a:solidFill>
          <a:latin typeface="+mn-lt"/>
          <a:ea typeface="+mn-ea"/>
          <a:cs typeface="+mn-cs"/>
        </a:defRPr>
      </a:lvl4pPr>
      <a:lvl5pPr marL="1114016" indent="-123780" algn="l" defTabSz="914066" rtl="0" eaLnBrk="1" latinLnBrk="0" hangingPunct="1">
        <a:spcBef>
          <a:spcPct val="20000"/>
        </a:spcBef>
        <a:buClr>
          <a:schemeClr val="accent1"/>
        </a:buClr>
        <a:buFont typeface="Calibri" pitchFamily="34" charset="0"/>
        <a:buChar char="–"/>
        <a:defRPr sz="1200" kern="1200" baseline="0">
          <a:solidFill>
            <a:schemeClr val="tx1"/>
          </a:solidFill>
          <a:latin typeface="+mn-lt"/>
          <a:ea typeface="+mn-ea"/>
          <a:cs typeface="+mn-cs"/>
        </a:defRPr>
      </a:lvl5pPr>
      <a:lvl6pPr marL="2513679" indent="-228516" algn="l" defTabSz="9140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12" indent="-228516" algn="l" defTabSz="9140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45" indent="-228516" algn="l" defTabSz="9140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777" indent="-228516" algn="l" defTabSz="9140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66" rtl="0" eaLnBrk="1" latinLnBrk="0" hangingPunct="1">
        <a:defRPr sz="1800" kern="1200">
          <a:solidFill>
            <a:schemeClr val="tx1"/>
          </a:solidFill>
          <a:latin typeface="+mn-lt"/>
          <a:ea typeface="+mn-ea"/>
          <a:cs typeface="+mn-cs"/>
        </a:defRPr>
      </a:lvl1pPr>
      <a:lvl2pPr marL="457033" algn="l" defTabSz="914066" rtl="0" eaLnBrk="1" latinLnBrk="0" hangingPunct="1">
        <a:defRPr sz="1800" kern="1200">
          <a:solidFill>
            <a:schemeClr val="tx1"/>
          </a:solidFill>
          <a:latin typeface="+mn-lt"/>
          <a:ea typeface="+mn-ea"/>
          <a:cs typeface="+mn-cs"/>
        </a:defRPr>
      </a:lvl2pPr>
      <a:lvl3pPr marL="914066" algn="l" defTabSz="914066" rtl="0" eaLnBrk="1" latinLnBrk="0" hangingPunct="1">
        <a:defRPr sz="1800" kern="1200">
          <a:solidFill>
            <a:schemeClr val="tx1"/>
          </a:solidFill>
          <a:latin typeface="+mn-lt"/>
          <a:ea typeface="+mn-ea"/>
          <a:cs typeface="+mn-cs"/>
        </a:defRPr>
      </a:lvl3pPr>
      <a:lvl4pPr marL="1371098" algn="l" defTabSz="914066" rtl="0" eaLnBrk="1" latinLnBrk="0" hangingPunct="1">
        <a:defRPr sz="1800" kern="1200">
          <a:solidFill>
            <a:schemeClr val="tx1"/>
          </a:solidFill>
          <a:latin typeface="+mn-lt"/>
          <a:ea typeface="+mn-ea"/>
          <a:cs typeface="+mn-cs"/>
        </a:defRPr>
      </a:lvl4pPr>
      <a:lvl5pPr marL="1828130" algn="l" defTabSz="914066" rtl="0" eaLnBrk="1" latinLnBrk="0" hangingPunct="1">
        <a:defRPr sz="1800" kern="1200">
          <a:solidFill>
            <a:schemeClr val="tx1"/>
          </a:solidFill>
          <a:latin typeface="+mn-lt"/>
          <a:ea typeface="+mn-ea"/>
          <a:cs typeface="+mn-cs"/>
        </a:defRPr>
      </a:lvl5pPr>
      <a:lvl6pPr marL="2285163" algn="l" defTabSz="914066" rtl="0" eaLnBrk="1" latinLnBrk="0" hangingPunct="1">
        <a:defRPr sz="1800" kern="1200">
          <a:solidFill>
            <a:schemeClr val="tx1"/>
          </a:solidFill>
          <a:latin typeface="+mn-lt"/>
          <a:ea typeface="+mn-ea"/>
          <a:cs typeface="+mn-cs"/>
        </a:defRPr>
      </a:lvl6pPr>
      <a:lvl7pPr marL="2742196" algn="l" defTabSz="914066" rtl="0" eaLnBrk="1" latinLnBrk="0" hangingPunct="1">
        <a:defRPr sz="1800" kern="1200">
          <a:solidFill>
            <a:schemeClr val="tx1"/>
          </a:solidFill>
          <a:latin typeface="+mn-lt"/>
          <a:ea typeface="+mn-ea"/>
          <a:cs typeface="+mn-cs"/>
        </a:defRPr>
      </a:lvl7pPr>
      <a:lvl8pPr marL="3199228" algn="l" defTabSz="914066" rtl="0" eaLnBrk="1" latinLnBrk="0" hangingPunct="1">
        <a:defRPr sz="1800" kern="1200">
          <a:solidFill>
            <a:schemeClr val="tx1"/>
          </a:solidFill>
          <a:latin typeface="+mn-lt"/>
          <a:ea typeface="+mn-ea"/>
          <a:cs typeface="+mn-cs"/>
        </a:defRPr>
      </a:lvl8pPr>
      <a:lvl9pPr marL="3656261" algn="l" defTabSz="9140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3"/>
          </p:nvPr>
        </p:nvSpPr>
        <p:spPr>
          <a:xfrm>
            <a:off x="564356" y="4745242"/>
            <a:ext cx="2087880" cy="274637"/>
          </a:xfrm>
          <a:prstGeom prst="rect">
            <a:avLst/>
          </a:prstGeom>
        </p:spPr>
        <p:txBody>
          <a:bodyPr vert="horz" lIns="0" tIns="0" rIns="0" bIns="0" rtlCol="0" anchor="ctr"/>
          <a:lstStyle>
            <a:lvl1pPr algn="l">
              <a:defRPr lang="en-IE" sz="900" kern="1200" dirty="0">
                <a:solidFill>
                  <a:schemeClr val="bg1"/>
                </a:solidFill>
                <a:latin typeface="+mn-lt"/>
                <a:ea typeface="+mn-ea"/>
                <a:cs typeface="+mn-cs"/>
              </a:defRPr>
            </a:lvl1pPr>
          </a:lstStyle>
          <a:p>
            <a:pPr defTabSz="685800"/>
            <a:endParaRPr lang="en-GB" dirty="0">
              <a:solidFill>
                <a:srgbClr val="FFFFFF"/>
              </a:solidFill>
            </a:endParaRPr>
          </a:p>
        </p:txBody>
      </p:sp>
      <p:pic>
        <p:nvPicPr>
          <p:cNvPr id="7" name="Picture 6" descr="White area bottom right behind logo.png"/>
          <p:cNvPicPr>
            <a:picLocks noChangeAspect="1"/>
          </p:cNvPicPr>
          <p:nvPr userDrawn="1"/>
        </p:nvPicPr>
        <p:blipFill>
          <a:blip r:embed="rId4" cstate="print"/>
          <a:srcRect t="20395" r="47850" b="15287"/>
          <a:stretch>
            <a:fillRect/>
          </a:stretch>
        </p:blipFill>
        <p:spPr>
          <a:xfrm>
            <a:off x="8643340" y="4143777"/>
            <a:ext cx="500660" cy="999723"/>
          </a:xfrm>
          <a:prstGeom prst="rect">
            <a:avLst/>
          </a:prstGeom>
        </p:spPr>
      </p:pic>
      <p:pic>
        <p:nvPicPr>
          <p:cNvPr id="9" name="Picture 8" descr="VF_4co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614458" y="4695118"/>
            <a:ext cx="394835" cy="387432"/>
          </a:xfrm>
          <a:prstGeom prst="rect">
            <a:avLst/>
          </a:prstGeom>
        </p:spPr>
      </p:pic>
    </p:spTree>
    <p:extLst>
      <p:ext uri="{BB962C8B-B14F-4D97-AF65-F5344CB8AC3E}">
        <p14:creationId xmlns:p14="http://schemas.microsoft.com/office/powerpoint/2010/main" val="1862837043"/>
      </p:ext>
    </p:extLst>
  </p:cSld>
  <p:clrMap bg1="lt1" tx1="dk1" bg2="lt2" tx2="dk2" accent1="accent1" accent2="accent2" accent3="accent3" accent4="accent4" accent5="accent5" accent6="accent6" hlink="hlink" folHlink="folHlink"/>
  <p:sldLayoutIdLst>
    <p:sldLayoutId id="2147483702" r:id="rId1"/>
    <p:sldLayoutId id="2147483703" r:id="rId2"/>
  </p:sldLayoutIdLst>
  <p:timing>
    <p:tnLst>
      <p:par>
        <p:cTn id="1" dur="indefinite" restart="never" nodeType="tmRoot"/>
      </p:par>
    </p:tnLst>
  </p:timing>
  <p:hf hdr="0" ftr="0" dt="0"/>
  <p:txStyles>
    <p:titleStyle>
      <a:lvl1pPr algn="l" defTabSz="914378" rtl="0" eaLnBrk="1" latinLnBrk="0" hangingPunct="1">
        <a:spcBef>
          <a:spcPct val="0"/>
        </a:spcBef>
        <a:buNone/>
        <a:defRPr sz="2400" b="1" kern="1200">
          <a:solidFill>
            <a:srgbClr val="E60000"/>
          </a:solidFill>
          <a:latin typeface="Vodafone Rg" pitchFamily="34" charset="0"/>
          <a:ea typeface="+mj-ea"/>
          <a:cs typeface="+mj-cs"/>
        </a:defRPr>
      </a:lvl1pPr>
    </p:titleStyle>
    <p:bodyStyle>
      <a:lvl1pPr marL="180971" indent="-180971" algn="l" defTabSz="914378" rtl="0" eaLnBrk="1" latinLnBrk="0" hangingPunct="1">
        <a:spcBef>
          <a:spcPts val="0"/>
        </a:spcBef>
        <a:spcAft>
          <a:spcPts val="600"/>
        </a:spcAft>
        <a:buClr>
          <a:schemeClr val="accent1"/>
        </a:buClr>
        <a:buFont typeface="Arial" pitchFamily="34" charset="0"/>
        <a:buChar char="•"/>
        <a:defRPr sz="1800" kern="1200">
          <a:solidFill>
            <a:schemeClr val="tx1"/>
          </a:solidFill>
          <a:latin typeface="Vodafone Rg" pitchFamily="34" charset="0"/>
          <a:ea typeface="+mn-ea"/>
          <a:cs typeface="+mn-cs"/>
        </a:defRPr>
      </a:lvl1pPr>
      <a:lvl2pPr marL="447664" indent="-180971" algn="l" defTabSz="914378" rtl="0" eaLnBrk="1" latinLnBrk="0" hangingPunct="1">
        <a:spcBef>
          <a:spcPts val="0"/>
        </a:spcBef>
        <a:spcAft>
          <a:spcPts val="300"/>
        </a:spcAft>
        <a:buClr>
          <a:schemeClr val="accent1"/>
        </a:buClr>
        <a:buFont typeface="Calibri" pitchFamily="34" charset="0"/>
        <a:buChar char="–"/>
        <a:defRPr sz="1400" kern="1200">
          <a:solidFill>
            <a:schemeClr val="tx1"/>
          </a:solidFill>
          <a:latin typeface="Vodafone Rg" pitchFamily="34" charset="0"/>
          <a:ea typeface="+mn-ea"/>
          <a:cs typeface="+mn-cs"/>
        </a:defRPr>
      </a:lvl2pPr>
      <a:lvl3pPr marL="714357" indent="-171446" algn="l" defTabSz="914378" rtl="0" eaLnBrk="1" latinLnBrk="0" hangingPunct="1">
        <a:spcBef>
          <a:spcPts val="0"/>
        </a:spcBef>
        <a:spcAft>
          <a:spcPts val="300"/>
        </a:spcAft>
        <a:buClr>
          <a:schemeClr val="accent1"/>
        </a:buClr>
        <a:buFont typeface="Calibri" pitchFamily="34" charset="0"/>
        <a:buChar char="–"/>
        <a:defRPr sz="1400" kern="1200">
          <a:solidFill>
            <a:schemeClr val="tx1"/>
          </a:solidFill>
          <a:latin typeface="Vodafone Rg" pitchFamily="34" charset="0"/>
          <a:ea typeface="+mn-ea"/>
          <a:cs typeface="+mn-cs"/>
        </a:defRPr>
      </a:lvl3pPr>
      <a:lvl4pPr marL="942952" indent="-133347" algn="l" defTabSz="914378" rtl="0" eaLnBrk="1" latinLnBrk="0" hangingPunct="1">
        <a:spcBef>
          <a:spcPct val="20000"/>
        </a:spcBef>
        <a:buClr>
          <a:schemeClr val="accent1"/>
        </a:buClr>
        <a:buFont typeface="Calibri" pitchFamily="34" charset="0"/>
        <a:buChar char="–"/>
        <a:defRPr sz="1200" kern="1200">
          <a:solidFill>
            <a:schemeClr val="tx1"/>
          </a:solidFill>
          <a:latin typeface="+mn-lt"/>
          <a:ea typeface="+mn-ea"/>
          <a:cs typeface="+mn-cs"/>
        </a:defRPr>
      </a:lvl4pPr>
      <a:lvl5pPr marL="1114397" indent="-123822" algn="l" defTabSz="914378" rtl="0" eaLnBrk="1" latinLnBrk="0" hangingPunct="1">
        <a:spcBef>
          <a:spcPct val="20000"/>
        </a:spcBef>
        <a:buClr>
          <a:schemeClr val="accent1"/>
        </a:buClr>
        <a:buFont typeface="Calibri" pitchFamily="34" charset="0"/>
        <a:buChar char="–"/>
        <a:defRPr sz="1200" kern="1200" baseline="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09.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slide" Target="slide61.xml"/><Relationship Id="rId4" Type="http://schemas.openxmlformats.org/officeDocument/2006/relationships/slide" Target="slide4.xml"/></Relationships>
</file>

<file path=ppt/slides/_rels/slide10.xml.rels><?xml version="1.0" encoding="UTF-8" standalone="yes"?>
<Relationships xmlns="http://schemas.openxmlformats.org/package/2006/relationships"><Relationship Id="rId3" Type="http://schemas.openxmlformats.org/officeDocument/2006/relationships/slide" Target="slide6.xml"/><Relationship Id="rId7"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slide" Target="slide10.xml"/><Relationship Id="rId4" Type="http://schemas.openxmlformats.org/officeDocument/2006/relationships/image" Target="../media/image10.png"/></Relationships>
</file>

<file path=ppt/slides/_rels/slide100.xml.rels><?xml version="1.0" encoding="UTF-8" standalone="yes"?>
<Relationships xmlns="http://schemas.openxmlformats.org/package/2006/relationships"><Relationship Id="rId3" Type="http://schemas.openxmlformats.org/officeDocument/2006/relationships/slide" Target="slide98.xml"/><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1.xml.rels><?xml version="1.0" encoding="UTF-8" standalone="yes"?>
<Relationships xmlns="http://schemas.openxmlformats.org/package/2006/relationships"><Relationship Id="rId3" Type="http://schemas.openxmlformats.org/officeDocument/2006/relationships/slide" Target="slide98.xml"/><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2.xml.rels><?xml version="1.0" encoding="UTF-8" standalone="yes"?>
<Relationships xmlns="http://schemas.openxmlformats.org/package/2006/relationships"><Relationship Id="rId3" Type="http://schemas.openxmlformats.org/officeDocument/2006/relationships/slide" Target="slide98.xml"/><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3.xml.rels><?xml version="1.0" encoding="UTF-8" standalone="yes"?>
<Relationships xmlns="http://schemas.openxmlformats.org/package/2006/relationships"><Relationship Id="rId3" Type="http://schemas.openxmlformats.org/officeDocument/2006/relationships/slide" Target="slide104.xml"/><Relationship Id="rId7" Type="http://schemas.openxmlformats.org/officeDocument/2006/relationships/image" Target="../media/image8.png"/><Relationship Id="rId2" Type="http://schemas.openxmlformats.org/officeDocument/2006/relationships/notesSlide" Target="../notesSlides/notesSlide103.xml"/><Relationship Id="rId1" Type="http://schemas.openxmlformats.org/officeDocument/2006/relationships/slideLayout" Target="../slideLayouts/slideLayout2.xml"/><Relationship Id="rId6" Type="http://schemas.openxmlformats.org/officeDocument/2006/relationships/slide" Target="slide107.xml"/><Relationship Id="rId5" Type="http://schemas.openxmlformats.org/officeDocument/2006/relationships/slide" Target="slide106.xml"/><Relationship Id="rId4" Type="http://schemas.openxmlformats.org/officeDocument/2006/relationships/slide" Target="slide105.xml"/></Relationships>
</file>

<file path=ppt/slides/_rels/slide104.xml.rels><?xml version="1.0" encoding="UTF-8" standalone="yes"?>
<Relationships xmlns="http://schemas.openxmlformats.org/package/2006/relationships"><Relationship Id="rId3" Type="http://schemas.openxmlformats.org/officeDocument/2006/relationships/slide" Target="slide103.xml"/><Relationship Id="rId2" Type="http://schemas.openxmlformats.org/officeDocument/2006/relationships/notesSlide" Target="../notesSlides/notesSlide10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5.xml.rels><?xml version="1.0" encoding="UTF-8" standalone="yes"?>
<Relationships xmlns="http://schemas.openxmlformats.org/package/2006/relationships"><Relationship Id="rId3" Type="http://schemas.openxmlformats.org/officeDocument/2006/relationships/slide" Target="slide103.xml"/><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6.xml.rels><?xml version="1.0" encoding="UTF-8" standalone="yes"?>
<Relationships xmlns="http://schemas.openxmlformats.org/package/2006/relationships"><Relationship Id="rId3" Type="http://schemas.openxmlformats.org/officeDocument/2006/relationships/slide" Target="slide103.xml"/><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7.xml.rels><?xml version="1.0" encoding="UTF-8" standalone="yes"?>
<Relationships xmlns="http://schemas.openxmlformats.org/package/2006/relationships"><Relationship Id="rId3" Type="http://schemas.openxmlformats.org/officeDocument/2006/relationships/slide" Target="slide108.xml"/><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9.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8" Type="http://schemas.openxmlformats.org/officeDocument/2006/relationships/image" Target="../media/image51.jpeg"/><Relationship Id="rId13" Type="http://schemas.openxmlformats.org/officeDocument/2006/relationships/image" Target="../media/image55.png"/><Relationship Id="rId18" Type="http://schemas.openxmlformats.org/officeDocument/2006/relationships/image" Target="../media/image60.png"/><Relationship Id="rId3" Type="http://schemas.openxmlformats.org/officeDocument/2006/relationships/image" Target="../media/image37.png"/><Relationship Id="rId7" Type="http://schemas.openxmlformats.org/officeDocument/2006/relationships/image" Target="../media/image39.png"/><Relationship Id="rId12" Type="http://schemas.openxmlformats.org/officeDocument/2006/relationships/image" Target="../media/image54.png"/><Relationship Id="rId17" Type="http://schemas.openxmlformats.org/officeDocument/2006/relationships/image" Target="../media/image59.png"/><Relationship Id="rId2" Type="http://schemas.openxmlformats.org/officeDocument/2006/relationships/notesSlide" Target="../notesSlides/notesSlide113.xml"/><Relationship Id="rId16"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38.png"/><Relationship Id="rId11" Type="http://schemas.microsoft.com/office/2007/relationships/hdphoto" Target="../media/hdphoto1.wdp"/><Relationship Id="rId5" Type="http://schemas.openxmlformats.org/officeDocument/2006/relationships/image" Target="../media/image36.png"/><Relationship Id="rId15" Type="http://schemas.openxmlformats.org/officeDocument/2006/relationships/image" Target="../media/image57.png"/><Relationship Id="rId10" Type="http://schemas.openxmlformats.org/officeDocument/2006/relationships/image" Target="../media/image53.png"/><Relationship Id="rId19" Type="http://schemas.openxmlformats.org/officeDocument/2006/relationships/image" Target="../media/image9.png"/><Relationship Id="rId4" Type="http://schemas.openxmlformats.org/officeDocument/2006/relationships/image" Target="../media/image35.png"/><Relationship Id="rId9" Type="http://schemas.openxmlformats.org/officeDocument/2006/relationships/image" Target="../media/image52.png"/><Relationship Id="rId14" Type="http://schemas.openxmlformats.org/officeDocument/2006/relationships/image" Target="../media/image56.png"/></Relationships>
</file>

<file path=ppt/slides/_rels/slide1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slide" Target="slide120.xml"/><Relationship Id="rId7" Type="http://schemas.openxmlformats.org/officeDocument/2006/relationships/slide" Target="slide119.xml"/><Relationship Id="rId2" Type="http://schemas.openxmlformats.org/officeDocument/2006/relationships/notesSlide" Target="../notesSlides/notesSlide116.xml"/><Relationship Id="rId1" Type="http://schemas.openxmlformats.org/officeDocument/2006/relationships/slideLayout" Target="../slideLayouts/slideLayout2.xml"/><Relationship Id="rId6" Type="http://schemas.openxmlformats.org/officeDocument/2006/relationships/slide" Target="slide118.xml"/><Relationship Id="rId5" Type="http://schemas.openxmlformats.org/officeDocument/2006/relationships/slide" Target="slide117.xml"/><Relationship Id="rId4" Type="http://schemas.openxmlformats.org/officeDocument/2006/relationships/image" Target="../media/image9.png"/></Relationships>
</file>

<file path=ppt/slides/_rels/slide117.xml.rels><?xml version="1.0" encoding="UTF-8" standalone="yes"?>
<Relationships xmlns="http://schemas.openxmlformats.org/package/2006/relationships"><Relationship Id="rId3" Type="http://schemas.openxmlformats.org/officeDocument/2006/relationships/slide" Target="slide116.xml"/><Relationship Id="rId2" Type="http://schemas.openxmlformats.org/officeDocument/2006/relationships/notesSlide" Target="../notesSlides/notesSlide1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8.xml.rels><?xml version="1.0" encoding="UTF-8" standalone="yes"?>
<Relationships xmlns="http://schemas.openxmlformats.org/package/2006/relationships"><Relationship Id="rId3" Type="http://schemas.openxmlformats.org/officeDocument/2006/relationships/slide" Target="slide116.xml"/><Relationship Id="rId2" Type="http://schemas.openxmlformats.org/officeDocument/2006/relationships/notesSlide" Target="../notesSlides/notesSlide1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9.xml.rels><?xml version="1.0" encoding="UTF-8" standalone="yes"?>
<Relationships xmlns="http://schemas.openxmlformats.org/package/2006/relationships"><Relationship Id="rId3" Type="http://schemas.openxmlformats.org/officeDocument/2006/relationships/slide" Target="slide116.xml"/><Relationship Id="rId2" Type="http://schemas.openxmlformats.org/officeDocument/2006/relationships/notesSlide" Target="../notesSlides/notesSlide11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slide" Target="slide38.xml"/><Relationship Id="rId3" Type="http://schemas.openxmlformats.org/officeDocument/2006/relationships/slide" Target="slide16.xml"/><Relationship Id="rId7" Type="http://schemas.openxmlformats.org/officeDocument/2006/relationships/slide" Target="slide1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slide" Target="slide39.xml"/><Relationship Id="rId11" Type="http://schemas.openxmlformats.org/officeDocument/2006/relationships/image" Target="../media/image10.png"/><Relationship Id="rId5" Type="http://schemas.openxmlformats.org/officeDocument/2006/relationships/slide" Target="slide15.xml"/><Relationship Id="rId10" Type="http://schemas.openxmlformats.org/officeDocument/2006/relationships/slide" Target="slide17.xml"/><Relationship Id="rId4" Type="http://schemas.openxmlformats.org/officeDocument/2006/relationships/slide" Target="slide40.xml"/><Relationship Id="rId9" Type="http://schemas.openxmlformats.org/officeDocument/2006/relationships/slide" Target="slide13.xml"/></Relationships>
</file>

<file path=ppt/slides/_rels/slide120.xml.rels><?xml version="1.0" encoding="UTF-8" standalone="yes"?>
<Relationships xmlns="http://schemas.openxmlformats.org/package/2006/relationships"><Relationship Id="rId3" Type="http://schemas.openxmlformats.org/officeDocument/2006/relationships/slide" Target="slide124.xml"/><Relationship Id="rId7" Type="http://schemas.openxmlformats.org/officeDocument/2006/relationships/slide" Target="slide123.xml"/><Relationship Id="rId2" Type="http://schemas.openxmlformats.org/officeDocument/2006/relationships/notesSlide" Target="../notesSlides/notesSlide120.xml"/><Relationship Id="rId1" Type="http://schemas.openxmlformats.org/officeDocument/2006/relationships/slideLayout" Target="../slideLayouts/slideLayout2.xml"/><Relationship Id="rId6" Type="http://schemas.openxmlformats.org/officeDocument/2006/relationships/slide" Target="slide122.xml"/><Relationship Id="rId5" Type="http://schemas.openxmlformats.org/officeDocument/2006/relationships/slide" Target="slide121.xml"/><Relationship Id="rId4" Type="http://schemas.openxmlformats.org/officeDocument/2006/relationships/image" Target="../media/image9.png"/></Relationships>
</file>

<file path=ppt/slides/_rels/slide121.xml.rels><?xml version="1.0" encoding="UTF-8" standalone="yes"?>
<Relationships xmlns="http://schemas.openxmlformats.org/package/2006/relationships"><Relationship Id="rId3" Type="http://schemas.openxmlformats.org/officeDocument/2006/relationships/slide" Target="slide120.xml"/><Relationship Id="rId2" Type="http://schemas.openxmlformats.org/officeDocument/2006/relationships/notesSlide" Target="../notesSlides/notesSlide12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2.xml.rels><?xml version="1.0" encoding="UTF-8" standalone="yes"?>
<Relationships xmlns="http://schemas.openxmlformats.org/package/2006/relationships"><Relationship Id="rId3" Type="http://schemas.openxmlformats.org/officeDocument/2006/relationships/slide" Target="slide120.xml"/><Relationship Id="rId2" Type="http://schemas.openxmlformats.org/officeDocument/2006/relationships/notesSlide" Target="../notesSlides/notesSlide12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3.xml.rels><?xml version="1.0" encoding="UTF-8" standalone="yes"?>
<Relationships xmlns="http://schemas.openxmlformats.org/package/2006/relationships"><Relationship Id="rId3" Type="http://schemas.openxmlformats.org/officeDocument/2006/relationships/slide" Target="slide120.xml"/><Relationship Id="rId2" Type="http://schemas.openxmlformats.org/officeDocument/2006/relationships/notesSlide" Target="../notesSlides/notesSlide12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1.jpeg"/><Relationship Id="rId7" Type="http://schemas.openxmlformats.org/officeDocument/2006/relationships/image" Target="../media/image40.png"/><Relationship Id="rId2" Type="http://schemas.openxmlformats.org/officeDocument/2006/relationships/notesSlide" Target="../notesSlides/notesSlide124.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125.xml.rels><?xml version="1.0" encoding="UTF-8" standalone="yes"?>
<Relationships xmlns="http://schemas.openxmlformats.org/package/2006/relationships"><Relationship Id="rId3" Type="http://schemas.openxmlformats.org/officeDocument/2006/relationships/slide" Target="slide126.xml"/><Relationship Id="rId2" Type="http://schemas.openxmlformats.org/officeDocument/2006/relationships/notesSlide" Target="../notesSlides/notesSlide12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slide" Target="slide110.xml"/></Relationships>
</file>

<file path=ppt/slides/_rels/slide126.xml.rels><?xml version="1.0" encoding="UTF-8" standalone="yes"?>
<Relationships xmlns="http://schemas.openxmlformats.org/package/2006/relationships"><Relationship Id="rId3" Type="http://schemas.openxmlformats.org/officeDocument/2006/relationships/slide" Target="slide127.xml"/><Relationship Id="rId7" Type="http://schemas.openxmlformats.org/officeDocument/2006/relationships/image" Target="../media/image9.png"/><Relationship Id="rId2" Type="http://schemas.openxmlformats.org/officeDocument/2006/relationships/notesSlide" Target="../notesSlides/notesSlide126.xml"/><Relationship Id="rId1" Type="http://schemas.openxmlformats.org/officeDocument/2006/relationships/slideLayout" Target="../slideLayouts/slideLayout2.xml"/><Relationship Id="rId6" Type="http://schemas.openxmlformats.org/officeDocument/2006/relationships/slide" Target="slide130.xml"/><Relationship Id="rId5" Type="http://schemas.openxmlformats.org/officeDocument/2006/relationships/slide" Target="slide129.xml"/><Relationship Id="rId4" Type="http://schemas.openxmlformats.org/officeDocument/2006/relationships/slide" Target="slide128.xml"/></Relationships>
</file>

<file path=ppt/slides/_rels/slide127.xml.rels><?xml version="1.0" encoding="UTF-8" standalone="yes"?>
<Relationships xmlns="http://schemas.openxmlformats.org/package/2006/relationships"><Relationship Id="rId3" Type="http://schemas.openxmlformats.org/officeDocument/2006/relationships/slide" Target="slide126.xml"/><Relationship Id="rId2" Type="http://schemas.openxmlformats.org/officeDocument/2006/relationships/notesSlide" Target="../notesSlides/notesSlide12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8.xml.rels><?xml version="1.0" encoding="UTF-8" standalone="yes"?>
<Relationships xmlns="http://schemas.openxmlformats.org/package/2006/relationships"><Relationship Id="rId3" Type="http://schemas.openxmlformats.org/officeDocument/2006/relationships/slide" Target="slide126.xml"/><Relationship Id="rId2" Type="http://schemas.openxmlformats.org/officeDocument/2006/relationships/notesSlide" Target="../notesSlides/notesSlide12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9.xml.rels><?xml version="1.0" encoding="UTF-8" standalone="yes"?>
<Relationships xmlns="http://schemas.openxmlformats.org/package/2006/relationships"><Relationship Id="rId3" Type="http://schemas.openxmlformats.org/officeDocument/2006/relationships/slide" Target="slide126.xml"/><Relationship Id="rId2" Type="http://schemas.openxmlformats.org/officeDocument/2006/relationships/notesSlide" Target="../notesSlides/notesSlide12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0.xml.rels><?xml version="1.0" encoding="UTF-8" standalone="yes"?>
<Relationships xmlns="http://schemas.openxmlformats.org/package/2006/relationships"><Relationship Id="rId3" Type="http://schemas.openxmlformats.org/officeDocument/2006/relationships/slide" Target="slide131.xml"/><Relationship Id="rId2" Type="http://schemas.openxmlformats.org/officeDocument/2006/relationships/notesSlide" Target="../notesSlides/notesSlide13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1.xml.rels><?xml version="1.0" encoding="UTF-8" standalone="yes"?>
<Relationships xmlns="http://schemas.openxmlformats.org/package/2006/relationships"><Relationship Id="rId3" Type="http://schemas.openxmlformats.org/officeDocument/2006/relationships/slide" Target="slide132.xml"/><Relationship Id="rId7" Type="http://schemas.openxmlformats.org/officeDocument/2006/relationships/image" Target="../media/image9.png"/><Relationship Id="rId2" Type="http://schemas.openxmlformats.org/officeDocument/2006/relationships/notesSlide" Target="../notesSlides/notesSlide131.xml"/><Relationship Id="rId1" Type="http://schemas.openxmlformats.org/officeDocument/2006/relationships/slideLayout" Target="../slideLayouts/slideLayout2.xml"/><Relationship Id="rId6" Type="http://schemas.openxmlformats.org/officeDocument/2006/relationships/slide" Target="slide135.xml"/><Relationship Id="rId5" Type="http://schemas.openxmlformats.org/officeDocument/2006/relationships/slide" Target="slide134.xml"/><Relationship Id="rId4" Type="http://schemas.openxmlformats.org/officeDocument/2006/relationships/slide" Target="slide133.xml"/></Relationships>
</file>

<file path=ppt/slides/_rels/slide132.xml.rels><?xml version="1.0" encoding="UTF-8" standalone="yes"?>
<Relationships xmlns="http://schemas.openxmlformats.org/package/2006/relationships"><Relationship Id="rId3" Type="http://schemas.openxmlformats.org/officeDocument/2006/relationships/slide" Target="slide131.xml"/><Relationship Id="rId2" Type="http://schemas.openxmlformats.org/officeDocument/2006/relationships/notesSlide" Target="../notesSlides/notesSlide13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3.xml.rels><?xml version="1.0" encoding="UTF-8" standalone="yes"?>
<Relationships xmlns="http://schemas.openxmlformats.org/package/2006/relationships"><Relationship Id="rId3" Type="http://schemas.openxmlformats.org/officeDocument/2006/relationships/slide" Target="slide131.xml"/><Relationship Id="rId2" Type="http://schemas.openxmlformats.org/officeDocument/2006/relationships/notesSlide" Target="../notesSlides/notesSlide13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4.xml.rels><?xml version="1.0" encoding="UTF-8" standalone="yes"?>
<Relationships xmlns="http://schemas.openxmlformats.org/package/2006/relationships"><Relationship Id="rId3" Type="http://schemas.openxmlformats.org/officeDocument/2006/relationships/slide" Target="slide136.xml"/><Relationship Id="rId2" Type="http://schemas.openxmlformats.org/officeDocument/2006/relationships/notesSlide" Target="../notesSlides/notesSlide13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5.xml.rels><?xml version="1.0" encoding="UTF-8" standalone="yes"?>
<Relationships xmlns="http://schemas.openxmlformats.org/package/2006/relationships"><Relationship Id="rId3" Type="http://schemas.openxmlformats.org/officeDocument/2006/relationships/slide" Target="slide131.xml"/><Relationship Id="rId2" Type="http://schemas.openxmlformats.org/officeDocument/2006/relationships/notesSlide" Target="../notesSlides/notesSlide13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8" Type="http://schemas.openxmlformats.org/officeDocument/2006/relationships/slide" Target="slide62.xml"/><Relationship Id="rId3" Type="http://schemas.openxmlformats.org/officeDocument/2006/relationships/image" Target="../media/image65.png"/><Relationship Id="rId7" Type="http://schemas.openxmlformats.org/officeDocument/2006/relationships/slide" Target="slide5.xml"/><Relationship Id="rId2" Type="http://schemas.openxmlformats.org/officeDocument/2006/relationships/notesSlide" Target="../notesSlides/notesSlide137.xml"/><Relationship Id="rId1" Type="http://schemas.openxmlformats.org/officeDocument/2006/relationships/slideLayout" Target="../slideLayouts/slideLayout2.xml"/><Relationship Id="rId6" Type="http://schemas.openxmlformats.org/officeDocument/2006/relationships/slide" Target="slide110.xml"/><Relationship Id="rId5" Type="http://schemas.openxmlformats.org/officeDocument/2006/relationships/image" Target="../media/image67.png"/><Relationship Id="rId4" Type="http://schemas.openxmlformats.org/officeDocument/2006/relationships/image" Target="../media/image66.png"/></Relationships>
</file>

<file path=ppt/slides/_rels/slide1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19.xml"/><Relationship Id="rId7" Type="http://schemas.openxmlformats.org/officeDocument/2006/relationships/slide" Target="slide2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slide" Target="slide21.xml"/><Relationship Id="rId4" Type="http://schemas.openxmlformats.org/officeDocument/2006/relationships/slide" Target="slide20.xml"/></Relationships>
</file>

<file path=ppt/slides/_rels/slide19.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1.jpeg"/></Relationships>
</file>

<file path=ppt/slides/_rels/slide3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1.jpeg"/><Relationship Id="rId7" Type="http://schemas.microsoft.com/office/2007/relationships/hdphoto" Target="../media/hdphoto3.wdp"/><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2.png"/><Relationship Id="rId5" Type="http://schemas.microsoft.com/office/2007/relationships/hdphoto" Target="../media/hdphoto1.wdp"/><Relationship Id="rId10" Type="http://schemas.openxmlformats.org/officeDocument/2006/relationships/image" Target="../media/image10.png"/><Relationship Id="rId4" Type="http://schemas.openxmlformats.org/officeDocument/2006/relationships/image" Target="../media/image12.png"/><Relationship Id="rId9" Type="http://schemas.openxmlformats.org/officeDocument/2006/relationships/image" Target="../media/image24.jpeg"/></Relationships>
</file>

<file path=ppt/slides/_rels/slide3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1.jpeg"/><Relationship Id="rId7" Type="http://schemas.microsoft.com/office/2007/relationships/hdphoto" Target="../media/hdphoto3.wdp"/><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2.png"/><Relationship Id="rId5" Type="http://schemas.microsoft.com/office/2007/relationships/hdphoto" Target="../media/hdphoto1.wdp"/><Relationship Id="rId10" Type="http://schemas.openxmlformats.org/officeDocument/2006/relationships/image" Target="../media/image10.png"/><Relationship Id="rId4" Type="http://schemas.openxmlformats.org/officeDocument/2006/relationships/image" Target="../media/image12.png"/><Relationship Id="rId9" Type="http://schemas.openxmlformats.org/officeDocument/2006/relationships/image" Target="../media/image24.jpe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36.xml.rels><?xml version="1.0" encoding="UTF-8" standalone="yes"?>
<Relationships xmlns="http://schemas.openxmlformats.org/package/2006/relationships"><Relationship Id="rId8" Type="http://schemas.openxmlformats.org/officeDocument/2006/relationships/image" Target="../media/image11.jpeg"/><Relationship Id="rId13" Type="http://schemas.microsoft.com/office/2007/relationships/hdphoto" Target="../media/hdphoto1.wdp"/><Relationship Id="rId18" Type="http://schemas.openxmlformats.org/officeDocument/2006/relationships/image" Target="../media/image14.png"/><Relationship Id="rId3" Type="http://schemas.openxmlformats.org/officeDocument/2006/relationships/image" Target="../media/image13.png"/><Relationship Id="rId21"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image" Target="../media/image12.png"/><Relationship Id="rId17" Type="http://schemas.openxmlformats.org/officeDocument/2006/relationships/image" Target="../media/image24.jpeg"/><Relationship Id="rId2" Type="http://schemas.openxmlformats.org/officeDocument/2006/relationships/notesSlide" Target="../notesSlides/notesSlide36.xml"/><Relationship Id="rId16" Type="http://schemas.openxmlformats.org/officeDocument/2006/relationships/image" Target="../media/image23.png"/><Relationship Id="rId20"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21.jpeg"/><Relationship Id="rId5" Type="http://schemas.openxmlformats.org/officeDocument/2006/relationships/image" Target="../media/image26.png"/><Relationship Id="rId15" Type="http://schemas.microsoft.com/office/2007/relationships/hdphoto" Target="../media/hdphoto3.wdp"/><Relationship Id="rId23" Type="http://schemas.openxmlformats.org/officeDocument/2006/relationships/image" Target="../media/image10.png"/><Relationship Id="rId10" Type="http://schemas.openxmlformats.org/officeDocument/2006/relationships/image" Target="../media/image20.jpeg"/><Relationship Id="rId19" Type="http://schemas.microsoft.com/office/2007/relationships/hdphoto" Target="../media/hdphoto2.wdp"/><Relationship Id="rId4" Type="http://schemas.openxmlformats.org/officeDocument/2006/relationships/image" Target="../media/image25.jpeg"/><Relationship Id="rId9" Type="http://schemas.openxmlformats.org/officeDocument/2006/relationships/image" Target="../media/image19.png"/><Relationship Id="rId14" Type="http://schemas.openxmlformats.org/officeDocument/2006/relationships/image" Target="../media/image22.png"/><Relationship Id="rId22"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slide" Target="slide109.xml"/></Relationships>
</file>

<file path=ppt/slides/_rels/slide40.xml.rels><?xml version="1.0" encoding="UTF-8" standalone="yes"?>
<Relationships xmlns="http://schemas.openxmlformats.org/package/2006/relationships"><Relationship Id="rId3" Type="http://schemas.openxmlformats.org/officeDocument/2006/relationships/slide" Target="slide41.xml"/><Relationship Id="rId7"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slide" Target="slide44.xml"/><Relationship Id="rId5" Type="http://schemas.openxmlformats.org/officeDocument/2006/relationships/slide" Target="slide43.xml"/><Relationship Id="rId4" Type="http://schemas.openxmlformats.org/officeDocument/2006/relationships/slide" Target="slide42.xml"/></Relationships>
</file>

<file path=ppt/slides/_rels/slide41.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3" Type="http://schemas.openxmlformats.org/officeDocument/2006/relationships/slide" Target="slide46.xml"/><Relationship Id="rId7"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slide" Target="slide49.xml"/><Relationship Id="rId5" Type="http://schemas.openxmlformats.org/officeDocument/2006/relationships/slide" Target="slide48.xml"/><Relationship Id="rId4" Type="http://schemas.openxmlformats.org/officeDocument/2006/relationships/slide" Target="slide47.xml"/></Relationships>
</file>

<file path=ppt/slides/_rels/slide46.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8.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 Target="slide51.xml"/><Relationship Id="rId7" Type="http://schemas.openxmlformats.org/officeDocument/2006/relationships/image" Target="../media/image10.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slide" Target="slide54.xml"/><Relationship Id="rId5" Type="http://schemas.openxmlformats.org/officeDocument/2006/relationships/slide" Target="slide53.xml"/><Relationship Id="rId4" Type="http://schemas.openxmlformats.org/officeDocument/2006/relationships/slide" Target="slide52.xml"/></Relationships>
</file>

<file path=ppt/slides/_rels/slide51.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2.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3.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4.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5.xml.rels><?xml version="1.0" encoding="UTF-8" standalone="yes"?>
<Relationships xmlns="http://schemas.openxmlformats.org/package/2006/relationships"><Relationship Id="rId3" Type="http://schemas.openxmlformats.org/officeDocument/2006/relationships/slide" Target="slide56.xml"/><Relationship Id="rId7" Type="http://schemas.openxmlformats.org/officeDocument/2006/relationships/image" Target="../media/image10.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slide" Target="slide59.xml"/><Relationship Id="rId5" Type="http://schemas.openxmlformats.org/officeDocument/2006/relationships/slide" Target="slide58.xml"/><Relationship Id="rId4" Type="http://schemas.openxmlformats.org/officeDocument/2006/relationships/slide" Target="slide57.xml"/></Relationships>
</file>

<file path=ppt/slides/_rels/slide56.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7.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8.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9.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image" Target="../media/image14.png"/><Relationship Id="rId3" Type="http://schemas.openxmlformats.org/officeDocument/2006/relationships/slide" Target="slide7.xml"/><Relationship Id="rId7" Type="http://schemas.microsoft.com/office/2007/relationships/hdphoto" Target="../media/hdphoto1.wdp"/><Relationship Id="rId12" Type="http://schemas.openxmlformats.org/officeDocument/2006/relationships/slide" Target="slide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0.png"/><Relationship Id="rId5" Type="http://schemas.openxmlformats.org/officeDocument/2006/relationships/slide" Target="slide10.xml"/><Relationship Id="rId10" Type="http://schemas.openxmlformats.org/officeDocument/2006/relationships/slide" Target="slide11.xml"/><Relationship Id="rId4" Type="http://schemas.openxmlformats.org/officeDocument/2006/relationships/image" Target="../media/image11.jpeg"/><Relationship Id="rId9" Type="http://schemas.openxmlformats.org/officeDocument/2006/relationships/image" Target="../media/image13.png"/><Relationship Id="rId14" Type="http://schemas.microsoft.com/office/2007/relationships/hdphoto" Target="../media/hdphoto2.wdp"/></Relationships>
</file>

<file path=ppt/slides/_rels/slide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slide" Target="slide109.xml"/><Relationship Id="rId2" Type="http://schemas.openxmlformats.org/officeDocument/2006/relationships/notesSlide" Target="../notesSlides/notesSlide61.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9.png"/></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2.png"/></Relationships>
</file>

<file path=ppt/slides/_rels/slide6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8.png"/><Relationship Id="rId7" Type="http://schemas.openxmlformats.org/officeDocument/2006/relationships/image" Target="../media/image38.png"/><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8.png"/><Relationship Id="rId7" Type="http://schemas.microsoft.com/office/2007/relationships/hdphoto" Target="../media/hdphoto1.wdp"/><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image" Target="../media/image25.jpeg"/></Relationships>
</file>

<file path=ppt/slides/_rels/slide79.xml.rels><?xml version="1.0" encoding="UTF-8" standalone="yes"?>
<Relationships xmlns="http://schemas.openxmlformats.org/package/2006/relationships"><Relationship Id="rId3" Type="http://schemas.openxmlformats.org/officeDocument/2006/relationships/image" Target="../media/image40.png"/><Relationship Id="rId7" Type="http://schemas.microsoft.com/office/2007/relationships/hdphoto" Target="../media/hdphoto1.wdp"/><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7"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slide" Target="slide8.xml"/><Relationship Id="rId4" Type="http://schemas.openxmlformats.org/officeDocument/2006/relationships/image" Target="../media/image10.png"/></Relationships>
</file>

<file path=ppt/slides/_rels/slide80.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1.wdp"/><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41.png"/><Relationship Id="rId4" Type="http://schemas.openxmlformats.org/officeDocument/2006/relationships/image" Target="../media/image40.png"/></Relationships>
</file>

<file path=ppt/slides/_rels/slide81.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1.wdp"/><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41.png"/><Relationship Id="rId4" Type="http://schemas.openxmlformats.org/officeDocument/2006/relationships/image" Target="../media/image40.png"/></Relationships>
</file>

<file path=ppt/slides/_rels/slide82.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1.wdp"/><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41.png"/><Relationship Id="rId4" Type="http://schemas.openxmlformats.org/officeDocument/2006/relationships/image" Target="../media/image40.png"/></Relationships>
</file>

<file path=ppt/slides/_rels/slide83.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1.wdp"/><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41.png"/><Relationship Id="rId4" Type="http://schemas.openxmlformats.org/officeDocument/2006/relationships/image" Target="../media/image40.png"/></Relationships>
</file>

<file path=ppt/slides/_rels/slide8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41.png"/><Relationship Id="rId4" Type="http://schemas.openxmlformats.org/officeDocument/2006/relationships/image" Target="../media/image40.png"/></Relationships>
</file>

<file path=ppt/slides/_rels/slide86.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tags" Target="../tags/tag4.xml"/><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notesSlide" Target="../notesSlides/notesSlide86.xml"/><Relationship Id="rId15" Type="http://schemas.openxmlformats.org/officeDocument/2006/relationships/image" Target="../media/image8.png"/><Relationship Id="rId10" Type="http://schemas.openxmlformats.org/officeDocument/2006/relationships/image" Target="../media/image46.png"/><Relationship Id="rId4" Type="http://schemas.openxmlformats.org/officeDocument/2006/relationships/slideLayout" Target="../slideLayouts/slideLayout2.xml"/><Relationship Id="rId9" Type="http://schemas.openxmlformats.org/officeDocument/2006/relationships/image" Target="../media/image45.jpeg"/><Relationship Id="rId14" Type="http://schemas.openxmlformats.org/officeDocument/2006/relationships/image" Target="../media/image50.png"/></Relationships>
</file>

<file path=ppt/slides/_rels/slide87.xml.rels><?xml version="1.0" encoding="UTF-8" standalone="yes"?>
<Relationships xmlns="http://schemas.openxmlformats.org/package/2006/relationships"><Relationship Id="rId3" Type="http://schemas.openxmlformats.org/officeDocument/2006/relationships/slide" Target="slide88.xml"/><Relationship Id="rId2" Type="http://schemas.openxmlformats.org/officeDocument/2006/relationships/notesSlide" Target="../notesSlides/notesSlide8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slide" Target="slide62.xml"/></Relationships>
</file>

<file path=ppt/slides/_rels/slide88.xml.rels><?xml version="1.0" encoding="UTF-8" standalone="yes"?>
<Relationships xmlns="http://schemas.openxmlformats.org/package/2006/relationships"><Relationship Id="rId3" Type="http://schemas.openxmlformats.org/officeDocument/2006/relationships/slide" Target="slide89.xml"/><Relationship Id="rId7" Type="http://schemas.openxmlformats.org/officeDocument/2006/relationships/image" Target="../media/image8.png"/><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slide" Target="slide92.xml"/><Relationship Id="rId5" Type="http://schemas.openxmlformats.org/officeDocument/2006/relationships/slide" Target="slide91.xml"/><Relationship Id="rId4" Type="http://schemas.openxmlformats.org/officeDocument/2006/relationships/slide" Target="slide90.xml"/></Relationships>
</file>

<file path=ppt/slides/_rels/slide89.xml.rels><?xml version="1.0" encoding="UTF-8" standalone="yes"?>
<Relationships xmlns="http://schemas.openxmlformats.org/package/2006/relationships"><Relationship Id="rId3" Type="http://schemas.openxmlformats.org/officeDocument/2006/relationships/slide" Target="slide88.xml"/><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slide" Target="slide9.xml"/><Relationship Id="rId4" Type="http://schemas.openxmlformats.org/officeDocument/2006/relationships/image" Target="../media/image10.png"/></Relationships>
</file>

<file path=ppt/slides/_rels/slide90.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1.xml.rels><?xml version="1.0" encoding="UTF-8" standalone="yes"?>
<Relationships xmlns="http://schemas.openxmlformats.org/package/2006/relationships"><Relationship Id="rId3" Type="http://schemas.openxmlformats.org/officeDocument/2006/relationships/slide" Target="slide88.xml"/><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2.xml.rels><?xml version="1.0" encoding="UTF-8" standalone="yes"?>
<Relationships xmlns="http://schemas.openxmlformats.org/package/2006/relationships"><Relationship Id="rId3" Type="http://schemas.openxmlformats.org/officeDocument/2006/relationships/slide" Target="slide88.xml"/><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3.xml.rels><?xml version="1.0" encoding="UTF-8" standalone="yes"?>
<Relationships xmlns="http://schemas.openxmlformats.org/package/2006/relationships"><Relationship Id="rId3" Type="http://schemas.openxmlformats.org/officeDocument/2006/relationships/slide" Target="slide94.xml"/><Relationship Id="rId7" Type="http://schemas.openxmlformats.org/officeDocument/2006/relationships/image" Target="../media/image8.png"/><Relationship Id="rId2" Type="http://schemas.openxmlformats.org/officeDocument/2006/relationships/notesSlide" Target="../notesSlides/notesSlide93.xml"/><Relationship Id="rId1" Type="http://schemas.openxmlformats.org/officeDocument/2006/relationships/slideLayout" Target="../slideLayouts/slideLayout2.xml"/><Relationship Id="rId6" Type="http://schemas.openxmlformats.org/officeDocument/2006/relationships/slide" Target="slide97.xml"/><Relationship Id="rId5" Type="http://schemas.openxmlformats.org/officeDocument/2006/relationships/slide" Target="slide96.xml"/><Relationship Id="rId4" Type="http://schemas.openxmlformats.org/officeDocument/2006/relationships/slide" Target="slide95.xml"/></Relationships>
</file>

<file path=ppt/slides/_rels/slide94.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5.xml.rels><?xml version="1.0" encoding="UTF-8" standalone="yes"?>
<Relationships xmlns="http://schemas.openxmlformats.org/package/2006/relationships"><Relationship Id="rId3" Type="http://schemas.openxmlformats.org/officeDocument/2006/relationships/slide" Target="slide98.xml"/><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6.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7.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8.xml.rels><?xml version="1.0" encoding="UTF-8" standalone="yes"?>
<Relationships xmlns="http://schemas.openxmlformats.org/package/2006/relationships"><Relationship Id="rId3" Type="http://schemas.openxmlformats.org/officeDocument/2006/relationships/slide" Target="slide99.xml"/><Relationship Id="rId7" Type="http://schemas.openxmlformats.org/officeDocument/2006/relationships/image" Target="../media/image8.png"/><Relationship Id="rId2" Type="http://schemas.openxmlformats.org/officeDocument/2006/relationships/notesSlide" Target="../notesSlides/notesSlide98.xml"/><Relationship Id="rId1" Type="http://schemas.openxmlformats.org/officeDocument/2006/relationships/slideLayout" Target="../slideLayouts/slideLayout2.xml"/><Relationship Id="rId6" Type="http://schemas.openxmlformats.org/officeDocument/2006/relationships/slide" Target="slide102.xml"/><Relationship Id="rId5" Type="http://schemas.openxmlformats.org/officeDocument/2006/relationships/slide" Target="slide101.xml"/><Relationship Id="rId4" Type="http://schemas.openxmlformats.org/officeDocument/2006/relationships/slide" Target="slide100.xml"/></Relationships>
</file>

<file path=ppt/slides/_rels/slide99.xml.rels><?xml version="1.0" encoding="UTF-8" standalone="yes"?>
<Relationships xmlns="http://schemas.openxmlformats.org/package/2006/relationships"><Relationship Id="rId3" Type="http://schemas.openxmlformats.org/officeDocument/2006/relationships/slide" Target="slide103.xml"/><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1" y="887891"/>
            <a:ext cx="6831971" cy="2642680"/>
          </a:xfrm>
          <a:prstGeom prst="rect">
            <a:avLst/>
          </a:prstGeom>
        </p:spPr>
        <p:txBody>
          <a:bodyPr wrap="square" lIns="0" tIns="0" rIns="0" bIns="0" rtlCol="0">
            <a:noAutofit/>
          </a:bodyPr>
          <a:lstStyle/>
          <a:p>
            <a:pPr marL="0" indent="0">
              <a:buFont typeface="Arial" pitchFamily="34" charset="0"/>
              <a:buNone/>
            </a:pPr>
            <a:r>
              <a:rPr lang="en-US" sz="1400" dirty="0" smtClean="0"/>
              <a:t>It is recommended that you go through this training in order. If you have not started this training, please press “Next” to continue.</a:t>
            </a:r>
          </a:p>
          <a:p>
            <a:pPr marL="0" indent="0">
              <a:buFont typeface="Arial" pitchFamily="34" charset="0"/>
              <a:buNone/>
            </a:pPr>
            <a:endParaRPr lang="en-US" sz="1400" dirty="0"/>
          </a:p>
          <a:p>
            <a:pPr marL="0" indent="0">
              <a:buFont typeface="Arial" pitchFamily="34" charset="0"/>
              <a:buNone/>
            </a:pPr>
            <a:r>
              <a:rPr lang="en-US" sz="1400" dirty="0" smtClean="0"/>
              <a:t>However, if you have already completed some of this training and would like to skip to a particular module, please use the menu on the left. </a:t>
            </a:r>
          </a:p>
        </p:txBody>
      </p:sp>
      <p:sp>
        <p:nvSpPr>
          <p:cNvPr id="11" name="Pentagon 10">
            <a:hlinkClick r:id="" action="ppaction://hlinkshowjump?jump=nextslide"/>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sp>
        <p:nvSpPr>
          <p:cNvPr id="14" name="Rectangle 13"/>
          <p:cNvSpPr/>
          <p:nvPr/>
        </p:nvSpPr>
        <p:spPr>
          <a:xfrm>
            <a:off x="0" y="-1"/>
            <a:ext cx="1945904" cy="5143501"/>
          </a:xfrm>
          <a:prstGeom prst="rect">
            <a:avLst/>
          </a:prstGeom>
          <a:solidFill>
            <a:schemeClr val="bg1">
              <a:lumMod val="95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pitchFamily="34" charset="0"/>
              <a:ea typeface="+mn-ea"/>
              <a:cs typeface="+mn-cs"/>
            </a:endParaRPr>
          </a:p>
        </p:txBody>
      </p:sp>
      <p:sp>
        <p:nvSpPr>
          <p:cNvPr id="18" name="Pentagon 17">
            <a:hlinkClick r:id="rId3" action="ppaction://hlinksldjump"/>
          </p:cNvPr>
          <p:cNvSpPr>
            <a:spLocks noChangeAspect="1"/>
          </p:cNvSpPr>
          <p:nvPr/>
        </p:nvSpPr>
        <p:spPr>
          <a:xfrm>
            <a:off x="58260" y="2274826"/>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3. How?</a:t>
            </a:r>
          </a:p>
        </p:txBody>
      </p:sp>
      <p:sp>
        <p:nvSpPr>
          <p:cNvPr id="19" name="Pentagon 18"/>
          <p:cNvSpPr>
            <a:spLocks noChangeAspect="1"/>
          </p:cNvSpPr>
          <p:nvPr/>
        </p:nvSpPr>
        <p:spPr>
          <a:xfrm>
            <a:off x="51846" y="889811"/>
            <a:ext cx="1765884"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Introduction</a:t>
            </a:r>
          </a:p>
        </p:txBody>
      </p:sp>
      <p:sp>
        <p:nvSpPr>
          <p:cNvPr id="21" name="Pentagon 20">
            <a:hlinkClick r:id="rId4" action="ppaction://hlinksldjump"/>
          </p:cNvPr>
          <p:cNvSpPr>
            <a:spLocks noChangeAspect="1"/>
          </p:cNvSpPr>
          <p:nvPr/>
        </p:nvSpPr>
        <p:spPr>
          <a:xfrm>
            <a:off x="51846" y="130453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22" name="Pentagon 21">
            <a:hlinkClick r:id="rId5" action="ppaction://hlinksldjump"/>
          </p:cNvPr>
          <p:cNvSpPr>
            <a:spLocks noChangeAspect="1"/>
          </p:cNvSpPr>
          <p:nvPr/>
        </p:nvSpPr>
        <p:spPr>
          <a:xfrm>
            <a:off x="58260" y="1790976"/>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2. What?</a:t>
            </a:r>
          </a:p>
        </p:txBody>
      </p:sp>
      <p:sp>
        <p:nvSpPr>
          <p:cNvPr id="9" name="3 Rectángulo"/>
          <p:cNvSpPr/>
          <p:nvPr/>
        </p:nvSpPr>
        <p:spPr>
          <a:xfrm>
            <a:off x="0" y="0"/>
            <a:ext cx="9144000" cy="614150"/>
          </a:xfrm>
          <a:prstGeom prst="rect">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kern="1200" dirty="0" smtClean="0">
              <a:solidFill>
                <a:srgbClr val="34342B"/>
              </a:solidFill>
              <a:latin typeface="Vodafone Rg" pitchFamily="34" charset="0"/>
              <a:ea typeface="+mn-ea"/>
              <a:cs typeface="+mn-cs"/>
            </a:endParaRPr>
          </a:p>
        </p:txBody>
      </p:sp>
      <p:sp>
        <p:nvSpPr>
          <p:cNvPr id="12" name="33 CuadroTexto"/>
          <p:cNvSpPr txBox="1"/>
          <p:nvPr/>
        </p:nvSpPr>
        <p:spPr>
          <a:xfrm>
            <a:off x="468314" y="0"/>
            <a:ext cx="6532987" cy="614150"/>
          </a:xfrm>
          <a:prstGeom prst="rect">
            <a:avLst/>
          </a:prstGeom>
        </p:spPr>
        <p:txBody>
          <a:bodyPr wrap="square" lIns="0" tIns="0" rIns="0" bIns="0" rtlCol="0" anchor="ctr">
            <a:noAutofit/>
          </a:bodyPr>
          <a:lstStyle/>
          <a:p>
            <a:r>
              <a:rPr lang="es-ES" sz="2800" b="1" dirty="0" smtClean="0">
                <a:solidFill>
                  <a:schemeClr val="bg1"/>
                </a:solidFill>
                <a:latin typeface="Vodafone Rg"/>
              </a:rPr>
              <a:t>Small Business Solutions Training</a:t>
            </a:r>
            <a:endParaRPr lang="es-ES" sz="2800" b="1" dirty="0">
              <a:solidFill>
                <a:schemeClr val="bg1"/>
              </a:solidFill>
              <a:latin typeface="Vodafone Rg"/>
            </a:endParaRPr>
          </a:p>
        </p:txBody>
      </p:sp>
    </p:spTree>
    <p:extLst>
      <p:ext uri="{BB962C8B-B14F-4D97-AF65-F5344CB8AC3E}">
        <p14:creationId xmlns:p14="http://schemas.microsoft.com/office/powerpoint/2010/main" val="570501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p:nvPr/>
        </p:nvSpPr>
        <p:spPr>
          <a:xfrm>
            <a:off x="2214880" y="1000124"/>
            <a:ext cx="6399731" cy="1856091"/>
          </a:xfrm>
          <a:prstGeom prst="wedgeRectCallout">
            <a:avLst>
              <a:gd name="adj1" fmla="val 38546"/>
              <a:gd name="adj2" fmla="val 75079"/>
            </a:avLst>
          </a:prstGeom>
          <a:solidFill>
            <a:schemeClr val="bg1">
              <a:lumMod val="95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kern="1200" dirty="0" smtClean="0">
              <a:solidFill>
                <a:srgbClr val="34342B"/>
              </a:solidFill>
              <a:latin typeface="Vodafone Rg" pitchFamily="34" charset="0"/>
              <a:ea typeface="+mn-ea"/>
              <a:cs typeface="+mn-cs"/>
            </a:endParaRPr>
          </a:p>
        </p:txBody>
      </p:sp>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pitchFamily="34" charset="0"/>
            </a:endParaRPr>
          </a:p>
        </p:txBody>
      </p:sp>
      <p:sp>
        <p:nvSpPr>
          <p:cNvPr id="21" name="TextBox 20"/>
          <p:cNvSpPr txBox="1"/>
          <p:nvPr/>
        </p:nvSpPr>
        <p:spPr>
          <a:xfrm>
            <a:off x="2308522" y="1003390"/>
            <a:ext cx="6306090" cy="4000523"/>
          </a:xfrm>
          <a:prstGeom prst="rect">
            <a:avLst/>
          </a:prstGeom>
        </p:spPr>
        <p:txBody>
          <a:bodyPr wrap="square" lIns="0" tIns="0" rIns="0" bIns="0" rtlCol="0">
            <a:noAutofit/>
          </a:bodyPr>
          <a:lstStyle>
            <a:defPPr>
              <a:defRPr lang="en-US"/>
            </a:defPPr>
            <a:lvl1pPr>
              <a:defRPr>
                <a:latin typeface="Vodafone Lt" panose="020B0606040202020204" pitchFamily="34" charset="0"/>
              </a:defRPr>
            </a:lvl1pPr>
          </a:lstStyle>
          <a:p>
            <a:r>
              <a:rPr lang="en-US" sz="1400" dirty="0" smtClean="0">
                <a:latin typeface="Vodafone Rg"/>
              </a:rPr>
              <a:t>Professional Service companies generate revenue by providing professional expertise and advice to customers. They can increase their revenue by improving their employee and customer </a:t>
            </a:r>
            <a:r>
              <a:rPr lang="en-US" sz="1400" b="1" dirty="0" smtClean="0">
                <a:solidFill>
                  <a:srgbClr val="FF0000"/>
                </a:solidFill>
                <a:latin typeface="Vodafone Rg"/>
              </a:rPr>
              <a:t>collaboration</a:t>
            </a:r>
            <a:r>
              <a:rPr lang="en-US" sz="1400" dirty="0" smtClean="0">
                <a:latin typeface="Vodafone Rg"/>
              </a:rPr>
              <a:t> and by managing their knowledge through efficient </a:t>
            </a:r>
            <a:r>
              <a:rPr lang="en-US" sz="1400" b="1" dirty="0" smtClean="0">
                <a:solidFill>
                  <a:srgbClr val="FF0000"/>
                </a:solidFill>
                <a:latin typeface="Vodafone Rg"/>
              </a:rPr>
              <a:t>data &amp; information management.</a:t>
            </a:r>
          </a:p>
          <a:p>
            <a:endParaRPr lang="en-US" sz="1400" dirty="0">
              <a:latin typeface="Vodafone Rg"/>
            </a:endParaRPr>
          </a:p>
          <a:p>
            <a:r>
              <a:rPr lang="en-US" sz="1400" dirty="0" smtClean="0">
                <a:latin typeface="Vodafone Rg"/>
              </a:rPr>
              <a:t>Examples </a:t>
            </a:r>
            <a:r>
              <a:rPr lang="en-US" sz="1400" dirty="0">
                <a:latin typeface="Vodafone Rg"/>
              </a:rPr>
              <a:t>of professional </a:t>
            </a:r>
            <a:r>
              <a:rPr lang="en-US" sz="1400" dirty="0" smtClean="0">
                <a:latin typeface="Vodafone Rg"/>
              </a:rPr>
              <a:t>service </a:t>
            </a:r>
            <a:r>
              <a:rPr lang="en-US" sz="1400" dirty="0">
                <a:latin typeface="Vodafone Rg"/>
              </a:rPr>
              <a:t>companies </a:t>
            </a:r>
            <a:r>
              <a:rPr lang="en-US" sz="1400" dirty="0" smtClean="0">
                <a:latin typeface="Vodafone Rg"/>
              </a:rPr>
              <a:t>include: </a:t>
            </a:r>
            <a:r>
              <a:rPr lang="en-US" sz="1400" dirty="0">
                <a:latin typeface="Vodafone Rg"/>
              </a:rPr>
              <a:t>accountants, lawyers </a:t>
            </a:r>
            <a:r>
              <a:rPr lang="en-US" sz="1400" dirty="0" smtClean="0">
                <a:latin typeface="Vodafone Rg"/>
              </a:rPr>
              <a:t>, architects, real estate agents and </a:t>
            </a:r>
            <a:r>
              <a:rPr lang="en-US" sz="1400" dirty="0">
                <a:latin typeface="Vodafone Rg"/>
              </a:rPr>
              <a:t>management consultants.</a:t>
            </a:r>
          </a:p>
        </p:txBody>
      </p:sp>
      <p:sp>
        <p:nvSpPr>
          <p:cNvPr id="14" name="Pentagon 13">
            <a:hlinkClick r:id="rId3" action="ppaction://hlinksldjump"/>
          </p:cNvPr>
          <p:cNvSpPr>
            <a:spLocks noChangeAspect="1"/>
          </p:cNvSpPr>
          <p:nvPr/>
        </p:nvSpPr>
        <p:spPr>
          <a:xfrm flipH="1">
            <a:off x="2214880" y="4682362"/>
            <a:ext cx="1379313"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Back</a:t>
            </a:r>
          </a:p>
        </p:txBody>
      </p:sp>
      <p:grpSp>
        <p:nvGrpSpPr>
          <p:cNvPr id="18" name="Group 17"/>
          <p:cNvGrpSpPr/>
          <p:nvPr/>
        </p:nvGrpSpPr>
        <p:grpSpPr>
          <a:xfrm>
            <a:off x="0" y="-1"/>
            <a:ext cx="1945904" cy="5143501"/>
            <a:chOff x="0" y="-1"/>
            <a:chExt cx="1945904" cy="5143501"/>
          </a:xfrm>
        </p:grpSpPr>
        <p:sp>
          <p:nvSpPr>
            <p:cNvPr id="19" name="Rectangle 18"/>
            <p:cNvSpPr/>
            <p:nvPr/>
          </p:nvSpPr>
          <p:spPr>
            <a:xfrm>
              <a:off x="0" y="-1"/>
              <a:ext cx="1945904" cy="514350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23" name="Pentagon 22"/>
            <p:cNvSpPr>
              <a:spLocks noChangeAspect="1"/>
            </p:cNvSpPr>
            <p:nvPr/>
          </p:nvSpPr>
          <p:spPr>
            <a:xfrm>
              <a:off x="51846" y="88018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24" name="Pentagon 23"/>
            <p:cNvSpPr>
              <a:spLocks noChangeAspect="1"/>
            </p:cNvSpPr>
            <p:nvPr/>
          </p:nvSpPr>
          <p:spPr>
            <a:xfrm>
              <a:off x="51846" y="1289403"/>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smtClean="0">
                  <a:solidFill>
                    <a:schemeClr val="bg1">
                      <a:lumMod val="95000"/>
                    </a:schemeClr>
                  </a:solidFill>
                  <a:latin typeface="Vodafone Rg"/>
                </a:rPr>
                <a:t> 1. Why?</a:t>
              </a:r>
              <a:endParaRPr lang="en-GB" b="1" kern="1200" dirty="0" smtClean="0">
                <a:solidFill>
                  <a:schemeClr val="bg1">
                    <a:lumMod val="95000"/>
                  </a:schemeClr>
                </a:solidFill>
                <a:latin typeface="Vodafone Rg"/>
              </a:endParaRPr>
            </a:p>
          </p:txBody>
        </p:sp>
      </p:grpSp>
      <p:sp>
        <p:nvSpPr>
          <p:cNvPr id="27" name="23 Rectángulo"/>
          <p:cNvSpPr/>
          <p:nvPr/>
        </p:nvSpPr>
        <p:spPr>
          <a:xfrm>
            <a:off x="0" y="-1"/>
            <a:ext cx="9144000" cy="617539"/>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200" b="1" kern="1200" dirty="0" smtClean="0">
              <a:solidFill>
                <a:srgbClr val="34342B"/>
              </a:solidFill>
              <a:latin typeface="Vodafone Lt" panose="020B0606040202020204" pitchFamily="34" charset="0"/>
            </a:endParaRPr>
          </a:p>
        </p:txBody>
      </p:sp>
      <p:pic>
        <p:nvPicPr>
          <p:cNvPr id="29"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317" y="11154"/>
            <a:ext cx="336654" cy="606384"/>
          </a:xfrm>
          <a:prstGeom prst="rect">
            <a:avLst/>
          </a:prstGeom>
        </p:spPr>
      </p:pic>
      <p:sp>
        <p:nvSpPr>
          <p:cNvPr id="33" name="Pentagon 32"/>
          <p:cNvSpPr>
            <a:spLocks noChangeAspect="1"/>
          </p:cNvSpPr>
          <p:nvPr/>
        </p:nvSpPr>
        <p:spPr>
          <a:xfrm>
            <a:off x="58260" y="353391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34" name="Pentagon 33"/>
          <p:cNvSpPr>
            <a:spLocks noChangeAspect="1"/>
          </p:cNvSpPr>
          <p:nvPr/>
        </p:nvSpPr>
        <p:spPr>
          <a:xfrm>
            <a:off x="58260" y="3059692"/>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sp>
        <p:nvSpPr>
          <p:cNvPr id="36" name="TextBox 35"/>
          <p:cNvSpPr txBox="1"/>
          <p:nvPr/>
        </p:nvSpPr>
        <p:spPr>
          <a:xfrm>
            <a:off x="124765" y="1851687"/>
            <a:ext cx="1794426" cy="3374803"/>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b="1" dirty="0">
                <a:solidFill>
                  <a:schemeClr val="accent1"/>
                </a:solidFill>
                <a:latin typeface="Vodafone Rg"/>
              </a:rPr>
              <a:t>Core Business Needs</a:t>
            </a:r>
          </a:p>
          <a:p>
            <a:pPr>
              <a:tabLst>
                <a:tab pos="93663" algn="l"/>
              </a:tabLst>
            </a:pPr>
            <a:r>
              <a:rPr lang="en-US" sz="1200" dirty="0" smtClean="0">
                <a:solidFill>
                  <a:srgbClr val="888888"/>
                </a:solidFill>
                <a:latin typeface="Vodafone Rg"/>
              </a:rPr>
              <a:t>Verticals Main Characteristics</a:t>
            </a:r>
            <a:endParaRPr lang="en-US" sz="1200" dirty="0">
              <a:solidFill>
                <a:srgbClr val="888888"/>
              </a:solidFill>
              <a:latin typeface="Vodafone Rg"/>
            </a:endParaRPr>
          </a:p>
          <a:p>
            <a:pPr>
              <a:tabLst>
                <a:tab pos="93663" algn="l"/>
              </a:tabLst>
            </a:pPr>
            <a:r>
              <a:rPr lang="en-US" sz="1200" dirty="0" smtClean="0">
                <a:solidFill>
                  <a:srgbClr val="888888"/>
                </a:solidFill>
                <a:latin typeface="Vodafone Rg"/>
              </a:rPr>
              <a:t>Summary</a:t>
            </a:r>
          </a:p>
          <a:p>
            <a:pPr>
              <a:tabLst>
                <a:tab pos="93663" algn="l"/>
              </a:tabLst>
            </a:pPr>
            <a:r>
              <a:rPr lang="en-US" sz="1200" dirty="0" smtClean="0">
                <a:solidFill>
                  <a:srgbClr val="888888"/>
                </a:solidFill>
                <a:latin typeface="Vodafone Rg"/>
              </a:rPr>
              <a:t>Test yourself</a:t>
            </a:r>
          </a:p>
        </p:txBody>
      </p:sp>
      <p:sp>
        <p:nvSpPr>
          <p:cNvPr id="31" name="33 CuadroTexto"/>
          <p:cNvSpPr txBox="1"/>
          <p:nvPr/>
        </p:nvSpPr>
        <p:spPr>
          <a:xfrm>
            <a:off x="1359147" y="-26986"/>
            <a:ext cx="6532987" cy="614150"/>
          </a:xfrm>
          <a:prstGeom prst="rect">
            <a:avLst/>
          </a:prstGeom>
        </p:spPr>
        <p:txBody>
          <a:bodyPr wrap="square" lIns="0" tIns="0" rIns="0" bIns="0" rtlCol="0" anchor="ctr">
            <a:noAutofit/>
          </a:bodyPr>
          <a:lstStyle/>
          <a:p>
            <a:r>
              <a:rPr lang="es-ES" sz="2800" b="1" dirty="0" err="1" smtClean="0">
                <a:solidFill>
                  <a:schemeClr val="bg1"/>
                </a:solidFill>
                <a:latin typeface="Vodafone Rg"/>
              </a:rPr>
              <a:t>Why</a:t>
            </a:r>
            <a:r>
              <a:rPr lang="es-ES" sz="2800" b="1" dirty="0">
                <a:solidFill>
                  <a:schemeClr val="bg1"/>
                </a:solidFill>
                <a:latin typeface="Vodafone Rg"/>
              </a:rPr>
              <a:t> </a:t>
            </a:r>
            <a:r>
              <a:rPr lang="es-ES" sz="2800" b="1" dirty="0" smtClean="0">
                <a:solidFill>
                  <a:schemeClr val="bg1"/>
                </a:solidFill>
                <a:latin typeface="Vodafone Rg"/>
              </a:rPr>
              <a:t>are Small </a:t>
            </a:r>
            <a:r>
              <a:rPr lang="es-ES" sz="2800" b="1" dirty="0" err="1" smtClean="0">
                <a:solidFill>
                  <a:schemeClr val="bg1"/>
                </a:solidFill>
                <a:latin typeface="Vodafone Rg"/>
              </a:rPr>
              <a:t>Businesses</a:t>
            </a:r>
            <a:r>
              <a:rPr lang="es-ES" sz="2800" b="1" dirty="0" smtClean="0">
                <a:solidFill>
                  <a:schemeClr val="bg1"/>
                </a:solidFill>
                <a:latin typeface="Vodafone Rg"/>
              </a:rPr>
              <a:t> </a:t>
            </a:r>
            <a:r>
              <a:rPr lang="es-ES" sz="2800" b="1" dirty="0" err="1" smtClean="0">
                <a:solidFill>
                  <a:schemeClr val="bg1"/>
                </a:solidFill>
                <a:latin typeface="Vodafone Rg"/>
              </a:rPr>
              <a:t>Important</a:t>
            </a:r>
            <a:r>
              <a:rPr lang="es-ES" sz="2800" b="1" dirty="0" smtClean="0">
                <a:solidFill>
                  <a:schemeClr val="bg1"/>
                </a:solidFill>
                <a:latin typeface="Vodafone Rg"/>
              </a:rPr>
              <a:t>?</a:t>
            </a:r>
            <a:endParaRPr lang="es-ES" sz="2800" b="1" dirty="0">
              <a:solidFill>
                <a:schemeClr val="bg1"/>
              </a:solidFill>
              <a:latin typeface="Vodafone Rg"/>
            </a:endParaRPr>
          </a:p>
        </p:txBody>
      </p:sp>
      <p:grpSp>
        <p:nvGrpSpPr>
          <p:cNvPr id="22" name="Group 21"/>
          <p:cNvGrpSpPr/>
          <p:nvPr/>
        </p:nvGrpSpPr>
        <p:grpSpPr>
          <a:xfrm>
            <a:off x="7075452" y="3319272"/>
            <a:ext cx="1476000" cy="1040028"/>
            <a:chOff x="7075452" y="3333611"/>
            <a:chExt cx="1476000" cy="1040028"/>
          </a:xfrm>
        </p:grpSpPr>
        <p:sp>
          <p:nvSpPr>
            <p:cNvPr id="30" name="TextBox 29"/>
            <p:cNvSpPr txBox="1"/>
            <p:nvPr/>
          </p:nvSpPr>
          <p:spPr>
            <a:xfrm>
              <a:off x="7075452" y="3333611"/>
              <a:ext cx="1476000" cy="1040028"/>
            </a:xfrm>
            <a:prstGeom prst="rect">
              <a:avLst/>
            </a:prstGeom>
            <a:solidFill>
              <a:srgbClr val="FFC000"/>
            </a:solidFill>
            <a:effectLst>
              <a:outerShdw blurRad="50800" dist="38100" dir="2700000" algn="tl" rotWithShape="0">
                <a:prstClr val="black">
                  <a:alpha val="40000"/>
                </a:prstClr>
              </a:outerShdw>
            </a:effectLst>
          </p:spPr>
          <p:txBody>
            <a:bodyPr wrap="square" lIns="0" tIns="0" rIns="0" bIns="0" rtlCol="0">
              <a:noAutofit/>
            </a:bodyPr>
            <a:lstStyle/>
            <a:p>
              <a:pPr marL="0" indent="0" algn="ctr">
                <a:buFont typeface="Arial" pitchFamily="34" charset="0"/>
                <a:buNone/>
              </a:pPr>
              <a:r>
                <a:rPr lang="en-US" sz="1600" b="1" dirty="0" smtClean="0">
                  <a:solidFill>
                    <a:schemeClr val="bg1"/>
                  </a:solidFill>
                  <a:latin typeface="Vodafone Rg"/>
                </a:rPr>
                <a:t>Professional Services</a:t>
              </a:r>
            </a:p>
          </p:txBody>
        </p:sp>
        <p:pic>
          <p:nvPicPr>
            <p:cNvPr id="32" name="Picture 2" descr="http://www.conceptdraw.com/solution-park/resource/images/solutions/people/Design-elements-Professions.png">
              <a:hlinkClick r:id="rId5" action="ppaction://hlinksldjump"/>
            </p:cNvPr>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backgroundRemoval t="53053" b="67300" l="73206" r="83833"/>
                      </a14:imgEffect>
                    </a14:imgLayer>
                  </a14:imgProps>
                </a:ext>
              </a:extLst>
            </a:blip>
            <a:srcRect/>
            <a:stretch/>
          </p:blipFill>
          <p:spPr bwMode="auto">
            <a:xfrm>
              <a:off x="7597949" y="3814221"/>
              <a:ext cx="431005" cy="452202"/>
            </a:xfrm>
            <a:prstGeom prst="rect">
              <a:avLst/>
            </a:prstGeom>
            <a:solidFill>
              <a:srgbClr val="FFC000"/>
            </a:solidFill>
          </p:spPr>
        </p:pic>
      </p:grpSp>
    </p:spTree>
    <p:extLst>
      <p:ext uri="{BB962C8B-B14F-4D97-AF65-F5344CB8AC3E}">
        <p14:creationId xmlns:p14="http://schemas.microsoft.com/office/powerpoint/2010/main" val="256383691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8" name="Pentagon 17">
            <a:hlinkClick r:id="rId3" action="ppaction://hlinksldjump"/>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Try again</a:t>
            </a:r>
          </a:p>
        </p:txBody>
      </p:sp>
      <p:sp>
        <p:nvSpPr>
          <p:cNvPr id="19" name="TextBox 18"/>
          <p:cNvSpPr txBox="1"/>
          <p:nvPr/>
        </p:nvSpPr>
        <p:spPr>
          <a:xfrm>
            <a:off x="3301998" y="3832087"/>
            <a:ext cx="3136349" cy="914400"/>
          </a:xfrm>
          <a:prstGeom prst="rect">
            <a:avLst/>
          </a:prstGeom>
        </p:spPr>
        <p:txBody>
          <a:bodyPr wrap="none" lIns="0" tIns="0" rIns="0" bIns="0" rtlCol="0">
            <a:noAutofit/>
          </a:bodyPr>
          <a:lstStyle/>
          <a:p>
            <a:r>
              <a:rPr lang="en-US" sz="5400" dirty="0" smtClean="0">
                <a:solidFill>
                  <a:srgbClr val="FF0000"/>
                </a:solidFill>
                <a:latin typeface="Vodafone Rg"/>
                <a:ea typeface="Wingdings"/>
                <a:cs typeface="Wingdings"/>
                <a:sym typeface="Wingdings"/>
              </a:rPr>
              <a:t>Incorrect</a:t>
            </a:r>
            <a:endParaRPr lang="en-US" sz="5400" dirty="0" smtClean="0">
              <a:solidFill>
                <a:srgbClr val="FF0000"/>
              </a:solidFill>
              <a:latin typeface="Vodafone Rg"/>
            </a:endParaRPr>
          </a:p>
        </p:txBody>
      </p:sp>
      <p:grpSp>
        <p:nvGrpSpPr>
          <p:cNvPr id="30" name="Group 29"/>
          <p:cNvGrpSpPr/>
          <p:nvPr/>
        </p:nvGrpSpPr>
        <p:grpSpPr>
          <a:xfrm>
            <a:off x="0" y="-1"/>
            <a:ext cx="1945904" cy="5143501"/>
            <a:chOff x="0" y="-1"/>
            <a:chExt cx="1945904" cy="5143501"/>
          </a:xfrm>
        </p:grpSpPr>
        <p:grpSp>
          <p:nvGrpSpPr>
            <p:cNvPr id="31" name="Group 30"/>
            <p:cNvGrpSpPr/>
            <p:nvPr/>
          </p:nvGrpSpPr>
          <p:grpSpPr>
            <a:xfrm>
              <a:off x="0" y="-1"/>
              <a:ext cx="1945904" cy="5143501"/>
              <a:chOff x="0" y="-1"/>
              <a:chExt cx="1945904" cy="5143501"/>
            </a:xfrm>
          </p:grpSpPr>
          <p:sp>
            <p:nvSpPr>
              <p:cNvPr id="33" name="Rectangle 32"/>
              <p:cNvSpPr/>
              <p:nvPr/>
            </p:nvSpPr>
            <p:spPr>
              <a:xfrm>
                <a:off x="0" y="-1"/>
                <a:ext cx="1945904" cy="5143501"/>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t="100000" r="100000"/>
                </a:path>
                <a:tileRect l="-100000" b="-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34" name="Pentagon 33"/>
              <p:cNvSpPr>
                <a:spLocks noChangeAspect="1"/>
              </p:cNvSpPr>
              <p:nvPr/>
            </p:nvSpPr>
            <p:spPr>
              <a:xfrm>
                <a:off x="58260" y="374043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35" name="Pentagon 34"/>
              <p:cNvSpPr>
                <a:spLocks noChangeAspect="1"/>
              </p:cNvSpPr>
              <p:nvPr/>
            </p:nvSpPr>
            <p:spPr>
              <a:xfrm>
                <a:off x="51846"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Introduction</a:t>
                </a:r>
              </a:p>
            </p:txBody>
          </p:sp>
          <p:sp>
            <p:nvSpPr>
              <p:cNvPr id="36" name="Pentagon 35"/>
              <p:cNvSpPr>
                <a:spLocks noChangeAspect="1"/>
              </p:cNvSpPr>
              <p:nvPr/>
            </p:nvSpPr>
            <p:spPr>
              <a:xfrm>
                <a:off x="51846"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38" name="Pentagon 37"/>
              <p:cNvSpPr>
                <a:spLocks noChangeAspect="1"/>
              </p:cNvSpPr>
              <p:nvPr/>
            </p:nvSpPr>
            <p:spPr>
              <a:xfrm>
                <a:off x="58260" y="1740607"/>
                <a:ext cx="1764000" cy="415048"/>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grpSp>
        <p:sp>
          <p:nvSpPr>
            <p:cNvPr id="32" name="TextBox 31"/>
            <p:cNvSpPr txBox="1"/>
            <p:nvPr/>
          </p:nvSpPr>
          <p:spPr>
            <a:xfrm>
              <a:off x="71120" y="2214932"/>
              <a:ext cx="1794426" cy="1368347"/>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New technology</a:t>
              </a:r>
            </a:p>
            <a:p>
              <a:pPr>
                <a:tabLst>
                  <a:tab pos="93663" algn="l"/>
                </a:tabLst>
              </a:pPr>
              <a:r>
                <a:rPr lang="en-US" sz="1200" dirty="0">
                  <a:solidFill>
                    <a:srgbClr val="888888"/>
                  </a:solidFill>
                  <a:latin typeface="Vodafone Rg"/>
                </a:rPr>
                <a:t>New</a:t>
              </a:r>
              <a:r>
                <a:rPr lang="en-US" sz="1200" b="1" dirty="0">
                  <a:solidFill>
                    <a:schemeClr val="accent1"/>
                  </a:solidFill>
                  <a:latin typeface="Vodafone Rg"/>
                </a:rPr>
                <a:t> </a:t>
              </a:r>
              <a:r>
                <a:rPr lang="en-US" sz="1200" dirty="0">
                  <a:solidFill>
                    <a:srgbClr val="888888"/>
                  </a:solidFill>
                  <a:latin typeface="Vodafone Rg"/>
                </a:rPr>
                <a:t>competition</a:t>
              </a:r>
            </a:p>
            <a:p>
              <a:pPr>
                <a:tabLst>
                  <a:tab pos="93663" algn="l"/>
                </a:tabLst>
              </a:pPr>
              <a:r>
                <a:rPr lang="en-US" sz="1200" dirty="0">
                  <a:solidFill>
                    <a:srgbClr val="888888"/>
                  </a:solidFill>
                  <a:latin typeface="Vodafone Rg"/>
                </a:rPr>
                <a:t>Small Business Solutions overview</a:t>
              </a:r>
            </a:p>
            <a:p>
              <a:pPr>
                <a:tabLst>
                  <a:tab pos="93663" algn="l"/>
                </a:tabLst>
              </a:pPr>
              <a:r>
                <a:rPr lang="en-US" sz="1200" dirty="0">
                  <a:solidFill>
                    <a:srgbClr val="888888"/>
                  </a:solidFill>
                  <a:latin typeface="Vodafone Rg"/>
                </a:rPr>
                <a:t>Core business needs</a:t>
              </a:r>
            </a:p>
            <a:p>
              <a:pPr>
                <a:tabLst>
                  <a:tab pos="93663" algn="l"/>
                </a:tabLst>
              </a:pPr>
              <a:r>
                <a:rPr lang="en-US" sz="1200" dirty="0">
                  <a:solidFill>
                    <a:srgbClr val="888888"/>
                  </a:solidFill>
                  <a:latin typeface="Vodafone Rg"/>
                </a:rPr>
                <a:t>Vodafone SMB solutions</a:t>
              </a:r>
            </a:p>
            <a:p>
              <a:pPr>
                <a:tabLst>
                  <a:tab pos="93663" algn="l"/>
                </a:tabLst>
              </a:pPr>
              <a:r>
                <a:rPr lang="en-US" sz="1200" b="1" dirty="0">
                  <a:solidFill>
                    <a:schemeClr val="accent1"/>
                  </a:solidFill>
                  <a:latin typeface="Vodafone Rg"/>
                </a:rPr>
                <a:t>Test yourself</a:t>
              </a:r>
            </a:p>
          </p:txBody>
        </p:sp>
      </p:grpSp>
      <p:sp>
        <p:nvSpPr>
          <p:cNvPr id="39" name="23 Rectángulo"/>
          <p:cNvSpPr/>
          <p:nvPr/>
        </p:nvSpPr>
        <p:spPr>
          <a:xfrm>
            <a:off x="0" y="-1"/>
            <a:ext cx="9144000" cy="617539"/>
          </a:xfrm>
          <a:prstGeom prst="rect">
            <a:avLst/>
          </a:prstGeom>
          <a:solidFill>
            <a:srgbClr val="80008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40" name="6 CuadroTexto"/>
          <p:cNvSpPr txBox="1"/>
          <p:nvPr/>
        </p:nvSpPr>
        <p:spPr>
          <a:xfrm>
            <a:off x="1408482" y="-43931"/>
            <a:ext cx="66179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What are Small Business Solutions?</a:t>
            </a:r>
            <a:endParaRPr lang="en-GB" sz="2800" b="1" dirty="0" smtClean="0">
              <a:solidFill>
                <a:schemeClr val="bg1"/>
              </a:solidFill>
              <a:latin typeface="Vodafone Rg"/>
            </a:endParaRPr>
          </a:p>
        </p:txBody>
      </p:sp>
      <p:pic>
        <p:nvPicPr>
          <p:cNvPr id="41"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752" y="38164"/>
            <a:ext cx="435530" cy="602887"/>
          </a:xfrm>
          <a:prstGeom prst="rect">
            <a:avLst/>
          </a:prstGeom>
        </p:spPr>
      </p:pic>
      <p:sp>
        <p:nvSpPr>
          <p:cNvPr id="42" name="Title 2"/>
          <p:cNvSpPr>
            <a:spLocks noGrp="1"/>
          </p:cNvSpPr>
          <p:nvPr>
            <p:ph type="title"/>
          </p:nvPr>
        </p:nvSpPr>
        <p:spPr>
          <a:xfrm>
            <a:off x="2318107" y="778531"/>
            <a:ext cx="6512004" cy="875675"/>
          </a:xfrm>
        </p:spPr>
        <p:txBody>
          <a:bodyPr/>
          <a:lstStyle/>
          <a:p>
            <a:r>
              <a:rPr lang="en-US" dirty="0" smtClean="0">
                <a:latin typeface="Vodafone Rg"/>
              </a:rPr>
              <a:t>Question </a:t>
            </a:r>
            <a:r>
              <a:rPr lang="en-US" dirty="0">
                <a:latin typeface="Vodafone Rg"/>
              </a:rPr>
              <a:t>3</a:t>
            </a:r>
          </a:p>
        </p:txBody>
      </p:sp>
      <p:sp>
        <p:nvSpPr>
          <p:cNvPr id="43" name="Content Placeholder 1"/>
          <p:cNvSpPr>
            <a:spLocks noGrp="1"/>
          </p:cNvSpPr>
          <p:nvPr>
            <p:ph idx="1"/>
          </p:nvPr>
        </p:nvSpPr>
        <p:spPr>
          <a:xfrm>
            <a:off x="2342728" y="1171603"/>
            <a:ext cx="6478875" cy="3577660"/>
          </a:xfrm>
        </p:spPr>
        <p:txBody>
          <a:bodyPr/>
          <a:lstStyle/>
          <a:p>
            <a:pPr marL="0" indent="0">
              <a:buNone/>
            </a:pPr>
            <a:r>
              <a:rPr lang="en-GB" dirty="0">
                <a:latin typeface="Vodafone Rg"/>
              </a:rPr>
              <a:t>What is a Vodafone Small business Solution?</a:t>
            </a:r>
          </a:p>
        </p:txBody>
      </p:sp>
      <p:sp>
        <p:nvSpPr>
          <p:cNvPr id="24" name="TextBox 23"/>
          <p:cNvSpPr txBox="1"/>
          <p:nvPr/>
        </p:nvSpPr>
        <p:spPr>
          <a:xfrm>
            <a:off x="2658793" y="1915765"/>
            <a:ext cx="4837545" cy="360000"/>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265113" lvl="1" indent="-265113">
              <a:lnSpc>
                <a:spcPts val="1400"/>
              </a:lnSpc>
            </a:pPr>
            <a:r>
              <a:rPr lang="en-US" sz="1400" dirty="0" smtClean="0">
                <a:latin typeface="Vodafone Rg"/>
              </a:rPr>
              <a:t> a</a:t>
            </a:r>
            <a:r>
              <a:rPr lang="en-US" sz="1400" dirty="0">
                <a:latin typeface="Vodafone Rg"/>
              </a:rPr>
              <a:t>) </a:t>
            </a:r>
            <a:r>
              <a:rPr lang="en-US" sz="1400" dirty="0" smtClean="0">
                <a:latin typeface="Vodafone Rg"/>
              </a:rPr>
              <a:t>A solution with a clear customer benefit, packaged </a:t>
            </a:r>
            <a:br>
              <a:rPr lang="en-US" sz="1400" dirty="0" smtClean="0">
                <a:latin typeface="Vodafone Rg"/>
              </a:rPr>
            </a:br>
            <a:r>
              <a:rPr lang="en-US" sz="1400" dirty="0" smtClean="0">
                <a:latin typeface="Vodafone Rg"/>
              </a:rPr>
              <a:t>connectivity and applications</a:t>
            </a:r>
          </a:p>
        </p:txBody>
      </p:sp>
      <p:sp>
        <p:nvSpPr>
          <p:cNvPr id="25" name="TextBox 24"/>
          <p:cNvSpPr txBox="1"/>
          <p:nvPr/>
        </p:nvSpPr>
        <p:spPr>
          <a:xfrm>
            <a:off x="2662565" y="2397260"/>
            <a:ext cx="4837545" cy="311728"/>
          </a:xfrm>
          <a:prstGeom prst="rect">
            <a:avLst/>
          </a:prstGeom>
          <a:solidFill>
            <a:schemeClr val="accent1"/>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400" b="1" dirty="0" smtClean="0">
                <a:solidFill>
                  <a:schemeClr val="bg1"/>
                </a:solidFill>
                <a:latin typeface="Vodafone Rg"/>
              </a:rPr>
              <a:t> b</a:t>
            </a:r>
            <a:r>
              <a:rPr lang="en-US" sz="1400" b="1" dirty="0">
                <a:solidFill>
                  <a:schemeClr val="bg1"/>
                </a:solidFill>
                <a:latin typeface="Vodafone Rg"/>
              </a:rPr>
              <a:t>) </a:t>
            </a:r>
            <a:r>
              <a:rPr lang="en-US" sz="1400" b="1" dirty="0" smtClean="0">
                <a:solidFill>
                  <a:schemeClr val="bg1"/>
                </a:solidFill>
                <a:latin typeface="Vodafone Rg"/>
              </a:rPr>
              <a:t>The latest new mobile device with a new monthly tariff</a:t>
            </a:r>
          </a:p>
        </p:txBody>
      </p:sp>
      <p:sp>
        <p:nvSpPr>
          <p:cNvPr id="26" name="TextBox 25"/>
          <p:cNvSpPr txBox="1"/>
          <p:nvPr/>
        </p:nvSpPr>
        <p:spPr>
          <a:xfrm>
            <a:off x="2666337" y="284685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400" dirty="0" smtClean="0">
                <a:latin typeface="Vodafone Rg"/>
              </a:rPr>
              <a:t> c</a:t>
            </a:r>
            <a:r>
              <a:rPr lang="en-US" sz="1400" dirty="0">
                <a:latin typeface="Vodafone Rg"/>
              </a:rPr>
              <a:t>) </a:t>
            </a:r>
            <a:r>
              <a:rPr lang="en-US" sz="1400" dirty="0" smtClean="0">
                <a:latin typeface="Vodafone Rg"/>
              </a:rPr>
              <a:t>A new technology with many useful features</a:t>
            </a:r>
            <a:endParaRPr lang="en-US" sz="1400" dirty="0">
              <a:latin typeface="Vodafone Rg"/>
            </a:endParaRPr>
          </a:p>
          <a:p>
            <a:pPr marL="0" lvl="1"/>
            <a:r>
              <a:rPr lang="en-US" sz="1400" dirty="0" smtClean="0">
                <a:latin typeface="Vodafone Rg"/>
              </a:rPr>
              <a:t> </a:t>
            </a:r>
          </a:p>
        </p:txBody>
      </p:sp>
      <p:sp>
        <p:nvSpPr>
          <p:cNvPr id="27" name="TextBox 26"/>
          <p:cNvSpPr txBox="1"/>
          <p:nvPr/>
        </p:nvSpPr>
        <p:spPr>
          <a:xfrm>
            <a:off x="2656597" y="3309958"/>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400" dirty="0" smtClean="0">
                <a:latin typeface="Vodafone Rg"/>
              </a:rPr>
              <a:t> d</a:t>
            </a:r>
            <a:r>
              <a:rPr lang="en-US" sz="1400" dirty="0">
                <a:latin typeface="Vodafone Rg"/>
              </a:rPr>
              <a:t>) </a:t>
            </a:r>
            <a:r>
              <a:rPr lang="en-US" sz="1400" dirty="0" smtClean="0">
                <a:latin typeface="Vodafone Rg"/>
              </a:rPr>
              <a:t>A mobile and fixed communications solution</a:t>
            </a:r>
          </a:p>
        </p:txBody>
      </p:sp>
    </p:spTree>
    <p:extLst>
      <p:ext uri="{BB962C8B-B14F-4D97-AF65-F5344CB8AC3E}">
        <p14:creationId xmlns:p14="http://schemas.microsoft.com/office/powerpoint/2010/main" val="218567769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8" name="Pentagon 17">
            <a:hlinkClick r:id="rId3" action="ppaction://hlinksldjump"/>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Try again</a:t>
            </a:r>
          </a:p>
        </p:txBody>
      </p:sp>
      <p:sp>
        <p:nvSpPr>
          <p:cNvPr id="19" name="TextBox 18"/>
          <p:cNvSpPr txBox="1"/>
          <p:nvPr/>
        </p:nvSpPr>
        <p:spPr>
          <a:xfrm>
            <a:off x="3301998" y="3832087"/>
            <a:ext cx="3136349" cy="914400"/>
          </a:xfrm>
          <a:prstGeom prst="rect">
            <a:avLst/>
          </a:prstGeom>
        </p:spPr>
        <p:txBody>
          <a:bodyPr wrap="none" lIns="0" tIns="0" rIns="0" bIns="0" rtlCol="0">
            <a:noAutofit/>
          </a:bodyPr>
          <a:lstStyle/>
          <a:p>
            <a:r>
              <a:rPr lang="en-US" sz="5400" dirty="0" smtClean="0">
                <a:solidFill>
                  <a:srgbClr val="FF0000"/>
                </a:solidFill>
                <a:latin typeface="Vodafone Rg"/>
                <a:ea typeface="Wingdings"/>
                <a:cs typeface="Wingdings"/>
                <a:sym typeface="Wingdings"/>
              </a:rPr>
              <a:t>Incorrect</a:t>
            </a:r>
            <a:endParaRPr lang="en-US" sz="5400" dirty="0" smtClean="0">
              <a:solidFill>
                <a:srgbClr val="FF0000"/>
              </a:solidFill>
              <a:latin typeface="Vodafone Rg"/>
            </a:endParaRPr>
          </a:p>
        </p:txBody>
      </p:sp>
      <p:grpSp>
        <p:nvGrpSpPr>
          <p:cNvPr id="30" name="Group 29"/>
          <p:cNvGrpSpPr/>
          <p:nvPr/>
        </p:nvGrpSpPr>
        <p:grpSpPr>
          <a:xfrm>
            <a:off x="0" y="-1"/>
            <a:ext cx="1945904" cy="5143501"/>
            <a:chOff x="0" y="-1"/>
            <a:chExt cx="1945904" cy="5143501"/>
          </a:xfrm>
        </p:grpSpPr>
        <p:grpSp>
          <p:nvGrpSpPr>
            <p:cNvPr id="31" name="Group 30"/>
            <p:cNvGrpSpPr/>
            <p:nvPr/>
          </p:nvGrpSpPr>
          <p:grpSpPr>
            <a:xfrm>
              <a:off x="0" y="-1"/>
              <a:ext cx="1945904" cy="5143501"/>
              <a:chOff x="0" y="-1"/>
              <a:chExt cx="1945904" cy="5143501"/>
            </a:xfrm>
          </p:grpSpPr>
          <p:sp>
            <p:nvSpPr>
              <p:cNvPr id="33" name="Rectangle 32"/>
              <p:cNvSpPr/>
              <p:nvPr/>
            </p:nvSpPr>
            <p:spPr>
              <a:xfrm>
                <a:off x="0" y="-1"/>
                <a:ext cx="1945904" cy="5143501"/>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t="100000" r="100000"/>
                </a:path>
                <a:tileRect l="-100000" b="-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34" name="Pentagon 33"/>
              <p:cNvSpPr>
                <a:spLocks noChangeAspect="1"/>
              </p:cNvSpPr>
              <p:nvPr/>
            </p:nvSpPr>
            <p:spPr>
              <a:xfrm>
                <a:off x="58260" y="372773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35" name="Pentagon 34"/>
              <p:cNvSpPr>
                <a:spLocks noChangeAspect="1"/>
              </p:cNvSpPr>
              <p:nvPr/>
            </p:nvSpPr>
            <p:spPr>
              <a:xfrm>
                <a:off x="51846"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Introduction</a:t>
                </a:r>
              </a:p>
            </p:txBody>
          </p:sp>
          <p:sp>
            <p:nvSpPr>
              <p:cNvPr id="36" name="Pentagon 35"/>
              <p:cNvSpPr>
                <a:spLocks noChangeAspect="1"/>
              </p:cNvSpPr>
              <p:nvPr/>
            </p:nvSpPr>
            <p:spPr>
              <a:xfrm>
                <a:off x="51846"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38" name="Pentagon 37"/>
              <p:cNvSpPr>
                <a:spLocks noChangeAspect="1"/>
              </p:cNvSpPr>
              <p:nvPr/>
            </p:nvSpPr>
            <p:spPr>
              <a:xfrm>
                <a:off x="58260" y="1740607"/>
                <a:ext cx="1764000" cy="415048"/>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grpSp>
        <p:sp>
          <p:nvSpPr>
            <p:cNvPr id="32" name="TextBox 31"/>
            <p:cNvSpPr txBox="1"/>
            <p:nvPr/>
          </p:nvSpPr>
          <p:spPr>
            <a:xfrm>
              <a:off x="71120" y="2214932"/>
              <a:ext cx="1794426" cy="1368347"/>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New technology</a:t>
              </a:r>
            </a:p>
            <a:p>
              <a:pPr>
                <a:tabLst>
                  <a:tab pos="93663" algn="l"/>
                </a:tabLst>
              </a:pPr>
              <a:r>
                <a:rPr lang="en-US" sz="1200" dirty="0">
                  <a:solidFill>
                    <a:srgbClr val="888888"/>
                  </a:solidFill>
                  <a:latin typeface="Vodafone Rg"/>
                </a:rPr>
                <a:t>New</a:t>
              </a:r>
              <a:r>
                <a:rPr lang="en-US" sz="1200" b="1" dirty="0">
                  <a:solidFill>
                    <a:schemeClr val="accent1"/>
                  </a:solidFill>
                  <a:latin typeface="Vodafone Rg"/>
                </a:rPr>
                <a:t> </a:t>
              </a:r>
              <a:r>
                <a:rPr lang="en-US" sz="1200" dirty="0">
                  <a:solidFill>
                    <a:srgbClr val="888888"/>
                  </a:solidFill>
                  <a:latin typeface="Vodafone Rg"/>
                </a:rPr>
                <a:t>competition</a:t>
              </a:r>
            </a:p>
            <a:p>
              <a:pPr>
                <a:tabLst>
                  <a:tab pos="93663" algn="l"/>
                </a:tabLst>
              </a:pPr>
              <a:r>
                <a:rPr lang="en-US" sz="1200" dirty="0">
                  <a:solidFill>
                    <a:srgbClr val="888888"/>
                  </a:solidFill>
                  <a:latin typeface="Vodafone Rg"/>
                </a:rPr>
                <a:t>Small Business Solutions overview</a:t>
              </a:r>
            </a:p>
            <a:p>
              <a:pPr>
                <a:tabLst>
                  <a:tab pos="93663" algn="l"/>
                </a:tabLst>
              </a:pPr>
              <a:r>
                <a:rPr lang="en-US" sz="1200" dirty="0">
                  <a:solidFill>
                    <a:srgbClr val="888888"/>
                  </a:solidFill>
                  <a:latin typeface="Vodafone Rg"/>
                </a:rPr>
                <a:t>Core business needs</a:t>
              </a:r>
            </a:p>
            <a:p>
              <a:pPr>
                <a:tabLst>
                  <a:tab pos="93663" algn="l"/>
                </a:tabLst>
              </a:pPr>
              <a:r>
                <a:rPr lang="en-US" sz="1200" dirty="0">
                  <a:solidFill>
                    <a:srgbClr val="888888"/>
                  </a:solidFill>
                  <a:latin typeface="Vodafone Rg"/>
                </a:rPr>
                <a:t>Vodafone SMB solutions</a:t>
              </a:r>
            </a:p>
            <a:p>
              <a:pPr>
                <a:tabLst>
                  <a:tab pos="93663" algn="l"/>
                </a:tabLst>
              </a:pPr>
              <a:r>
                <a:rPr lang="en-US" sz="1200" b="1" dirty="0">
                  <a:solidFill>
                    <a:schemeClr val="accent1"/>
                  </a:solidFill>
                  <a:latin typeface="Vodafone Rg"/>
                </a:rPr>
                <a:t>Test yourself</a:t>
              </a:r>
            </a:p>
          </p:txBody>
        </p:sp>
      </p:grpSp>
      <p:sp>
        <p:nvSpPr>
          <p:cNvPr id="39" name="23 Rectángulo"/>
          <p:cNvSpPr/>
          <p:nvPr/>
        </p:nvSpPr>
        <p:spPr>
          <a:xfrm>
            <a:off x="0" y="-1"/>
            <a:ext cx="9144000" cy="617539"/>
          </a:xfrm>
          <a:prstGeom prst="rect">
            <a:avLst/>
          </a:prstGeom>
          <a:solidFill>
            <a:srgbClr val="80008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40" name="6 CuadroTexto"/>
          <p:cNvSpPr txBox="1"/>
          <p:nvPr/>
        </p:nvSpPr>
        <p:spPr>
          <a:xfrm>
            <a:off x="1408482" y="-43931"/>
            <a:ext cx="66179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What are Small Business Solutions?</a:t>
            </a:r>
            <a:endParaRPr lang="en-GB" sz="2800" b="1" dirty="0" smtClean="0">
              <a:solidFill>
                <a:schemeClr val="bg1"/>
              </a:solidFill>
              <a:latin typeface="Vodafone Rg"/>
            </a:endParaRPr>
          </a:p>
        </p:txBody>
      </p:sp>
      <p:pic>
        <p:nvPicPr>
          <p:cNvPr id="41"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752" y="38164"/>
            <a:ext cx="435530" cy="602887"/>
          </a:xfrm>
          <a:prstGeom prst="rect">
            <a:avLst/>
          </a:prstGeom>
        </p:spPr>
      </p:pic>
      <p:sp>
        <p:nvSpPr>
          <p:cNvPr id="42" name="Title 2"/>
          <p:cNvSpPr>
            <a:spLocks noGrp="1"/>
          </p:cNvSpPr>
          <p:nvPr>
            <p:ph type="title"/>
          </p:nvPr>
        </p:nvSpPr>
        <p:spPr>
          <a:xfrm>
            <a:off x="2318107" y="778531"/>
            <a:ext cx="6512004" cy="875675"/>
          </a:xfrm>
        </p:spPr>
        <p:txBody>
          <a:bodyPr/>
          <a:lstStyle/>
          <a:p>
            <a:r>
              <a:rPr lang="en-US" dirty="0" smtClean="0">
                <a:latin typeface="Vodafone Rg"/>
              </a:rPr>
              <a:t>Question </a:t>
            </a:r>
            <a:r>
              <a:rPr lang="en-US" dirty="0">
                <a:latin typeface="Vodafone Rg"/>
              </a:rPr>
              <a:t>3</a:t>
            </a:r>
          </a:p>
        </p:txBody>
      </p:sp>
      <p:sp>
        <p:nvSpPr>
          <p:cNvPr id="43" name="Content Placeholder 1"/>
          <p:cNvSpPr>
            <a:spLocks noGrp="1"/>
          </p:cNvSpPr>
          <p:nvPr>
            <p:ph idx="1"/>
          </p:nvPr>
        </p:nvSpPr>
        <p:spPr>
          <a:xfrm>
            <a:off x="2342728" y="1171603"/>
            <a:ext cx="6478875" cy="3577660"/>
          </a:xfrm>
        </p:spPr>
        <p:txBody>
          <a:bodyPr/>
          <a:lstStyle/>
          <a:p>
            <a:pPr marL="0" indent="0">
              <a:buNone/>
            </a:pPr>
            <a:r>
              <a:rPr lang="en-GB" dirty="0">
                <a:latin typeface="Vodafone Rg"/>
              </a:rPr>
              <a:t>What is a Vodafone Small business Solution?</a:t>
            </a:r>
          </a:p>
        </p:txBody>
      </p:sp>
      <p:sp>
        <p:nvSpPr>
          <p:cNvPr id="24" name="TextBox 23"/>
          <p:cNvSpPr txBox="1"/>
          <p:nvPr/>
        </p:nvSpPr>
        <p:spPr>
          <a:xfrm>
            <a:off x="2658793" y="1915765"/>
            <a:ext cx="4837545" cy="360000"/>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265113" lvl="1" indent="-265113">
              <a:lnSpc>
                <a:spcPts val="1400"/>
              </a:lnSpc>
            </a:pPr>
            <a:r>
              <a:rPr lang="en-US" sz="1400" dirty="0" smtClean="0">
                <a:latin typeface="Vodafone Rg"/>
              </a:rPr>
              <a:t> a</a:t>
            </a:r>
            <a:r>
              <a:rPr lang="en-US" sz="1400" dirty="0">
                <a:latin typeface="Vodafone Rg"/>
              </a:rPr>
              <a:t>) </a:t>
            </a:r>
            <a:r>
              <a:rPr lang="en-US" sz="1400" dirty="0" smtClean="0">
                <a:latin typeface="Vodafone Rg"/>
              </a:rPr>
              <a:t>A solution with a clear customer benefit, packaged </a:t>
            </a:r>
            <a:br>
              <a:rPr lang="en-US" sz="1400" dirty="0" smtClean="0">
                <a:latin typeface="Vodafone Rg"/>
              </a:rPr>
            </a:br>
            <a:r>
              <a:rPr lang="en-US" sz="1400" dirty="0" smtClean="0">
                <a:latin typeface="Vodafone Rg"/>
              </a:rPr>
              <a:t>connectivity and applications</a:t>
            </a:r>
          </a:p>
        </p:txBody>
      </p:sp>
      <p:sp>
        <p:nvSpPr>
          <p:cNvPr id="25" name="TextBox 24"/>
          <p:cNvSpPr txBox="1"/>
          <p:nvPr/>
        </p:nvSpPr>
        <p:spPr>
          <a:xfrm>
            <a:off x="2662565" y="2397260"/>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400" dirty="0" smtClean="0">
                <a:latin typeface="Vodafone Rg"/>
              </a:rPr>
              <a:t> b</a:t>
            </a:r>
            <a:r>
              <a:rPr lang="en-US" sz="1400" dirty="0">
                <a:latin typeface="Vodafone Rg"/>
              </a:rPr>
              <a:t>) </a:t>
            </a:r>
            <a:r>
              <a:rPr lang="en-US" sz="1400" dirty="0" smtClean="0">
                <a:latin typeface="Vodafone Rg"/>
              </a:rPr>
              <a:t>The latest new mobile device with a new monthly tariff</a:t>
            </a:r>
          </a:p>
        </p:txBody>
      </p:sp>
      <p:sp>
        <p:nvSpPr>
          <p:cNvPr id="26" name="TextBox 25"/>
          <p:cNvSpPr txBox="1"/>
          <p:nvPr/>
        </p:nvSpPr>
        <p:spPr>
          <a:xfrm>
            <a:off x="2666337" y="2846854"/>
            <a:ext cx="4837545" cy="311728"/>
          </a:xfrm>
          <a:prstGeom prst="rect">
            <a:avLst/>
          </a:prstGeom>
          <a:solidFill>
            <a:schemeClr val="accent1"/>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400" b="1" dirty="0" smtClean="0">
                <a:solidFill>
                  <a:schemeClr val="bg1"/>
                </a:solidFill>
                <a:latin typeface="Vodafone Rg"/>
              </a:rPr>
              <a:t> c</a:t>
            </a:r>
            <a:r>
              <a:rPr lang="en-US" sz="1400" b="1" dirty="0">
                <a:solidFill>
                  <a:schemeClr val="bg1"/>
                </a:solidFill>
                <a:latin typeface="Vodafone Rg"/>
              </a:rPr>
              <a:t>) </a:t>
            </a:r>
            <a:r>
              <a:rPr lang="en-US" sz="1400" b="1" dirty="0" smtClean="0">
                <a:solidFill>
                  <a:schemeClr val="bg1"/>
                </a:solidFill>
                <a:latin typeface="Vodafone Rg"/>
              </a:rPr>
              <a:t>A new technology with many useful features</a:t>
            </a:r>
            <a:endParaRPr lang="en-US" sz="1400" b="1" dirty="0">
              <a:solidFill>
                <a:schemeClr val="bg1"/>
              </a:solidFill>
              <a:latin typeface="Vodafone Rg"/>
            </a:endParaRPr>
          </a:p>
          <a:p>
            <a:pPr marL="0" lvl="1"/>
            <a:r>
              <a:rPr lang="en-US" sz="1400" b="1" dirty="0" smtClean="0">
                <a:solidFill>
                  <a:schemeClr val="bg1"/>
                </a:solidFill>
                <a:latin typeface="Vodafone Rg"/>
              </a:rPr>
              <a:t> </a:t>
            </a:r>
          </a:p>
        </p:txBody>
      </p:sp>
      <p:sp>
        <p:nvSpPr>
          <p:cNvPr id="27" name="TextBox 26"/>
          <p:cNvSpPr txBox="1"/>
          <p:nvPr/>
        </p:nvSpPr>
        <p:spPr>
          <a:xfrm>
            <a:off x="2656597" y="3309958"/>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400" dirty="0" smtClean="0">
                <a:latin typeface="Vodafone Rg"/>
              </a:rPr>
              <a:t> d</a:t>
            </a:r>
            <a:r>
              <a:rPr lang="en-US" sz="1400" dirty="0">
                <a:latin typeface="Vodafone Rg"/>
              </a:rPr>
              <a:t>) </a:t>
            </a:r>
            <a:r>
              <a:rPr lang="en-US" sz="1400" dirty="0" smtClean="0">
                <a:latin typeface="Vodafone Rg"/>
              </a:rPr>
              <a:t>A mobile and fixed communications solution</a:t>
            </a:r>
          </a:p>
        </p:txBody>
      </p:sp>
    </p:spTree>
    <p:extLst>
      <p:ext uri="{BB962C8B-B14F-4D97-AF65-F5344CB8AC3E}">
        <p14:creationId xmlns:p14="http://schemas.microsoft.com/office/powerpoint/2010/main" val="218567769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8" name="Pentagon 17">
            <a:hlinkClick r:id="rId3" action="ppaction://hlinksldjump"/>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Try again</a:t>
            </a:r>
          </a:p>
        </p:txBody>
      </p:sp>
      <p:sp>
        <p:nvSpPr>
          <p:cNvPr id="19" name="TextBox 18"/>
          <p:cNvSpPr txBox="1"/>
          <p:nvPr/>
        </p:nvSpPr>
        <p:spPr>
          <a:xfrm>
            <a:off x="3301998" y="3832087"/>
            <a:ext cx="3136349" cy="914400"/>
          </a:xfrm>
          <a:prstGeom prst="rect">
            <a:avLst/>
          </a:prstGeom>
        </p:spPr>
        <p:txBody>
          <a:bodyPr wrap="none" lIns="0" tIns="0" rIns="0" bIns="0" rtlCol="0">
            <a:noAutofit/>
          </a:bodyPr>
          <a:lstStyle/>
          <a:p>
            <a:r>
              <a:rPr lang="en-US" sz="5400" dirty="0" smtClean="0">
                <a:solidFill>
                  <a:srgbClr val="FF0000"/>
                </a:solidFill>
                <a:latin typeface="Vodafone Rg"/>
                <a:ea typeface="Wingdings"/>
                <a:cs typeface="Wingdings"/>
                <a:sym typeface="Wingdings"/>
              </a:rPr>
              <a:t>Incorrect</a:t>
            </a:r>
            <a:endParaRPr lang="en-US" sz="5400" dirty="0" smtClean="0">
              <a:solidFill>
                <a:srgbClr val="FF0000"/>
              </a:solidFill>
              <a:latin typeface="Vodafone Rg"/>
            </a:endParaRPr>
          </a:p>
        </p:txBody>
      </p:sp>
      <p:grpSp>
        <p:nvGrpSpPr>
          <p:cNvPr id="30" name="Group 29"/>
          <p:cNvGrpSpPr/>
          <p:nvPr/>
        </p:nvGrpSpPr>
        <p:grpSpPr>
          <a:xfrm>
            <a:off x="0" y="-1"/>
            <a:ext cx="1945904" cy="5143501"/>
            <a:chOff x="0" y="-1"/>
            <a:chExt cx="1945904" cy="5143501"/>
          </a:xfrm>
        </p:grpSpPr>
        <p:grpSp>
          <p:nvGrpSpPr>
            <p:cNvPr id="31" name="Group 30"/>
            <p:cNvGrpSpPr/>
            <p:nvPr/>
          </p:nvGrpSpPr>
          <p:grpSpPr>
            <a:xfrm>
              <a:off x="0" y="-1"/>
              <a:ext cx="1945904" cy="5143501"/>
              <a:chOff x="0" y="-1"/>
              <a:chExt cx="1945904" cy="5143501"/>
            </a:xfrm>
          </p:grpSpPr>
          <p:sp>
            <p:nvSpPr>
              <p:cNvPr id="33" name="Rectangle 32"/>
              <p:cNvSpPr/>
              <p:nvPr/>
            </p:nvSpPr>
            <p:spPr>
              <a:xfrm>
                <a:off x="0" y="-1"/>
                <a:ext cx="1945904" cy="5143501"/>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t="100000" r="100000"/>
                </a:path>
                <a:tileRect l="-100000" b="-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34" name="Pentagon 33"/>
              <p:cNvSpPr>
                <a:spLocks noChangeAspect="1"/>
              </p:cNvSpPr>
              <p:nvPr/>
            </p:nvSpPr>
            <p:spPr>
              <a:xfrm>
                <a:off x="58260" y="372773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35" name="Pentagon 34"/>
              <p:cNvSpPr>
                <a:spLocks noChangeAspect="1"/>
              </p:cNvSpPr>
              <p:nvPr/>
            </p:nvSpPr>
            <p:spPr>
              <a:xfrm>
                <a:off x="51846"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Introduction</a:t>
                </a:r>
              </a:p>
            </p:txBody>
          </p:sp>
          <p:sp>
            <p:nvSpPr>
              <p:cNvPr id="36" name="Pentagon 35"/>
              <p:cNvSpPr>
                <a:spLocks noChangeAspect="1"/>
              </p:cNvSpPr>
              <p:nvPr/>
            </p:nvSpPr>
            <p:spPr>
              <a:xfrm>
                <a:off x="51846"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38" name="Pentagon 37"/>
              <p:cNvSpPr>
                <a:spLocks noChangeAspect="1"/>
              </p:cNvSpPr>
              <p:nvPr/>
            </p:nvSpPr>
            <p:spPr>
              <a:xfrm>
                <a:off x="58260" y="1740607"/>
                <a:ext cx="1764000" cy="415048"/>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grpSp>
        <p:sp>
          <p:nvSpPr>
            <p:cNvPr id="32" name="TextBox 31"/>
            <p:cNvSpPr txBox="1"/>
            <p:nvPr/>
          </p:nvSpPr>
          <p:spPr>
            <a:xfrm>
              <a:off x="71120" y="2214932"/>
              <a:ext cx="1794426" cy="1368347"/>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New technology</a:t>
              </a:r>
            </a:p>
            <a:p>
              <a:pPr>
                <a:tabLst>
                  <a:tab pos="93663" algn="l"/>
                </a:tabLst>
              </a:pPr>
              <a:r>
                <a:rPr lang="en-US" sz="1200" dirty="0">
                  <a:solidFill>
                    <a:srgbClr val="888888"/>
                  </a:solidFill>
                  <a:latin typeface="Vodafone Rg"/>
                </a:rPr>
                <a:t>New</a:t>
              </a:r>
              <a:r>
                <a:rPr lang="en-US" sz="1200" b="1" dirty="0">
                  <a:solidFill>
                    <a:schemeClr val="accent1"/>
                  </a:solidFill>
                  <a:latin typeface="Vodafone Rg"/>
                </a:rPr>
                <a:t> </a:t>
              </a:r>
              <a:r>
                <a:rPr lang="en-US" sz="1200" dirty="0">
                  <a:solidFill>
                    <a:srgbClr val="888888"/>
                  </a:solidFill>
                  <a:latin typeface="Vodafone Rg"/>
                </a:rPr>
                <a:t>competition</a:t>
              </a:r>
            </a:p>
            <a:p>
              <a:pPr>
                <a:tabLst>
                  <a:tab pos="93663" algn="l"/>
                </a:tabLst>
              </a:pPr>
              <a:r>
                <a:rPr lang="en-US" sz="1200" dirty="0">
                  <a:solidFill>
                    <a:srgbClr val="888888"/>
                  </a:solidFill>
                  <a:latin typeface="Vodafone Rg"/>
                </a:rPr>
                <a:t>Small Business Solutions overview</a:t>
              </a:r>
            </a:p>
            <a:p>
              <a:pPr>
                <a:tabLst>
                  <a:tab pos="93663" algn="l"/>
                </a:tabLst>
              </a:pPr>
              <a:r>
                <a:rPr lang="en-US" sz="1200" dirty="0">
                  <a:solidFill>
                    <a:srgbClr val="888888"/>
                  </a:solidFill>
                  <a:latin typeface="Vodafone Rg"/>
                </a:rPr>
                <a:t>Core business needs</a:t>
              </a:r>
            </a:p>
            <a:p>
              <a:pPr>
                <a:tabLst>
                  <a:tab pos="93663" algn="l"/>
                </a:tabLst>
              </a:pPr>
              <a:r>
                <a:rPr lang="en-US" sz="1200" dirty="0">
                  <a:solidFill>
                    <a:srgbClr val="888888"/>
                  </a:solidFill>
                  <a:latin typeface="Vodafone Rg"/>
                </a:rPr>
                <a:t>Vodafone SMB solutions</a:t>
              </a:r>
            </a:p>
            <a:p>
              <a:pPr>
                <a:tabLst>
                  <a:tab pos="93663" algn="l"/>
                </a:tabLst>
              </a:pPr>
              <a:r>
                <a:rPr lang="en-US" sz="1200" b="1" dirty="0">
                  <a:solidFill>
                    <a:schemeClr val="accent1"/>
                  </a:solidFill>
                  <a:latin typeface="Vodafone Rg"/>
                </a:rPr>
                <a:t>Test yourself</a:t>
              </a:r>
            </a:p>
          </p:txBody>
        </p:sp>
      </p:grpSp>
      <p:sp>
        <p:nvSpPr>
          <p:cNvPr id="39" name="23 Rectángulo"/>
          <p:cNvSpPr/>
          <p:nvPr/>
        </p:nvSpPr>
        <p:spPr>
          <a:xfrm>
            <a:off x="0" y="-1"/>
            <a:ext cx="9144000" cy="617539"/>
          </a:xfrm>
          <a:prstGeom prst="rect">
            <a:avLst/>
          </a:prstGeom>
          <a:solidFill>
            <a:srgbClr val="80008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40" name="6 CuadroTexto"/>
          <p:cNvSpPr txBox="1"/>
          <p:nvPr/>
        </p:nvSpPr>
        <p:spPr>
          <a:xfrm>
            <a:off x="1408482" y="-43931"/>
            <a:ext cx="66179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What are Small Business Solutions?</a:t>
            </a:r>
            <a:endParaRPr lang="en-GB" sz="2800" b="1" dirty="0" smtClean="0">
              <a:solidFill>
                <a:schemeClr val="bg1"/>
              </a:solidFill>
              <a:latin typeface="Vodafone Rg"/>
            </a:endParaRPr>
          </a:p>
        </p:txBody>
      </p:sp>
      <p:pic>
        <p:nvPicPr>
          <p:cNvPr id="41"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752" y="38164"/>
            <a:ext cx="435530" cy="602887"/>
          </a:xfrm>
          <a:prstGeom prst="rect">
            <a:avLst/>
          </a:prstGeom>
        </p:spPr>
      </p:pic>
      <p:sp>
        <p:nvSpPr>
          <p:cNvPr id="42" name="Title 2"/>
          <p:cNvSpPr>
            <a:spLocks noGrp="1"/>
          </p:cNvSpPr>
          <p:nvPr>
            <p:ph type="title"/>
          </p:nvPr>
        </p:nvSpPr>
        <p:spPr>
          <a:xfrm>
            <a:off x="2318107" y="778531"/>
            <a:ext cx="6512004" cy="875675"/>
          </a:xfrm>
        </p:spPr>
        <p:txBody>
          <a:bodyPr/>
          <a:lstStyle/>
          <a:p>
            <a:r>
              <a:rPr lang="en-US" dirty="0" smtClean="0">
                <a:latin typeface="Vodafone Rg"/>
              </a:rPr>
              <a:t>Question </a:t>
            </a:r>
            <a:r>
              <a:rPr lang="en-US" dirty="0">
                <a:latin typeface="Vodafone Rg"/>
              </a:rPr>
              <a:t>3</a:t>
            </a:r>
          </a:p>
        </p:txBody>
      </p:sp>
      <p:sp>
        <p:nvSpPr>
          <p:cNvPr id="43" name="Content Placeholder 1"/>
          <p:cNvSpPr>
            <a:spLocks noGrp="1"/>
          </p:cNvSpPr>
          <p:nvPr>
            <p:ph idx="1"/>
          </p:nvPr>
        </p:nvSpPr>
        <p:spPr>
          <a:xfrm>
            <a:off x="2342728" y="1171603"/>
            <a:ext cx="6478875" cy="3577660"/>
          </a:xfrm>
        </p:spPr>
        <p:txBody>
          <a:bodyPr/>
          <a:lstStyle/>
          <a:p>
            <a:pPr marL="0" indent="0">
              <a:buNone/>
            </a:pPr>
            <a:r>
              <a:rPr lang="en-GB" dirty="0">
                <a:latin typeface="Vodafone Rg"/>
              </a:rPr>
              <a:t>What is a Vodafone Small business Solution?</a:t>
            </a:r>
          </a:p>
        </p:txBody>
      </p:sp>
      <p:sp>
        <p:nvSpPr>
          <p:cNvPr id="24" name="TextBox 23"/>
          <p:cNvSpPr txBox="1"/>
          <p:nvPr/>
        </p:nvSpPr>
        <p:spPr>
          <a:xfrm>
            <a:off x="2658793" y="1915765"/>
            <a:ext cx="4837545" cy="360000"/>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265113" lvl="1" indent="-265113">
              <a:lnSpc>
                <a:spcPts val="1400"/>
              </a:lnSpc>
            </a:pPr>
            <a:r>
              <a:rPr lang="en-US" sz="1400" dirty="0" smtClean="0">
                <a:latin typeface="Vodafone Rg"/>
              </a:rPr>
              <a:t> a</a:t>
            </a:r>
            <a:r>
              <a:rPr lang="en-US" sz="1400" dirty="0">
                <a:latin typeface="Vodafone Rg"/>
              </a:rPr>
              <a:t>) </a:t>
            </a:r>
            <a:r>
              <a:rPr lang="en-US" sz="1400" dirty="0" smtClean="0">
                <a:latin typeface="Vodafone Rg"/>
              </a:rPr>
              <a:t>A solution with a clear customer benefit, packaged </a:t>
            </a:r>
            <a:br>
              <a:rPr lang="en-US" sz="1400" dirty="0" smtClean="0">
                <a:latin typeface="Vodafone Rg"/>
              </a:rPr>
            </a:br>
            <a:r>
              <a:rPr lang="en-US" sz="1400" dirty="0" smtClean="0">
                <a:latin typeface="Vodafone Rg"/>
              </a:rPr>
              <a:t>connectivity and applications</a:t>
            </a:r>
          </a:p>
        </p:txBody>
      </p:sp>
      <p:sp>
        <p:nvSpPr>
          <p:cNvPr id="25" name="TextBox 24"/>
          <p:cNvSpPr txBox="1"/>
          <p:nvPr/>
        </p:nvSpPr>
        <p:spPr>
          <a:xfrm>
            <a:off x="2662565" y="2397260"/>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400" dirty="0" smtClean="0">
                <a:latin typeface="Vodafone Rg"/>
              </a:rPr>
              <a:t> b</a:t>
            </a:r>
            <a:r>
              <a:rPr lang="en-US" sz="1400" dirty="0">
                <a:latin typeface="Vodafone Rg"/>
              </a:rPr>
              <a:t>) </a:t>
            </a:r>
            <a:r>
              <a:rPr lang="en-US" sz="1400" dirty="0" smtClean="0">
                <a:latin typeface="Vodafone Rg"/>
              </a:rPr>
              <a:t>The latest new mobile device with a new monthly tariff</a:t>
            </a:r>
          </a:p>
        </p:txBody>
      </p:sp>
      <p:sp>
        <p:nvSpPr>
          <p:cNvPr id="26" name="TextBox 25"/>
          <p:cNvSpPr txBox="1"/>
          <p:nvPr/>
        </p:nvSpPr>
        <p:spPr>
          <a:xfrm>
            <a:off x="2666337" y="284685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400" dirty="0" smtClean="0">
                <a:latin typeface="Vodafone Rg"/>
              </a:rPr>
              <a:t> c</a:t>
            </a:r>
            <a:r>
              <a:rPr lang="en-US" sz="1400" dirty="0">
                <a:latin typeface="Vodafone Rg"/>
              </a:rPr>
              <a:t>) </a:t>
            </a:r>
            <a:r>
              <a:rPr lang="en-US" sz="1400" dirty="0" smtClean="0">
                <a:latin typeface="Vodafone Rg"/>
              </a:rPr>
              <a:t>A new technology with many useful features</a:t>
            </a:r>
            <a:endParaRPr lang="en-US" sz="1400" dirty="0">
              <a:latin typeface="Vodafone Rg"/>
            </a:endParaRPr>
          </a:p>
          <a:p>
            <a:pPr marL="0" lvl="1"/>
            <a:r>
              <a:rPr lang="en-US" sz="1400" dirty="0" smtClean="0">
                <a:latin typeface="Vodafone Rg"/>
              </a:rPr>
              <a:t> </a:t>
            </a:r>
          </a:p>
        </p:txBody>
      </p:sp>
      <p:sp>
        <p:nvSpPr>
          <p:cNvPr id="27" name="TextBox 26"/>
          <p:cNvSpPr txBox="1"/>
          <p:nvPr/>
        </p:nvSpPr>
        <p:spPr>
          <a:xfrm>
            <a:off x="2656597" y="3309958"/>
            <a:ext cx="4837545" cy="311728"/>
          </a:xfrm>
          <a:prstGeom prst="rect">
            <a:avLst/>
          </a:prstGeom>
          <a:solidFill>
            <a:schemeClr val="accent1"/>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400" b="1" dirty="0" smtClean="0">
                <a:solidFill>
                  <a:schemeClr val="bg1"/>
                </a:solidFill>
                <a:latin typeface="Vodafone Rg"/>
              </a:rPr>
              <a:t> d</a:t>
            </a:r>
            <a:r>
              <a:rPr lang="en-US" sz="1400" b="1" dirty="0">
                <a:solidFill>
                  <a:schemeClr val="bg1"/>
                </a:solidFill>
                <a:latin typeface="Vodafone Rg"/>
              </a:rPr>
              <a:t>) </a:t>
            </a:r>
            <a:r>
              <a:rPr lang="en-US" sz="1400" b="1" dirty="0" smtClean="0">
                <a:solidFill>
                  <a:schemeClr val="bg1"/>
                </a:solidFill>
                <a:latin typeface="Vodafone Rg"/>
              </a:rPr>
              <a:t>A mobile and fixed communications solution</a:t>
            </a:r>
          </a:p>
        </p:txBody>
      </p:sp>
    </p:spTree>
    <p:extLst>
      <p:ext uri="{BB962C8B-B14F-4D97-AF65-F5344CB8AC3E}">
        <p14:creationId xmlns:p14="http://schemas.microsoft.com/office/powerpoint/2010/main" val="218567769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6" name="TextBox 15">
            <a:hlinkClick r:id="rId3" action="ppaction://hlinksldjump"/>
          </p:cNvPr>
          <p:cNvSpPr txBox="1"/>
          <p:nvPr/>
        </p:nvSpPr>
        <p:spPr>
          <a:xfrm>
            <a:off x="2658793" y="194766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latin typeface="Vodafone Rg"/>
              </a:rPr>
              <a:t> a</a:t>
            </a:r>
            <a:r>
              <a:rPr lang="en-US" sz="1600" dirty="0">
                <a:latin typeface="Vodafone Rg"/>
              </a:rPr>
              <a:t>) To give customers the widest choice of options</a:t>
            </a:r>
          </a:p>
          <a:p>
            <a:pPr marL="0" lvl="1"/>
            <a:endParaRPr lang="en-US" sz="1600" dirty="0">
              <a:latin typeface="Vodafone Rg"/>
            </a:endParaRPr>
          </a:p>
          <a:p>
            <a:pPr marL="0" lvl="1"/>
            <a:endParaRPr lang="en-US" sz="1600" dirty="0" smtClean="0">
              <a:latin typeface="Vodafone Rg"/>
            </a:endParaRPr>
          </a:p>
        </p:txBody>
      </p:sp>
      <p:sp>
        <p:nvSpPr>
          <p:cNvPr id="17" name="TextBox 16">
            <a:hlinkClick r:id="rId4" action="ppaction://hlinksldjump"/>
          </p:cNvPr>
          <p:cNvSpPr txBox="1"/>
          <p:nvPr/>
        </p:nvSpPr>
        <p:spPr>
          <a:xfrm>
            <a:off x="2662565" y="2397260"/>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latin typeface="Vodafone Rg"/>
              </a:rPr>
              <a:t> b</a:t>
            </a:r>
            <a:r>
              <a:rPr lang="en-US" sz="1600" dirty="0">
                <a:latin typeface="Vodafone Rg"/>
              </a:rPr>
              <a:t>) To give all of a customer’s employees a mobile</a:t>
            </a:r>
            <a:endParaRPr lang="en-US" sz="1600" dirty="0" smtClean="0">
              <a:latin typeface="Vodafone Rg"/>
            </a:endParaRPr>
          </a:p>
        </p:txBody>
      </p:sp>
      <p:sp>
        <p:nvSpPr>
          <p:cNvPr id="22" name="TextBox 21">
            <a:hlinkClick r:id="rId5" action="ppaction://hlinksldjump"/>
          </p:cNvPr>
          <p:cNvSpPr txBox="1"/>
          <p:nvPr/>
        </p:nvSpPr>
        <p:spPr>
          <a:xfrm>
            <a:off x="2666337" y="284685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latin typeface="Vodafone Rg"/>
              </a:rPr>
              <a:t> c</a:t>
            </a:r>
            <a:r>
              <a:rPr lang="en-US" sz="1600" dirty="0">
                <a:latin typeface="Vodafone Rg"/>
              </a:rPr>
              <a:t>) To help customers with upgrades</a:t>
            </a:r>
          </a:p>
          <a:p>
            <a:pPr marL="0" lvl="1"/>
            <a:r>
              <a:rPr lang="en-US" sz="1600" dirty="0" smtClean="0">
                <a:latin typeface="Vodafone Rg"/>
              </a:rPr>
              <a:t> </a:t>
            </a:r>
          </a:p>
        </p:txBody>
      </p:sp>
      <p:sp>
        <p:nvSpPr>
          <p:cNvPr id="23" name="TextBox 22">
            <a:hlinkClick r:id="rId6" action="ppaction://hlinksldjump"/>
          </p:cNvPr>
          <p:cNvSpPr txBox="1"/>
          <p:nvPr/>
        </p:nvSpPr>
        <p:spPr>
          <a:xfrm>
            <a:off x="2656597" y="3309958"/>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latin typeface="Vodafone Rg"/>
              </a:rPr>
              <a:t> d</a:t>
            </a:r>
            <a:r>
              <a:rPr lang="en-US" sz="1600" dirty="0">
                <a:latin typeface="Vodafone Rg"/>
              </a:rPr>
              <a:t>) To align to a </a:t>
            </a:r>
            <a:r>
              <a:rPr lang="en-US" sz="1600" dirty="0" smtClean="0">
                <a:latin typeface="Vodafone Rg"/>
              </a:rPr>
              <a:t>customer’s </a:t>
            </a:r>
            <a:r>
              <a:rPr lang="en-US" sz="1600" dirty="0">
                <a:latin typeface="Vodafone Rg"/>
              </a:rPr>
              <a:t>specific core </a:t>
            </a:r>
            <a:r>
              <a:rPr lang="en-US" sz="1600" dirty="0" smtClean="0">
                <a:latin typeface="Vodafone Rg"/>
              </a:rPr>
              <a:t>needs</a:t>
            </a:r>
            <a:endParaRPr lang="en-US" sz="1600" dirty="0">
              <a:latin typeface="Vodafone Rg"/>
            </a:endParaRPr>
          </a:p>
          <a:p>
            <a:pPr marL="0" lvl="1"/>
            <a:endParaRPr lang="en-US" sz="1600" dirty="0" smtClean="0">
              <a:latin typeface="Vodafone Rg"/>
            </a:endParaRPr>
          </a:p>
        </p:txBody>
      </p:sp>
      <p:grpSp>
        <p:nvGrpSpPr>
          <p:cNvPr id="29" name="Group 28"/>
          <p:cNvGrpSpPr/>
          <p:nvPr/>
        </p:nvGrpSpPr>
        <p:grpSpPr>
          <a:xfrm>
            <a:off x="0" y="-1"/>
            <a:ext cx="1945904" cy="5143501"/>
            <a:chOff x="0" y="-1"/>
            <a:chExt cx="1945904" cy="5143501"/>
          </a:xfrm>
        </p:grpSpPr>
        <p:grpSp>
          <p:nvGrpSpPr>
            <p:cNvPr id="30" name="Group 29"/>
            <p:cNvGrpSpPr/>
            <p:nvPr/>
          </p:nvGrpSpPr>
          <p:grpSpPr>
            <a:xfrm>
              <a:off x="0" y="-1"/>
              <a:ext cx="1945904" cy="5143501"/>
              <a:chOff x="0" y="-1"/>
              <a:chExt cx="1945904" cy="5143501"/>
            </a:xfrm>
          </p:grpSpPr>
          <p:sp>
            <p:nvSpPr>
              <p:cNvPr id="32" name="Rectangle 31"/>
              <p:cNvSpPr/>
              <p:nvPr/>
            </p:nvSpPr>
            <p:spPr>
              <a:xfrm>
                <a:off x="0" y="-1"/>
                <a:ext cx="1945904" cy="5143501"/>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t="100000" r="100000"/>
                </a:path>
                <a:tileRect l="-100000" b="-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33" name="Pentagon 32"/>
              <p:cNvSpPr>
                <a:spLocks noChangeAspect="1"/>
              </p:cNvSpPr>
              <p:nvPr/>
            </p:nvSpPr>
            <p:spPr>
              <a:xfrm>
                <a:off x="58260" y="374043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34" name="Pentagon 33"/>
              <p:cNvSpPr>
                <a:spLocks noChangeAspect="1"/>
              </p:cNvSpPr>
              <p:nvPr/>
            </p:nvSpPr>
            <p:spPr>
              <a:xfrm>
                <a:off x="51846"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Introduction</a:t>
                </a:r>
              </a:p>
            </p:txBody>
          </p:sp>
          <p:sp>
            <p:nvSpPr>
              <p:cNvPr id="35" name="Pentagon 34"/>
              <p:cNvSpPr>
                <a:spLocks noChangeAspect="1"/>
              </p:cNvSpPr>
              <p:nvPr/>
            </p:nvSpPr>
            <p:spPr>
              <a:xfrm>
                <a:off x="51846"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36" name="Pentagon 35"/>
              <p:cNvSpPr>
                <a:spLocks noChangeAspect="1"/>
              </p:cNvSpPr>
              <p:nvPr/>
            </p:nvSpPr>
            <p:spPr>
              <a:xfrm>
                <a:off x="58260" y="1740607"/>
                <a:ext cx="1764000" cy="415048"/>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grpSp>
        <p:sp>
          <p:nvSpPr>
            <p:cNvPr id="31" name="TextBox 30"/>
            <p:cNvSpPr txBox="1"/>
            <p:nvPr/>
          </p:nvSpPr>
          <p:spPr>
            <a:xfrm>
              <a:off x="71120" y="2214932"/>
              <a:ext cx="1794426" cy="1368347"/>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New technology</a:t>
              </a:r>
            </a:p>
            <a:p>
              <a:pPr>
                <a:tabLst>
                  <a:tab pos="93663" algn="l"/>
                </a:tabLst>
              </a:pPr>
              <a:r>
                <a:rPr lang="en-US" sz="1200" dirty="0">
                  <a:solidFill>
                    <a:srgbClr val="888888"/>
                  </a:solidFill>
                  <a:latin typeface="Vodafone Rg"/>
                </a:rPr>
                <a:t>New</a:t>
              </a:r>
              <a:r>
                <a:rPr lang="en-US" sz="1200" b="1" dirty="0">
                  <a:solidFill>
                    <a:schemeClr val="accent1"/>
                  </a:solidFill>
                  <a:latin typeface="Vodafone Rg"/>
                </a:rPr>
                <a:t> </a:t>
              </a:r>
              <a:r>
                <a:rPr lang="en-US" sz="1200" dirty="0">
                  <a:solidFill>
                    <a:srgbClr val="888888"/>
                  </a:solidFill>
                  <a:latin typeface="Vodafone Rg"/>
                </a:rPr>
                <a:t>competition</a:t>
              </a:r>
            </a:p>
            <a:p>
              <a:pPr>
                <a:tabLst>
                  <a:tab pos="93663" algn="l"/>
                </a:tabLst>
              </a:pPr>
              <a:r>
                <a:rPr lang="en-US" sz="1200" dirty="0">
                  <a:solidFill>
                    <a:srgbClr val="888888"/>
                  </a:solidFill>
                  <a:latin typeface="Vodafone Rg"/>
                </a:rPr>
                <a:t>Small Business Solutions overview</a:t>
              </a:r>
            </a:p>
            <a:p>
              <a:pPr>
                <a:tabLst>
                  <a:tab pos="93663" algn="l"/>
                </a:tabLst>
              </a:pPr>
              <a:r>
                <a:rPr lang="en-US" sz="1200" dirty="0">
                  <a:solidFill>
                    <a:srgbClr val="888888"/>
                  </a:solidFill>
                  <a:latin typeface="Vodafone Rg"/>
                </a:rPr>
                <a:t>Core business needs</a:t>
              </a:r>
            </a:p>
            <a:p>
              <a:pPr>
                <a:tabLst>
                  <a:tab pos="93663" algn="l"/>
                </a:tabLst>
              </a:pPr>
              <a:r>
                <a:rPr lang="en-US" sz="1200" dirty="0">
                  <a:solidFill>
                    <a:srgbClr val="888888"/>
                  </a:solidFill>
                  <a:latin typeface="Vodafone Rg"/>
                </a:rPr>
                <a:t>Vodafone SMB solutions</a:t>
              </a:r>
            </a:p>
            <a:p>
              <a:pPr>
                <a:tabLst>
                  <a:tab pos="93663" algn="l"/>
                </a:tabLst>
              </a:pPr>
              <a:r>
                <a:rPr lang="en-US" sz="1200" b="1" dirty="0">
                  <a:solidFill>
                    <a:schemeClr val="accent1"/>
                  </a:solidFill>
                  <a:latin typeface="Vodafone Rg"/>
                </a:rPr>
                <a:t>Test yourself</a:t>
              </a:r>
            </a:p>
          </p:txBody>
        </p:sp>
      </p:grpSp>
      <p:sp>
        <p:nvSpPr>
          <p:cNvPr id="37" name="23 Rectángulo"/>
          <p:cNvSpPr/>
          <p:nvPr/>
        </p:nvSpPr>
        <p:spPr>
          <a:xfrm>
            <a:off x="0" y="-1"/>
            <a:ext cx="9144000" cy="617539"/>
          </a:xfrm>
          <a:prstGeom prst="rect">
            <a:avLst/>
          </a:prstGeom>
          <a:solidFill>
            <a:srgbClr val="80008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38" name="6 CuadroTexto"/>
          <p:cNvSpPr txBox="1"/>
          <p:nvPr/>
        </p:nvSpPr>
        <p:spPr>
          <a:xfrm>
            <a:off x="1408482" y="-43931"/>
            <a:ext cx="66179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What are Small Business Solutions?</a:t>
            </a:r>
            <a:endParaRPr lang="en-GB" sz="2800" b="1" dirty="0" smtClean="0">
              <a:solidFill>
                <a:schemeClr val="bg1"/>
              </a:solidFill>
              <a:latin typeface="Vodafone Rg"/>
            </a:endParaRPr>
          </a:p>
        </p:txBody>
      </p:sp>
      <p:pic>
        <p:nvPicPr>
          <p:cNvPr id="39"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9752" y="38164"/>
            <a:ext cx="435530" cy="602887"/>
          </a:xfrm>
          <a:prstGeom prst="rect">
            <a:avLst/>
          </a:prstGeom>
        </p:spPr>
      </p:pic>
      <p:sp>
        <p:nvSpPr>
          <p:cNvPr id="40" name="Title 2"/>
          <p:cNvSpPr>
            <a:spLocks noGrp="1"/>
          </p:cNvSpPr>
          <p:nvPr>
            <p:ph type="title"/>
          </p:nvPr>
        </p:nvSpPr>
        <p:spPr>
          <a:xfrm>
            <a:off x="2318107" y="778531"/>
            <a:ext cx="6512004" cy="875675"/>
          </a:xfrm>
        </p:spPr>
        <p:txBody>
          <a:bodyPr/>
          <a:lstStyle/>
          <a:p>
            <a:r>
              <a:rPr lang="en-US" dirty="0" smtClean="0">
                <a:latin typeface="Vodafone Rg"/>
              </a:rPr>
              <a:t>Question </a:t>
            </a:r>
            <a:r>
              <a:rPr lang="en-US" dirty="0">
                <a:latin typeface="Vodafone Rg"/>
              </a:rPr>
              <a:t>4</a:t>
            </a:r>
          </a:p>
        </p:txBody>
      </p:sp>
      <p:sp>
        <p:nvSpPr>
          <p:cNvPr id="41" name="Content Placeholder 1"/>
          <p:cNvSpPr>
            <a:spLocks noGrp="1"/>
          </p:cNvSpPr>
          <p:nvPr>
            <p:ph idx="1"/>
          </p:nvPr>
        </p:nvSpPr>
        <p:spPr>
          <a:xfrm>
            <a:off x="2342728" y="1171603"/>
            <a:ext cx="6478875" cy="3577660"/>
          </a:xfrm>
        </p:spPr>
        <p:txBody>
          <a:bodyPr/>
          <a:lstStyle/>
          <a:p>
            <a:pPr marL="0" indent="0">
              <a:buNone/>
            </a:pPr>
            <a:r>
              <a:rPr lang="en-GB" dirty="0">
                <a:latin typeface="Vodafone Rg"/>
              </a:rPr>
              <a:t>What is a</a:t>
            </a:r>
            <a:r>
              <a:rPr lang="en-GB" dirty="0" smtClean="0">
                <a:latin typeface="Vodafone Rg"/>
              </a:rPr>
              <a:t> </a:t>
            </a:r>
            <a:r>
              <a:rPr lang="en-GB" dirty="0">
                <a:latin typeface="Vodafone Rg"/>
              </a:rPr>
              <a:t>key reason to propose a </a:t>
            </a:r>
            <a:r>
              <a:rPr lang="en-GB" dirty="0" smtClean="0">
                <a:latin typeface="Vodafone Rg"/>
              </a:rPr>
              <a:t>Vodafone Small Business Solution?</a:t>
            </a:r>
            <a:endParaRPr lang="en-GB" dirty="0">
              <a:latin typeface="Vodafone Rg"/>
            </a:endParaRPr>
          </a:p>
        </p:txBody>
      </p:sp>
    </p:spTree>
    <p:extLst>
      <p:ext uri="{BB962C8B-B14F-4D97-AF65-F5344CB8AC3E}">
        <p14:creationId xmlns:p14="http://schemas.microsoft.com/office/powerpoint/2010/main" val="108593481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6" name="TextBox 15"/>
          <p:cNvSpPr txBox="1"/>
          <p:nvPr/>
        </p:nvSpPr>
        <p:spPr>
          <a:xfrm>
            <a:off x="2658793" y="1947664"/>
            <a:ext cx="4837545" cy="311728"/>
          </a:xfrm>
          <a:prstGeom prst="rect">
            <a:avLst/>
          </a:prstGeom>
          <a:solidFill>
            <a:srgbClr val="E60000"/>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b="1" dirty="0" smtClean="0">
                <a:solidFill>
                  <a:schemeClr val="bg1"/>
                </a:solidFill>
                <a:latin typeface="Vodafone Rg"/>
              </a:rPr>
              <a:t> a</a:t>
            </a:r>
            <a:r>
              <a:rPr lang="en-US" sz="1600" b="1" dirty="0">
                <a:solidFill>
                  <a:schemeClr val="bg1"/>
                </a:solidFill>
                <a:latin typeface="Vodafone Rg"/>
              </a:rPr>
              <a:t>) To give customers the widest choice of options</a:t>
            </a:r>
          </a:p>
          <a:p>
            <a:pPr marL="0" lvl="1"/>
            <a:endParaRPr lang="en-US" sz="1600" b="1" dirty="0">
              <a:solidFill>
                <a:schemeClr val="bg1"/>
              </a:solidFill>
              <a:latin typeface="Vodafone Rg"/>
            </a:endParaRPr>
          </a:p>
          <a:p>
            <a:pPr marL="0" lvl="1"/>
            <a:endParaRPr lang="en-US" sz="1600" b="1" dirty="0" smtClean="0">
              <a:solidFill>
                <a:schemeClr val="bg1"/>
              </a:solidFill>
              <a:latin typeface="Vodafone Rg"/>
            </a:endParaRPr>
          </a:p>
        </p:txBody>
      </p:sp>
      <p:sp>
        <p:nvSpPr>
          <p:cNvPr id="17" name="TextBox 16"/>
          <p:cNvSpPr txBox="1"/>
          <p:nvPr/>
        </p:nvSpPr>
        <p:spPr>
          <a:xfrm>
            <a:off x="2662565" y="2397260"/>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latin typeface="Vodafone Rg"/>
              </a:rPr>
              <a:t> b</a:t>
            </a:r>
            <a:r>
              <a:rPr lang="en-US" sz="1600" dirty="0">
                <a:latin typeface="Vodafone Rg"/>
              </a:rPr>
              <a:t>) To give all of a customer’s employees a mobile</a:t>
            </a:r>
            <a:endParaRPr lang="en-US" sz="1600" dirty="0" smtClean="0">
              <a:latin typeface="Vodafone Rg"/>
            </a:endParaRPr>
          </a:p>
        </p:txBody>
      </p:sp>
      <p:sp>
        <p:nvSpPr>
          <p:cNvPr id="22" name="TextBox 21"/>
          <p:cNvSpPr txBox="1"/>
          <p:nvPr/>
        </p:nvSpPr>
        <p:spPr>
          <a:xfrm>
            <a:off x="2666337" y="284685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latin typeface="Vodafone Rg"/>
              </a:rPr>
              <a:t> c</a:t>
            </a:r>
            <a:r>
              <a:rPr lang="en-US" sz="1600" dirty="0">
                <a:latin typeface="Vodafone Rg"/>
              </a:rPr>
              <a:t>) To help customers with upgrades</a:t>
            </a:r>
          </a:p>
          <a:p>
            <a:pPr marL="0" lvl="1"/>
            <a:r>
              <a:rPr lang="en-US" sz="1600" dirty="0" smtClean="0">
                <a:latin typeface="Vodafone Rg"/>
              </a:rPr>
              <a:t> </a:t>
            </a:r>
          </a:p>
        </p:txBody>
      </p:sp>
      <p:sp>
        <p:nvSpPr>
          <p:cNvPr id="23" name="TextBox 22"/>
          <p:cNvSpPr txBox="1"/>
          <p:nvPr/>
        </p:nvSpPr>
        <p:spPr>
          <a:xfrm>
            <a:off x="2656597" y="3309958"/>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latin typeface="Vodafone Rg"/>
              </a:rPr>
              <a:t> d</a:t>
            </a:r>
            <a:r>
              <a:rPr lang="en-US" sz="1600" dirty="0">
                <a:latin typeface="Vodafone Rg"/>
              </a:rPr>
              <a:t>) To align to a </a:t>
            </a:r>
            <a:r>
              <a:rPr lang="en-US" sz="1600" dirty="0" smtClean="0">
                <a:latin typeface="Vodafone Rg"/>
              </a:rPr>
              <a:t>customer’s </a:t>
            </a:r>
            <a:r>
              <a:rPr lang="en-US" sz="1600" dirty="0">
                <a:latin typeface="Vodafone Rg"/>
              </a:rPr>
              <a:t>specific core </a:t>
            </a:r>
            <a:r>
              <a:rPr lang="en-US" sz="1600" dirty="0" smtClean="0">
                <a:latin typeface="Vodafone Rg"/>
              </a:rPr>
              <a:t>needs</a:t>
            </a:r>
            <a:endParaRPr lang="en-US" sz="1600" dirty="0">
              <a:latin typeface="Vodafone Rg"/>
            </a:endParaRPr>
          </a:p>
          <a:p>
            <a:pPr marL="0" lvl="1"/>
            <a:endParaRPr lang="en-US" sz="1600" dirty="0" smtClean="0">
              <a:latin typeface="Vodafone Rg"/>
            </a:endParaRPr>
          </a:p>
        </p:txBody>
      </p:sp>
      <p:sp>
        <p:nvSpPr>
          <p:cNvPr id="18" name="Pentagon 17">
            <a:hlinkClick r:id="rId3" action="ppaction://hlinksldjump"/>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Try again</a:t>
            </a:r>
          </a:p>
        </p:txBody>
      </p:sp>
      <p:sp>
        <p:nvSpPr>
          <p:cNvPr id="19" name="TextBox 18"/>
          <p:cNvSpPr txBox="1"/>
          <p:nvPr/>
        </p:nvSpPr>
        <p:spPr>
          <a:xfrm>
            <a:off x="3301998" y="3832087"/>
            <a:ext cx="3136349" cy="914400"/>
          </a:xfrm>
          <a:prstGeom prst="rect">
            <a:avLst/>
          </a:prstGeom>
        </p:spPr>
        <p:txBody>
          <a:bodyPr wrap="none" lIns="0" tIns="0" rIns="0" bIns="0" rtlCol="0">
            <a:noAutofit/>
          </a:bodyPr>
          <a:lstStyle/>
          <a:p>
            <a:r>
              <a:rPr lang="en-US" sz="5400" dirty="0" smtClean="0">
                <a:solidFill>
                  <a:srgbClr val="FF0000"/>
                </a:solidFill>
                <a:latin typeface="Vodafone Rg"/>
                <a:ea typeface="Wingdings"/>
                <a:cs typeface="Wingdings"/>
                <a:sym typeface="Wingdings"/>
              </a:rPr>
              <a:t>Incorrect</a:t>
            </a:r>
            <a:endParaRPr lang="en-US" sz="5400" dirty="0" smtClean="0">
              <a:solidFill>
                <a:srgbClr val="FF0000"/>
              </a:solidFill>
              <a:latin typeface="Vodafone Rg"/>
            </a:endParaRPr>
          </a:p>
        </p:txBody>
      </p:sp>
      <p:grpSp>
        <p:nvGrpSpPr>
          <p:cNvPr id="30" name="Group 29"/>
          <p:cNvGrpSpPr/>
          <p:nvPr/>
        </p:nvGrpSpPr>
        <p:grpSpPr>
          <a:xfrm>
            <a:off x="0" y="-1"/>
            <a:ext cx="1945904" cy="5143501"/>
            <a:chOff x="0" y="-1"/>
            <a:chExt cx="1945904" cy="5143501"/>
          </a:xfrm>
        </p:grpSpPr>
        <p:grpSp>
          <p:nvGrpSpPr>
            <p:cNvPr id="31" name="Group 30"/>
            <p:cNvGrpSpPr/>
            <p:nvPr/>
          </p:nvGrpSpPr>
          <p:grpSpPr>
            <a:xfrm>
              <a:off x="0" y="-1"/>
              <a:ext cx="1945904" cy="5143501"/>
              <a:chOff x="0" y="-1"/>
              <a:chExt cx="1945904" cy="5143501"/>
            </a:xfrm>
          </p:grpSpPr>
          <p:sp>
            <p:nvSpPr>
              <p:cNvPr id="33" name="Rectangle 32"/>
              <p:cNvSpPr/>
              <p:nvPr/>
            </p:nvSpPr>
            <p:spPr>
              <a:xfrm>
                <a:off x="0" y="-1"/>
                <a:ext cx="1945904" cy="5143501"/>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t="100000" r="100000"/>
                </a:path>
                <a:tileRect l="-100000" b="-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34" name="Pentagon 33"/>
              <p:cNvSpPr>
                <a:spLocks noChangeAspect="1"/>
              </p:cNvSpPr>
              <p:nvPr/>
            </p:nvSpPr>
            <p:spPr>
              <a:xfrm>
                <a:off x="58260" y="374043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35" name="Pentagon 34"/>
              <p:cNvSpPr>
                <a:spLocks noChangeAspect="1"/>
              </p:cNvSpPr>
              <p:nvPr/>
            </p:nvSpPr>
            <p:spPr>
              <a:xfrm>
                <a:off x="51846"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Introduction</a:t>
                </a:r>
              </a:p>
            </p:txBody>
          </p:sp>
          <p:sp>
            <p:nvSpPr>
              <p:cNvPr id="36" name="Pentagon 35"/>
              <p:cNvSpPr>
                <a:spLocks noChangeAspect="1"/>
              </p:cNvSpPr>
              <p:nvPr/>
            </p:nvSpPr>
            <p:spPr>
              <a:xfrm>
                <a:off x="51846"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38" name="Pentagon 37"/>
              <p:cNvSpPr>
                <a:spLocks noChangeAspect="1"/>
              </p:cNvSpPr>
              <p:nvPr/>
            </p:nvSpPr>
            <p:spPr>
              <a:xfrm>
                <a:off x="58260" y="1740607"/>
                <a:ext cx="1764000" cy="415048"/>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grpSp>
        <p:sp>
          <p:nvSpPr>
            <p:cNvPr id="32" name="TextBox 31"/>
            <p:cNvSpPr txBox="1"/>
            <p:nvPr/>
          </p:nvSpPr>
          <p:spPr>
            <a:xfrm>
              <a:off x="71120" y="2214932"/>
              <a:ext cx="1794426" cy="1368347"/>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New technology</a:t>
              </a:r>
            </a:p>
            <a:p>
              <a:pPr>
                <a:tabLst>
                  <a:tab pos="93663" algn="l"/>
                </a:tabLst>
              </a:pPr>
              <a:r>
                <a:rPr lang="en-US" sz="1200" dirty="0">
                  <a:solidFill>
                    <a:srgbClr val="888888"/>
                  </a:solidFill>
                  <a:latin typeface="Vodafone Rg"/>
                </a:rPr>
                <a:t>New</a:t>
              </a:r>
              <a:r>
                <a:rPr lang="en-US" sz="1200" b="1" dirty="0">
                  <a:solidFill>
                    <a:schemeClr val="accent1"/>
                  </a:solidFill>
                  <a:latin typeface="Vodafone Rg"/>
                </a:rPr>
                <a:t> </a:t>
              </a:r>
              <a:r>
                <a:rPr lang="en-US" sz="1200" dirty="0">
                  <a:solidFill>
                    <a:srgbClr val="888888"/>
                  </a:solidFill>
                  <a:latin typeface="Vodafone Rg"/>
                </a:rPr>
                <a:t>competition</a:t>
              </a:r>
            </a:p>
            <a:p>
              <a:pPr>
                <a:tabLst>
                  <a:tab pos="93663" algn="l"/>
                </a:tabLst>
              </a:pPr>
              <a:r>
                <a:rPr lang="en-US" sz="1200" dirty="0">
                  <a:solidFill>
                    <a:srgbClr val="888888"/>
                  </a:solidFill>
                  <a:latin typeface="Vodafone Rg"/>
                </a:rPr>
                <a:t>Small Business Solutions overview</a:t>
              </a:r>
            </a:p>
            <a:p>
              <a:pPr>
                <a:tabLst>
                  <a:tab pos="93663" algn="l"/>
                </a:tabLst>
              </a:pPr>
              <a:r>
                <a:rPr lang="en-US" sz="1200" dirty="0">
                  <a:solidFill>
                    <a:srgbClr val="888888"/>
                  </a:solidFill>
                  <a:latin typeface="Vodafone Rg"/>
                </a:rPr>
                <a:t>Core business needs</a:t>
              </a:r>
            </a:p>
            <a:p>
              <a:pPr>
                <a:tabLst>
                  <a:tab pos="93663" algn="l"/>
                </a:tabLst>
              </a:pPr>
              <a:r>
                <a:rPr lang="en-US" sz="1200" dirty="0">
                  <a:solidFill>
                    <a:srgbClr val="888888"/>
                  </a:solidFill>
                  <a:latin typeface="Vodafone Rg"/>
                </a:rPr>
                <a:t>Vodafone SMB solutions</a:t>
              </a:r>
            </a:p>
            <a:p>
              <a:pPr>
                <a:tabLst>
                  <a:tab pos="93663" algn="l"/>
                </a:tabLst>
              </a:pPr>
              <a:r>
                <a:rPr lang="en-US" sz="1200" b="1" dirty="0">
                  <a:solidFill>
                    <a:schemeClr val="accent1"/>
                  </a:solidFill>
                  <a:latin typeface="Vodafone Rg"/>
                </a:rPr>
                <a:t>Test yourself</a:t>
              </a:r>
            </a:p>
          </p:txBody>
        </p:sp>
      </p:grpSp>
      <p:sp>
        <p:nvSpPr>
          <p:cNvPr id="39" name="23 Rectángulo"/>
          <p:cNvSpPr/>
          <p:nvPr/>
        </p:nvSpPr>
        <p:spPr>
          <a:xfrm>
            <a:off x="0" y="-1"/>
            <a:ext cx="9144000" cy="617539"/>
          </a:xfrm>
          <a:prstGeom prst="rect">
            <a:avLst/>
          </a:prstGeom>
          <a:solidFill>
            <a:srgbClr val="80008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40" name="6 CuadroTexto"/>
          <p:cNvSpPr txBox="1"/>
          <p:nvPr/>
        </p:nvSpPr>
        <p:spPr>
          <a:xfrm>
            <a:off x="1408482" y="-43931"/>
            <a:ext cx="66179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What are Small Business Solutions?</a:t>
            </a:r>
            <a:endParaRPr lang="en-GB" sz="2800" b="1" dirty="0" smtClean="0">
              <a:solidFill>
                <a:schemeClr val="bg1"/>
              </a:solidFill>
              <a:latin typeface="Vodafone Rg"/>
            </a:endParaRPr>
          </a:p>
        </p:txBody>
      </p:sp>
      <p:pic>
        <p:nvPicPr>
          <p:cNvPr id="41"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752" y="38164"/>
            <a:ext cx="435530" cy="602887"/>
          </a:xfrm>
          <a:prstGeom prst="rect">
            <a:avLst/>
          </a:prstGeom>
        </p:spPr>
      </p:pic>
      <p:sp>
        <p:nvSpPr>
          <p:cNvPr id="42" name="Title 2"/>
          <p:cNvSpPr>
            <a:spLocks noGrp="1"/>
          </p:cNvSpPr>
          <p:nvPr>
            <p:ph type="title"/>
          </p:nvPr>
        </p:nvSpPr>
        <p:spPr>
          <a:xfrm>
            <a:off x="2318107" y="778531"/>
            <a:ext cx="6512004" cy="875675"/>
          </a:xfrm>
        </p:spPr>
        <p:txBody>
          <a:bodyPr/>
          <a:lstStyle/>
          <a:p>
            <a:r>
              <a:rPr lang="en-US" dirty="0" smtClean="0">
                <a:latin typeface="Vodafone Rg"/>
              </a:rPr>
              <a:t>Question </a:t>
            </a:r>
            <a:r>
              <a:rPr lang="en-US" dirty="0">
                <a:latin typeface="Vodafone Rg"/>
              </a:rPr>
              <a:t>4</a:t>
            </a:r>
          </a:p>
        </p:txBody>
      </p:sp>
      <p:sp>
        <p:nvSpPr>
          <p:cNvPr id="43" name="Content Placeholder 1"/>
          <p:cNvSpPr>
            <a:spLocks noGrp="1"/>
          </p:cNvSpPr>
          <p:nvPr>
            <p:ph idx="1"/>
          </p:nvPr>
        </p:nvSpPr>
        <p:spPr>
          <a:xfrm>
            <a:off x="2342728" y="1171603"/>
            <a:ext cx="6478875" cy="3577660"/>
          </a:xfrm>
        </p:spPr>
        <p:txBody>
          <a:bodyPr/>
          <a:lstStyle/>
          <a:p>
            <a:pPr marL="0" indent="0">
              <a:buNone/>
            </a:pPr>
            <a:r>
              <a:rPr lang="en-GB" dirty="0">
                <a:latin typeface="Vodafone Rg"/>
              </a:rPr>
              <a:t>What is a key reason to propose a Vodafone Small Business Solution?</a:t>
            </a:r>
          </a:p>
        </p:txBody>
      </p:sp>
    </p:spTree>
    <p:extLst>
      <p:ext uri="{BB962C8B-B14F-4D97-AF65-F5344CB8AC3E}">
        <p14:creationId xmlns:p14="http://schemas.microsoft.com/office/powerpoint/2010/main" val="360493616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6" name="TextBox 15"/>
          <p:cNvSpPr txBox="1"/>
          <p:nvPr/>
        </p:nvSpPr>
        <p:spPr>
          <a:xfrm>
            <a:off x="2658793" y="194766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latin typeface="Vodafone Rg"/>
              </a:rPr>
              <a:t> a</a:t>
            </a:r>
            <a:r>
              <a:rPr lang="en-US" sz="1600" dirty="0">
                <a:latin typeface="Vodafone Rg"/>
              </a:rPr>
              <a:t>) To give customers the widest choice of options</a:t>
            </a:r>
          </a:p>
          <a:p>
            <a:pPr marL="0" lvl="1"/>
            <a:endParaRPr lang="en-US" sz="1600" dirty="0">
              <a:latin typeface="Vodafone Rg"/>
            </a:endParaRPr>
          </a:p>
          <a:p>
            <a:pPr marL="0" lvl="1"/>
            <a:endParaRPr lang="en-US" sz="1600" dirty="0" smtClean="0">
              <a:latin typeface="Vodafone Rg"/>
            </a:endParaRPr>
          </a:p>
        </p:txBody>
      </p:sp>
      <p:sp>
        <p:nvSpPr>
          <p:cNvPr id="17" name="TextBox 16"/>
          <p:cNvSpPr txBox="1"/>
          <p:nvPr/>
        </p:nvSpPr>
        <p:spPr>
          <a:xfrm>
            <a:off x="2662565" y="2397260"/>
            <a:ext cx="4837545" cy="311728"/>
          </a:xfrm>
          <a:prstGeom prst="rect">
            <a:avLst/>
          </a:prstGeom>
          <a:solidFill>
            <a:srgbClr val="E60000"/>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b="1" dirty="0" smtClean="0">
                <a:solidFill>
                  <a:schemeClr val="bg1"/>
                </a:solidFill>
                <a:latin typeface="Vodafone Rg"/>
              </a:rPr>
              <a:t> b</a:t>
            </a:r>
            <a:r>
              <a:rPr lang="en-US" sz="1600" b="1" dirty="0">
                <a:solidFill>
                  <a:schemeClr val="bg1"/>
                </a:solidFill>
                <a:latin typeface="Vodafone Rg"/>
              </a:rPr>
              <a:t>) To give all of a customer’s employees a mobile</a:t>
            </a:r>
            <a:endParaRPr lang="en-US" sz="1600" b="1" dirty="0" smtClean="0">
              <a:solidFill>
                <a:schemeClr val="bg1"/>
              </a:solidFill>
              <a:latin typeface="Vodafone Rg"/>
            </a:endParaRPr>
          </a:p>
        </p:txBody>
      </p:sp>
      <p:sp>
        <p:nvSpPr>
          <p:cNvPr id="22" name="TextBox 21"/>
          <p:cNvSpPr txBox="1"/>
          <p:nvPr/>
        </p:nvSpPr>
        <p:spPr>
          <a:xfrm>
            <a:off x="2666337" y="284685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latin typeface="Vodafone Rg"/>
              </a:rPr>
              <a:t> c</a:t>
            </a:r>
            <a:r>
              <a:rPr lang="en-US" sz="1600" dirty="0">
                <a:latin typeface="Vodafone Rg"/>
              </a:rPr>
              <a:t>) To help customers with upgrades</a:t>
            </a:r>
          </a:p>
          <a:p>
            <a:pPr marL="0" lvl="1"/>
            <a:r>
              <a:rPr lang="en-US" sz="1600" dirty="0" smtClean="0">
                <a:latin typeface="Vodafone Rg"/>
              </a:rPr>
              <a:t> </a:t>
            </a:r>
          </a:p>
        </p:txBody>
      </p:sp>
      <p:sp>
        <p:nvSpPr>
          <p:cNvPr id="23" name="TextBox 22"/>
          <p:cNvSpPr txBox="1"/>
          <p:nvPr/>
        </p:nvSpPr>
        <p:spPr>
          <a:xfrm>
            <a:off x="2656597" y="3309958"/>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latin typeface="Vodafone Rg"/>
              </a:rPr>
              <a:t> d</a:t>
            </a:r>
            <a:r>
              <a:rPr lang="en-US" sz="1600" dirty="0">
                <a:latin typeface="Vodafone Rg"/>
              </a:rPr>
              <a:t>) To align to a </a:t>
            </a:r>
            <a:r>
              <a:rPr lang="en-US" sz="1600" dirty="0" smtClean="0">
                <a:latin typeface="Vodafone Rg"/>
              </a:rPr>
              <a:t>customer’s </a:t>
            </a:r>
            <a:r>
              <a:rPr lang="en-US" sz="1600" dirty="0">
                <a:latin typeface="Vodafone Rg"/>
              </a:rPr>
              <a:t>specific core </a:t>
            </a:r>
            <a:r>
              <a:rPr lang="en-US" sz="1600" dirty="0" smtClean="0">
                <a:latin typeface="Vodafone Rg"/>
              </a:rPr>
              <a:t>needs</a:t>
            </a:r>
            <a:endParaRPr lang="en-US" sz="1600" dirty="0">
              <a:latin typeface="Vodafone Rg"/>
            </a:endParaRPr>
          </a:p>
          <a:p>
            <a:pPr marL="0" lvl="1"/>
            <a:endParaRPr lang="en-US" sz="1600" dirty="0" smtClean="0">
              <a:latin typeface="Vodafone Rg"/>
            </a:endParaRPr>
          </a:p>
        </p:txBody>
      </p:sp>
      <p:sp>
        <p:nvSpPr>
          <p:cNvPr id="18" name="Pentagon 17">
            <a:hlinkClick r:id="rId3" action="ppaction://hlinksldjump"/>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Try again</a:t>
            </a:r>
          </a:p>
        </p:txBody>
      </p:sp>
      <p:sp>
        <p:nvSpPr>
          <p:cNvPr id="19" name="TextBox 18"/>
          <p:cNvSpPr txBox="1"/>
          <p:nvPr/>
        </p:nvSpPr>
        <p:spPr>
          <a:xfrm>
            <a:off x="3301998" y="3832087"/>
            <a:ext cx="3136349" cy="914400"/>
          </a:xfrm>
          <a:prstGeom prst="rect">
            <a:avLst/>
          </a:prstGeom>
        </p:spPr>
        <p:txBody>
          <a:bodyPr wrap="none" lIns="0" tIns="0" rIns="0" bIns="0" rtlCol="0">
            <a:noAutofit/>
          </a:bodyPr>
          <a:lstStyle/>
          <a:p>
            <a:r>
              <a:rPr lang="en-US" sz="5400" dirty="0" smtClean="0">
                <a:solidFill>
                  <a:srgbClr val="FF0000"/>
                </a:solidFill>
                <a:latin typeface="Vodafone Rg"/>
                <a:ea typeface="Wingdings"/>
                <a:cs typeface="Wingdings"/>
                <a:sym typeface="Wingdings"/>
              </a:rPr>
              <a:t>Incorrect</a:t>
            </a:r>
            <a:endParaRPr lang="en-US" sz="5400" dirty="0" smtClean="0">
              <a:solidFill>
                <a:srgbClr val="FF0000"/>
              </a:solidFill>
              <a:latin typeface="Vodafone Rg"/>
            </a:endParaRPr>
          </a:p>
        </p:txBody>
      </p:sp>
      <p:grpSp>
        <p:nvGrpSpPr>
          <p:cNvPr id="30" name="Group 29"/>
          <p:cNvGrpSpPr/>
          <p:nvPr/>
        </p:nvGrpSpPr>
        <p:grpSpPr>
          <a:xfrm>
            <a:off x="0" y="-1"/>
            <a:ext cx="1945904" cy="5143501"/>
            <a:chOff x="0" y="-1"/>
            <a:chExt cx="1945904" cy="5143501"/>
          </a:xfrm>
        </p:grpSpPr>
        <p:grpSp>
          <p:nvGrpSpPr>
            <p:cNvPr id="31" name="Group 30"/>
            <p:cNvGrpSpPr/>
            <p:nvPr/>
          </p:nvGrpSpPr>
          <p:grpSpPr>
            <a:xfrm>
              <a:off x="0" y="-1"/>
              <a:ext cx="1945904" cy="5143501"/>
              <a:chOff x="0" y="-1"/>
              <a:chExt cx="1945904" cy="5143501"/>
            </a:xfrm>
          </p:grpSpPr>
          <p:sp>
            <p:nvSpPr>
              <p:cNvPr id="33" name="Rectangle 32"/>
              <p:cNvSpPr/>
              <p:nvPr/>
            </p:nvSpPr>
            <p:spPr>
              <a:xfrm>
                <a:off x="0" y="-1"/>
                <a:ext cx="1945904" cy="5143501"/>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t="100000" r="100000"/>
                </a:path>
                <a:tileRect l="-100000" b="-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34" name="Pentagon 33"/>
              <p:cNvSpPr>
                <a:spLocks noChangeAspect="1"/>
              </p:cNvSpPr>
              <p:nvPr/>
            </p:nvSpPr>
            <p:spPr>
              <a:xfrm>
                <a:off x="58260" y="374043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35" name="Pentagon 34"/>
              <p:cNvSpPr>
                <a:spLocks noChangeAspect="1"/>
              </p:cNvSpPr>
              <p:nvPr/>
            </p:nvSpPr>
            <p:spPr>
              <a:xfrm>
                <a:off x="51846"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Introduction</a:t>
                </a:r>
              </a:p>
            </p:txBody>
          </p:sp>
          <p:sp>
            <p:nvSpPr>
              <p:cNvPr id="36" name="Pentagon 35"/>
              <p:cNvSpPr>
                <a:spLocks noChangeAspect="1"/>
              </p:cNvSpPr>
              <p:nvPr/>
            </p:nvSpPr>
            <p:spPr>
              <a:xfrm>
                <a:off x="51846"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38" name="Pentagon 37"/>
              <p:cNvSpPr>
                <a:spLocks noChangeAspect="1"/>
              </p:cNvSpPr>
              <p:nvPr/>
            </p:nvSpPr>
            <p:spPr>
              <a:xfrm>
                <a:off x="58260" y="1740607"/>
                <a:ext cx="1764000" cy="415048"/>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grpSp>
        <p:sp>
          <p:nvSpPr>
            <p:cNvPr id="32" name="TextBox 31"/>
            <p:cNvSpPr txBox="1"/>
            <p:nvPr/>
          </p:nvSpPr>
          <p:spPr>
            <a:xfrm>
              <a:off x="71120" y="2214932"/>
              <a:ext cx="1794426" cy="1368347"/>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New technology</a:t>
              </a:r>
            </a:p>
            <a:p>
              <a:pPr>
                <a:tabLst>
                  <a:tab pos="93663" algn="l"/>
                </a:tabLst>
              </a:pPr>
              <a:r>
                <a:rPr lang="en-US" sz="1200" dirty="0">
                  <a:solidFill>
                    <a:srgbClr val="888888"/>
                  </a:solidFill>
                  <a:latin typeface="Vodafone Rg"/>
                </a:rPr>
                <a:t>New</a:t>
              </a:r>
              <a:r>
                <a:rPr lang="en-US" sz="1200" b="1" dirty="0">
                  <a:solidFill>
                    <a:schemeClr val="accent1"/>
                  </a:solidFill>
                  <a:latin typeface="Vodafone Rg"/>
                </a:rPr>
                <a:t> </a:t>
              </a:r>
              <a:r>
                <a:rPr lang="en-US" sz="1200" dirty="0">
                  <a:solidFill>
                    <a:srgbClr val="888888"/>
                  </a:solidFill>
                  <a:latin typeface="Vodafone Rg"/>
                </a:rPr>
                <a:t>competition</a:t>
              </a:r>
            </a:p>
            <a:p>
              <a:pPr>
                <a:tabLst>
                  <a:tab pos="93663" algn="l"/>
                </a:tabLst>
              </a:pPr>
              <a:r>
                <a:rPr lang="en-US" sz="1200" dirty="0">
                  <a:solidFill>
                    <a:srgbClr val="888888"/>
                  </a:solidFill>
                  <a:latin typeface="Vodafone Rg"/>
                </a:rPr>
                <a:t>Small Business Solutions overview</a:t>
              </a:r>
            </a:p>
            <a:p>
              <a:pPr>
                <a:tabLst>
                  <a:tab pos="93663" algn="l"/>
                </a:tabLst>
              </a:pPr>
              <a:r>
                <a:rPr lang="en-US" sz="1200" dirty="0">
                  <a:solidFill>
                    <a:srgbClr val="888888"/>
                  </a:solidFill>
                  <a:latin typeface="Vodafone Rg"/>
                </a:rPr>
                <a:t>Core business needs</a:t>
              </a:r>
            </a:p>
            <a:p>
              <a:pPr>
                <a:tabLst>
                  <a:tab pos="93663" algn="l"/>
                </a:tabLst>
              </a:pPr>
              <a:r>
                <a:rPr lang="en-US" sz="1200" dirty="0">
                  <a:solidFill>
                    <a:srgbClr val="888888"/>
                  </a:solidFill>
                  <a:latin typeface="Vodafone Rg"/>
                </a:rPr>
                <a:t>Vodafone SMB solutions</a:t>
              </a:r>
            </a:p>
            <a:p>
              <a:pPr>
                <a:tabLst>
                  <a:tab pos="93663" algn="l"/>
                </a:tabLst>
              </a:pPr>
              <a:r>
                <a:rPr lang="en-US" sz="1200" b="1" dirty="0">
                  <a:solidFill>
                    <a:schemeClr val="accent1"/>
                  </a:solidFill>
                  <a:latin typeface="Vodafone Rg"/>
                </a:rPr>
                <a:t>Test yourself</a:t>
              </a:r>
            </a:p>
          </p:txBody>
        </p:sp>
      </p:grpSp>
      <p:sp>
        <p:nvSpPr>
          <p:cNvPr id="39" name="23 Rectángulo"/>
          <p:cNvSpPr/>
          <p:nvPr/>
        </p:nvSpPr>
        <p:spPr>
          <a:xfrm>
            <a:off x="0" y="-1"/>
            <a:ext cx="9144000" cy="617539"/>
          </a:xfrm>
          <a:prstGeom prst="rect">
            <a:avLst/>
          </a:prstGeom>
          <a:solidFill>
            <a:srgbClr val="80008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40" name="6 CuadroTexto"/>
          <p:cNvSpPr txBox="1"/>
          <p:nvPr/>
        </p:nvSpPr>
        <p:spPr>
          <a:xfrm>
            <a:off x="1408482" y="-43931"/>
            <a:ext cx="66179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What are Small Business Solutions?</a:t>
            </a:r>
            <a:endParaRPr lang="en-GB" sz="2800" b="1" dirty="0" smtClean="0">
              <a:solidFill>
                <a:schemeClr val="bg1"/>
              </a:solidFill>
              <a:latin typeface="Vodafone Rg"/>
            </a:endParaRPr>
          </a:p>
        </p:txBody>
      </p:sp>
      <p:pic>
        <p:nvPicPr>
          <p:cNvPr id="41"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752" y="38164"/>
            <a:ext cx="435530" cy="602887"/>
          </a:xfrm>
          <a:prstGeom prst="rect">
            <a:avLst/>
          </a:prstGeom>
        </p:spPr>
      </p:pic>
      <p:sp>
        <p:nvSpPr>
          <p:cNvPr id="42" name="Title 2"/>
          <p:cNvSpPr>
            <a:spLocks noGrp="1"/>
          </p:cNvSpPr>
          <p:nvPr>
            <p:ph type="title"/>
          </p:nvPr>
        </p:nvSpPr>
        <p:spPr>
          <a:xfrm>
            <a:off x="2318107" y="778531"/>
            <a:ext cx="6512004" cy="875675"/>
          </a:xfrm>
        </p:spPr>
        <p:txBody>
          <a:bodyPr/>
          <a:lstStyle/>
          <a:p>
            <a:r>
              <a:rPr lang="en-US" dirty="0" smtClean="0">
                <a:latin typeface="Vodafone Rg"/>
              </a:rPr>
              <a:t>Question </a:t>
            </a:r>
            <a:r>
              <a:rPr lang="en-US" dirty="0">
                <a:latin typeface="Vodafone Rg"/>
              </a:rPr>
              <a:t>4</a:t>
            </a:r>
          </a:p>
        </p:txBody>
      </p:sp>
      <p:sp>
        <p:nvSpPr>
          <p:cNvPr id="43" name="Content Placeholder 1"/>
          <p:cNvSpPr>
            <a:spLocks noGrp="1"/>
          </p:cNvSpPr>
          <p:nvPr>
            <p:ph idx="1"/>
          </p:nvPr>
        </p:nvSpPr>
        <p:spPr>
          <a:xfrm>
            <a:off x="2342728" y="1171603"/>
            <a:ext cx="6478875" cy="3577660"/>
          </a:xfrm>
        </p:spPr>
        <p:txBody>
          <a:bodyPr/>
          <a:lstStyle/>
          <a:p>
            <a:pPr marL="0" indent="0">
              <a:buNone/>
            </a:pPr>
            <a:r>
              <a:rPr lang="en-GB" dirty="0">
                <a:latin typeface="Vodafone Rg"/>
              </a:rPr>
              <a:t>What is a key reason to propose a Vodafone Small Business Solution?</a:t>
            </a:r>
          </a:p>
        </p:txBody>
      </p:sp>
    </p:spTree>
    <p:extLst>
      <p:ext uri="{BB962C8B-B14F-4D97-AF65-F5344CB8AC3E}">
        <p14:creationId xmlns:p14="http://schemas.microsoft.com/office/powerpoint/2010/main" val="360493616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6" name="TextBox 15"/>
          <p:cNvSpPr txBox="1"/>
          <p:nvPr/>
        </p:nvSpPr>
        <p:spPr>
          <a:xfrm>
            <a:off x="2658793" y="194766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latin typeface="Vodafone Rg"/>
              </a:rPr>
              <a:t> a</a:t>
            </a:r>
            <a:r>
              <a:rPr lang="en-US" sz="1600" dirty="0">
                <a:latin typeface="Vodafone Rg"/>
              </a:rPr>
              <a:t>) To give customers the widest choice of options</a:t>
            </a:r>
          </a:p>
          <a:p>
            <a:pPr marL="0" lvl="1"/>
            <a:endParaRPr lang="en-US" sz="1600" dirty="0">
              <a:latin typeface="Vodafone Rg"/>
            </a:endParaRPr>
          </a:p>
          <a:p>
            <a:pPr marL="0" lvl="1"/>
            <a:endParaRPr lang="en-US" sz="1600" dirty="0" smtClean="0">
              <a:latin typeface="Vodafone Rg"/>
            </a:endParaRPr>
          </a:p>
        </p:txBody>
      </p:sp>
      <p:sp>
        <p:nvSpPr>
          <p:cNvPr id="17" name="TextBox 16"/>
          <p:cNvSpPr txBox="1"/>
          <p:nvPr/>
        </p:nvSpPr>
        <p:spPr>
          <a:xfrm>
            <a:off x="2662565" y="2397260"/>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latin typeface="Vodafone Rg"/>
              </a:rPr>
              <a:t> b</a:t>
            </a:r>
            <a:r>
              <a:rPr lang="en-US" sz="1600" dirty="0">
                <a:latin typeface="Vodafone Rg"/>
              </a:rPr>
              <a:t>) To give all of a customer’s employees a mobile</a:t>
            </a:r>
            <a:endParaRPr lang="en-US" sz="1600" dirty="0" smtClean="0">
              <a:latin typeface="Vodafone Rg"/>
            </a:endParaRPr>
          </a:p>
        </p:txBody>
      </p:sp>
      <p:sp>
        <p:nvSpPr>
          <p:cNvPr id="22" name="TextBox 21"/>
          <p:cNvSpPr txBox="1"/>
          <p:nvPr/>
        </p:nvSpPr>
        <p:spPr>
          <a:xfrm>
            <a:off x="2666337" y="2846854"/>
            <a:ext cx="4837545" cy="311728"/>
          </a:xfrm>
          <a:prstGeom prst="rect">
            <a:avLst/>
          </a:prstGeom>
          <a:solidFill>
            <a:srgbClr val="E60000"/>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b="1" dirty="0" smtClean="0">
                <a:solidFill>
                  <a:schemeClr val="bg1"/>
                </a:solidFill>
                <a:latin typeface="Vodafone Rg"/>
              </a:rPr>
              <a:t> c</a:t>
            </a:r>
            <a:r>
              <a:rPr lang="en-US" sz="1600" b="1" dirty="0">
                <a:solidFill>
                  <a:schemeClr val="bg1"/>
                </a:solidFill>
                <a:latin typeface="Vodafone Rg"/>
              </a:rPr>
              <a:t>) To help customers with upgrades</a:t>
            </a:r>
          </a:p>
          <a:p>
            <a:pPr marL="0" lvl="1"/>
            <a:r>
              <a:rPr lang="en-US" sz="1600" b="1" dirty="0" smtClean="0">
                <a:solidFill>
                  <a:schemeClr val="bg1"/>
                </a:solidFill>
                <a:latin typeface="Vodafone Rg"/>
              </a:rPr>
              <a:t> </a:t>
            </a:r>
          </a:p>
        </p:txBody>
      </p:sp>
      <p:sp>
        <p:nvSpPr>
          <p:cNvPr id="23" name="TextBox 22"/>
          <p:cNvSpPr txBox="1"/>
          <p:nvPr/>
        </p:nvSpPr>
        <p:spPr>
          <a:xfrm>
            <a:off x="2656597" y="3309958"/>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latin typeface="Vodafone Rg"/>
              </a:rPr>
              <a:t> d</a:t>
            </a:r>
            <a:r>
              <a:rPr lang="en-US" sz="1600" dirty="0">
                <a:latin typeface="Vodafone Rg"/>
              </a:rPr>
              <a:t>) To align to a </a:t>
            </a:r>
            <a:r>
              <a:rPr lang="en-US" sz="1600" dirty="0" smtClean="0">
                <a:latin typeface="Vodafone Rg"/>
              </a:rPr>
              <a:t>customer’s </a:t>
            </a:r>
            <a:r>
              <a:rPr lang="en-US" sz="1600" dirty="0">
                <a:latin typeface="Vodafone Rg"/>
              </a:rPr>
              <a:t>specific core </a:t>
            </a:r>
            <a:r>
              <a:rPr lang="en-US" sz="1600" dirty="0" smtClean="0">
                <a:latin typeface="Vodafone Rg"/>
              </a:rPr>
              <a:t>needs</a:t>
            </a:r>
            <a:endParaRPr lang="en-US" sz="1600" dirty="0">
              <a:latin typeface="Vodafone Rg"/>
            </a:endParaRPr>
          </a:p>
          <a:p>
            <a:pPr marL="0" lvl="1"/>
            <a:endParaRPr lang="en-US" sz="1600" dirty="0" smtClean="0">
              <a:latin typeface="Vodafone Rg"/>
            </a:endParaRPr>
          </a:p>
        </p:txBody>
      </p:sp>
      <p:sp>
        <p:nvSpPr>
          <p:cNvPr id="18" name="Pentagon 17">
            <a:hlinkClick r:id="rId3" action="ppaction://hlinksldjump"/>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Try again</a:t>
            </a:r>
          </a:p>
        </p:txBody>
      </p:sp>
      <p:sp>
        <p:nvSpPr>
          <p:cNvPr id="19" name="TextBox 18"/>
          <p:cNvSpPr txBox="1"/>
          <p:nvPr/>
        </p:nvSpPr>
        <p:spPr>
          <a:xfrm>
            <a:off x="3301998" y="3832087"/>
            <a:ext cx="3136349" cy="914400"/>
          </a:xfrm>
          <a:prstGeom prst="rect">
            <a:avLst/>
          </a:prstGeom>
        </p:spPr>
        <p:txBody>
          <a:bodyPr wrap="none" lIns="0" tIns="0" rIns="0" bIns="0" rtlCol="0">
            <a:noAutofit/>
          </a:bodyPr>
          <a:lstStyle/>
          <a:p>
            <a:r>
              <a:rPr lang="en-US" sz="5400" dirty="0" smtClean="0">
                <a:solidFill>
                  <a:srgbClr val="FF0000"/>
                </a:solidFill>
                <a:latin typeface="Vodafone Rg"/>
                <a:ea typeface="Wingdings"/>
                <a:cs typeface="Wingdings"/>
                <a:sym typeface="Wingdings"/>
              </a:rPr>
              <a:t>Incorrect</a:t>
            </a:r>
            <a:endParaRPr lang="en-US" sz="5400" dirty="0" smtClean="0">
              <a:solidFill>
                <a:srgbClr val="FF0000"/>
              </a:solidFill>
              <a:latin typeface="Vodafone Rg"/>
            </a:endParaRPr>
          </a:p>
        </p:txBody>
      </p:sp>
      <p:grpSp>
        <p:nvGrpSpPr>
          <p:cNvPr id="30" name="Group 29"/>
          <p:cNvGrpSpPr/>
          <p:nvPr/>
        </p:nvGrpSpPr>
        <p:grpSpPr>
          <a:xfrm>
            <a:off x="0" y="-1"/>
            <a:ext cx="1945904" cy="5143501"/>
            <a:chOff x="0" y="-1"/>
            <a:chExt cx="1945904" cy="5143501"/>
          </a:xfrm>
        </p:grpSpPr>
        <p:grpSp>
          <p:nvGrpSpPr>
            <p:cNvPr id="31" name="Group 30"/>
            <p:cNvGrpSpPr/>
            <p:nvPr/>
          </p:nvGrpSpPr>
          <p:grpSpPr>
            <a:xfrm>
              <a:off x="0" y="-1"/>
              <a:ext cx="1945904" cy="5143501"/>
              <a:chOff x="0" y="-1"/>
              <a:chExt cx="1945904" cy="5143501"/>
            </a:xfrm>
          </p:grpSpPr>
          <p:sp>
            <p:nvSpPr>
              <p:cNvPr id="33" name="Rectangle 32"/>
              <p:cNvSpPr/>
              <p:nvPr/>
            </p:nvSpPr>
            <p:spPr>
              <a:xfrm>
                <a:off x="0" y="-1"/>
                <a:ext cx="1945904" cy="5143501"/>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t="100000" r="100000"/>
                </a:path>
                <a:tileRect l="-100000" b="-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34" name="Pentagon 33"/>
              <p:cNvSpPr>
                <a:spLocks noChangeAspect="1"/>
              </p:cNvSpPr>
              <p:nvPr/>
            </p:nvSpPr>
            <p:spPr>
              <a:xfrm>
                <a:off x="58260" y="374043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35" name="Pentagon 34"/>
              <p:cNvSpPr>
                <a:spLocks noChangeAspect="1"/>
              </p:cNvSpPr>
              <p:nvPr/>
            </p:nvSpPr>
            <p:spPr>
              <a:xfrm>
                <a:off x="51846"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Introduction</a:t>
                </a:r>
              </a:p>
            </p:txBody>
          </p:sp>
          <p:sp>
            <p:nvSpPr>
              <p:cNvPr id="36" name="Pentagon 35"/>
              <p:cNvSpPr>
                <a:spLocks noChangeAspect="1"/>
              </p:cNvSpPr>
              <p:nvPr/>
            </p:nvSpPr>
            <p:spPr>
              <a:xfrm>
                <a:off x="51846"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38" name="Pentagon 37"/>
              <p:cNvSpPr>
                <a:spLocks noChangeAspect="1"/>
              </p:cNvSpPr>
              <p:nvPr/>
            </p:nvSpPr>
            <p:spPr>
              <a:xfrm>
                <a:off x="58260" y="1740607"/>
                <a:ext cx="1764000" cy="415048"/>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grpSp>
        <p:sp>
          <p:nvSpPr>
            <p:cNvPr id="32" name="TextBox 31"/>
            <p:cNvSpPr txBox="1"/>
            <p:nvPr/>
          </p:nvSpPr>
          <p:spPr>
            <a:xfrm>
              <a:off x="71120" y="2214932"/>
              <a:ext cx="1794426" cy="1368347"/>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New technology</a:t>
              </a:r>
            </a:p>
            <a:p>
              <a:pPr>
                <a:tabLst>
                  <a:tab pos="93663" algn="l"/>
                </a:tabLst>
              </a:pPr>
              <a:r>
                <a:rPr lang="en-US" sz="1200" dirty="0">
                  <a:solidFill>
                    <a:srgbClr val="888888"/>
                  </a:solidFill>
                  <a:latin typeface="Vodafone Rg"/>
                </a:rPr>
                <a:t>New</a:t>
              </a:r>
              <a:r>
                <a:rPr lang="en-US" sz="1200" b="1" dirty="0">
                  <a:solidFill>
                    <a:schemeClr val="accent1"/>
                  </a:solidFill>
                  <a:latin typeface="Vodafone Rg"/>
                </a:rPr>
                <a:t> </a:t>
              </a:r>
              <a:r>
                <a:rPr lang="en-US" sz="1200" dirty="0">
                  <a:solidFill>
                    <a:srgbClr val="888888"/>
                  </a:solidFill>
                  <a:latin typeface="Vodafone Rg"/>
                </a:rPr>
                <a:t>competition</a:t>
              </a:r>
            </a:p>
            <a:p>
              <a:pPr>
                <a:tabLst>
                  <a:tab pos="93663" algn="l"/>
                </a:tabLst>
              </a:pPr>
              <a:r>
                <a:rPr lang="en-US" sz="1200" dirty="0">
                  <a:solidFill>
                    <a:srgbClr val="888888"/>
                  </a:solidFill>
                  <a:latin typeface="Vodafone Rg"/>
                </a:rPr>
                <a:t>Small Business Solutions overview</a:t>
              </a:r>
            </a:p>
            <a:p>
              <a:pPr>
                <a:tabLst>
                  <a:tab pos="93663" algn="l"/>
                </a:tabLst>
              </a:pPr>
              <a:r>
                <a:rPr lang="en-US" sz="1200" dirty="0">
                  <a:solidFill>
                    <a:srgbClr val="888888"/>
                  </a:solidFill>
                  <a:latin typeface="Vodafone Rg"/>
                </a:rPr>
                <a:t>Core business needs</a:t>
              </a:r>
            </a:p>
            <a:p>
              <a:pPr>
                <a:tabLst>
                  <a:tab pos="93663" algn="l"/>
                </a:tabLst>
              </a:pPr>
              <a:r>
                <a:rPr lang="en-US" sz="1200" dirty="0">
                  <a:solidFill>
                    <a:srgbClr val="888888"/>
                  </a:solidFill>
                  <a:latin typeface="Vodafone Rg"/>
                </a:rPr>
                <a:t>Vodafone SMB solutions</a:t>
              </a:r>
            </a:p>
            <a:p>
              <a:pPr>
                <a:tabLst>
                  <a:tab pos="93663" algn="l"/>
                </a:tabLst>
              </a:pPr>
              <a:r>
                <a:rPr lang="en-US" sz="1200" b="1" dirty="0">
                  <a:solidFill>
                    <a:schemeClr val="accent1"/>
                  </a:solidFill>
                  <a:latin typeface="Vodafone Rg"/>
                </a:rPr>
                <a:t>Test yourself</a:t>
              </a:r>
            </a:p>
          </p:txBody>
        </p:sp>
      </p:grpSp>
      <p:sp>
        <p:nvSpPr>
          <p:cNvPr id="39" name="23 Rectángulo"/>
          <p:cNvSpPr/>
          <p:nvPr/>
        </p:nvSpPr>
        <p:spPr>
          <a:xfrm>
            <a:off x="0" y="-1"/>
            <a:ext cx="9144000" cy="617539"/>
          </a:xfrm>
          <a:prstGeom prst="rect">
            <a:avLst/>
          </a:prstGeom>
          <a:solidFill>
            <a:srgbClr val="80008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40" name="6 CuadroTexto"/>
          <p:cNvSpPr txBox="1"/>
          <p:nvPr/>
        </p:nvSpPr>
        <p:spPr>
          <a:xfrm>
            <a:off x="1408482" y="-43931"/>
            <a:ext cx="66179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What are Small Business Solutions?</a:t>
            </a:r>
            <a:endParaRPr lang="en-GB" sz="2800" b="1" dirty="0" smtClean="0">
              <a:solidFill>
                <a:schemeClr val="bg1"/>
              </a:solidFill>
              <a:latin typeface="Vodafone Rg"/>
            </a:endParaRPr>
          </a:p>
        </p:txBody>
      </p:sp>
      <p:pic>
        <p:nvPicPr>
          <p:cNvPr id="41"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752" y="38164"/>
            <a:ext cx="435530" cy="602887"/>
          </a:xfrm>
          <a:prstGeom prst="rect">
            <a:avLst/>
          </a:prstGeom>
        </p:spPr>
      </p:pic>
      <p:sp>
        <p:nvSpPr>
          <p:cNvPr id="42" name="Title 2"/>
          <p:cNvSpPr>
            <a:spLocks noGrp="1"/>
          </p:cNvSpPr>
          <p:nvPr>
            <p:ph type="title"/>
          </p:nvPr>
        </p:nvSpPr>
        <p:spPr>
          <a:xfrm>
            <a:off x="2318107" y="778531"/>
            <a:ext cx="6512004" cy="875675"/>
          </a:xfrm>
        </p:spPr>
        <p:txBody>
          <a:bodyPr/>
          <a:lstStyle/>
          <a:p>
            <a:r>
              <a:rPr lang="en-US" dirty="0" smtClean="0">
                <a:latin typeface="Vodafone Rg"/>
              </a:rPr>
              <a:t>Question </a:t>
            </a:r>
            <a:r>
              <a:rPr lang="en-US" dirty="0">
                <a:latin typeface="Vodafone Rg"/>
              </a:rPr>
              <a:t>4</a:t>
            </a:r>
          </a:p>
        </p:txBody>
      </p:sp>
      <p:sp>
        <p:nvSpPr>
          <p:cNvPr id="43" name="Content Placeholder 1"/>
          <p:cNvSpPr>
            <a:spLocks noGrp="1"/>
          </p:cNvSpPr>
          <p:nvPr>
            <p:ph idx="1"/>
          </p:nvPr>
        </p:nvSpPr>
        <p:spPr>
          <a:xfrm>
            <a:off x="2342728" y="1171603"/>
            <a:ext cx="6478875" cy="3577660"/>
          </a:xfrm>
        </p:spPr>
        <p:txBody>
          <a:bodyPr/>
          <a:lstStyle/>
          <a:p>
            <a:pPr marL="0" indent="0">
              <a:buNone/>
            </a:pPr>
            <a:r>
              <a:rPr lang="en-GB" dirty="0">
                <a:latin typeface="Vodafone Rg"/>
              </a:rPr>
              <a:t>What is a key reason to propose a Vodafone Small Business Solution?</a:t>
            </a:r>
          </a:p>
        </p:txBody>
      </p:sp>
    </p:spTree>
    <p:extLst>
      <p:ext uri="{BB962C8B-B14F-4D97-AF65-F5344CB8AC3E}">
        <p14:creationId xmlns:p14="http://schemas.microsoft.com/office/powerpoint/2010/main" val="360493616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6" name="TextBox 15"/>
          <p:cNvSpPr txBox="1"/>
          <p:nvPr/>
        </p:nvSpPr>
        <p:spPr>
          <a:xfrm>
            <a:off x="2658793" y="194766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latin typeface="Vodafone Rg"/>
              </a:rPr>
              <a:t> a</a:t>
            </a:r>
            <a:r>
              <a:rPr lang="en-US" sz="1600" dirty="0">
                <a:latin typeface="Vodafone Rg"/>
              </a:rPr>
              <a:t>) To give customers the widest choice of options</a:t>
            </a:r>
          </a:p>
          <a:p>
            <a:pPr marL="0" lvl="1"/>
            <a:endParaRPr lang="en-US" sz="1600" dirty="0">
              <a:latin typeface="Vodafone Rg"/>
            </a:endParaRPr>
          </a:p>
          <a:p>
            <a:pPr marL="0" lvl="1"/>
            <a:endParaRPr lang="en-US" sz="1600" dirty="0" smtClean="0">
              <a:latin typeface="Vodafone Rg"/>
            </a:endParaRPr>
          </a:p>
        </p:txBody>
      </p:sp>
      <p:sp>
        <p:nvSpPr>
          <p:cNvPr id="17" name="TextBox 16"/>
          <p:cNvSpPr txBox="1"/>
          <p:nvPr/>
        </p:nvSpPr>
        <p:spPr>
          <a:xfrm>
            <a:off x="2662565" y="2397260"/>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latin typeface="Vodafone Rg"/>
              </a:rPr>
              <a:t> b</a:t>
            </a:r>
            <a:r>
              <a:rPr lang="en-US" sz="1600" dirty="0">
                <a:latin typeface="Vodafone Rg"/>
              </a:rPr>
              <a:t>) To give all of a customer’s employees a mobile</a:t>
            </a:r>
            <a:endParaRPr lang="en-US" sz="1600" dirty="0" smtClean="0">
              <a:latin typeface="Vodafone Rg"/>
            </a:endParaRPr>
          </a:p>
        </p:txBody>
      </p:sp>
      <p:sp>
        <p:nvSpPr>
          <p:cNvPr id="22" name="TextBox 21"/>
          <p:cNvSpPr txBox="1"/>
          <p:nvPr/>
        </p:nvSpPr>
        <p:spPr>
          <a:xfrm>
            <a:off x="2666337" y="284685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latin typeface="Vodafone Rg"/>
              </a:rPr>
              <a:t> c</a:t>
            </a:r>
            <a:r>
              <a:rPr lang="en-US" sz="1600" dirty="0">
                <a:latin typeface="Vodafone Rg"/>
              </a:rPr>
              <a:t>) To help customers with upgrades</a:t>
            </a:r>
          </a:p>
          <a:p>
            <a:pPr marL="0" lvl="1"/>
            <a:r>
              <a:rPr lang="en-US" sz="1600" dirty="0" smtClean="0">
                <a:latin typeface="Vodafone Rg"/>
              </a:rPr>
              <a:t> </a:t>
            </a:r>
          </a:p>
        </p:txBody>
      </p:sp>
      <p:sp>
        <p:nvSpPr>
          <p:cNvPr id="23" name="TextBox 22"/>
          <p:cNvSpPr txBox="1"/>
          <p:nvPr/>
        </p:nvSpPr>
        <p:spPr>
          <a:xfrm>
            <a:off x="2656597" y="3309958"/>
            <a:ext cx="4837545" cy="311728"/>
          </a:xfrm>
          <a:prstGeom prst="rect">
            <a:avLst/>
          </a:prstGeom>
          <a:solidFill>
            <a:srgbClr val="008000"/>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b="1" dirty="0" smtClean="0">
                <a:solidFill>
                  <a:schemeClr val="bg1"/>
                </a:solidFill>
                <a:latin typeface="Vodafone Rg"/>
              </a:rPr>
              <a:t> d</a:t>
            </a:r>
            <a:r>
              <a:rPr lang="en-US" sz="1600" b="1" dirty="0">
                <a:solidFill>
                  <a:schemeClr val="bg1"/>
                </a:solidFill>
                <a:latin typeface="Vodafone Rg"/>
              </a:rPr>
              <a:t>) To align to a </a:t>
            </a:r>
            <a:r>
              <a:rPr lang="en-US" sz="1600" b="1" dirty="0" smtClean="0">
                <a:solidFill>
                  <a:schemeClr val="bg1"/>
                </a:solidFill>
                <a:latin typeface="Vodafone Rg"/>
              </a:rPr>
              <a:t>customer’s </a:t>
            </a:r>
            <a:r>
              <a:rPr lang="en-US" sz="1600" b="1" dirty="0">
                <a:solidFill>
                  <a:schemeClr val="bg1"/>
                </a:solidFill>
                <a:latin typeface="Vodafone Rg"/>
              </a:rPr>
              <a:t>specific core </a:t>
            </a:r>
            <a:r>
              <a:rPr lang="en-US" sz="1600" b="1" dirty="0" smtClean="0">
                <a:solidFill>
                  <a:schemeClr val="bg1"/>
                </a:solidFill>
                <a:latin typeface="Vodafone Rg"/>
              </a:rPr>
              <a:t>needs</a:t>
            </a:r>
            <a:endParaRPr lang="en-US" sz="1600" b="1" dirty="0">
              <a:solidFill>
                <a:schemeClr val="bg1"/>
              </a:solidFill>
              <a:latin typeface="Vodafone Rg"/>
            </a:endParaRPr>
          </a:p>
          <a:p>
            <a:pPr marL="0" lvl="1"/>
            <a:endParaRPr lang="en-US" sz="1600" b="1" dirty="0" smtClean="0">
              <a:solidFill>
                <a:schemeClr val="bg1"/>
              </a:solidFill>
              <a:latin typeface="Vodafone Rg"/>
            </a:endParaRPr>
          </a:p>
        </p:txBody>
      </p:sp>
      <p:sp>
        <p:nvSpPr>
          <p:cNvPr id="18" name="Pentagon 17">
            <a:hlinkClick r:id="rId3" action="ppaction://hlinksldjump"/>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sp>
        <p:nvSpPr>
          <p:cNvPr id="19" name="TextBox 18"/>
          <p:cNvSpPr txBox="1"/>
          <p:nvPr/>
        </p:nvSpPr>
        <p:spPr>
          <a:xfrm>
            <a:off x="3301998" y="3832087"/>
            <a:ext cx="3357219" cy="914400"/>
          </a:xfrm>
          <a:prstGeom prst="rect">
            <a:avLst/>
          </a:prstGeom>
        </p:spPr>
        <p:txBody>
          <a:bodyPr wrap="none" lIns="0" tIns="0" rIns="0" bIns="0" rtlCol="0">
            <a:noAutofit/>
          </a:bodyPr>
          <a:lstStyle/>
          <a:p>
            <a:r>
              <a:rPr lang="en-US" sz="5400" dirty="0" smtClean="0">
                <a:solidFill>
                  <a:srgbClr val="008000"/>
                </a:solidFill>
                <a:latin typeface="Vodafone Rg"/>
                <a:ea typeface="Wingdings"/>
                <a:cs typeface="Wingdings"/>
                <a:sym typeface="Wingdings"/>
              </a:rPr>
              <a:t>Correct</a:t>
            </a:r>
            <a:endParaRPr lang="en-US" sz="5400" dirty="0" smtClean="0">
              <a:solidFill>
                <a:srgbClr val="008000"/>
              </a:solidFill>
              <a:latin typeface="Vodafone Rg"/>
            </a:endParaRPr>
          </a:p>
        </p:txBody>
      </p:sp>
      <p:grpSp>
        <p:nvGrpSpPr>
          <p:cNvPr id="30" name="Group 29"/>
          <p:cNvGrpSpPr/>
          <p:nvPr/>
        </p:nvGrpSpPr>
        <p:grpSpPr>
          <a:xfrm>
            <a:off x="0" y="-1"/>
            <a:ext cx="1945904" cy="5143501"/>
            <a:chOff x="0" y="-1"/>
            <a:chExt cx="1945904" cy="5143501"/>
          </a:xfrm>
        </p:grpSpPr>
        <p:grpSp>
          <p:nvGrpSpPr>
            <p:cNvPr id="31" name="Group 30"/>
            <p:cNvGrpSpPr/>
            <p:nvPr/>
          </p:nvGrpSpPr>
          <p:grpSpPr>
            <a:xfrm>
              <a:off x="0" y="-1"/>
              <a:ext cx="1945904" cy="5143501"/>
              <a:chOff x="0" y="-1"/>
              <a:chExt cx="1945904" cy="5143501"/>
            </a:xfrm>
          </p:grpSpPr>
          <p:sp>
            <p:nvSpPr>
              <p:cNvPr id="33" name="Rectangle 32"/>
              <p:cNvSpPr/>
              <p:nvPr/>
            </p:nvSpPr>
            <p:spPr>
              <a:xfrm>
                <a:off x="0" y="-1"/>
                <a:ext cx="1945904" cy="5143501"/>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t="100000" r="100000"/>
                </a:path>
                <a:tileRect l="-100000" b="-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34" name="Pentagon 33"/>
              <p:cNvSpPr>
                <a:spLocks noChangeAspect="1"/>
              </p:cNvSpPr>
              <p:nvPr/>
            </p:nvSpPr>
            <p:spPr>
              <a:xfrm>
                <a:off x="58260" y="374043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35" name="Pentagon 34"/>
              <p:cNvSpPr>
                <a:spLocks noChangeAspect="1"/>
              </p:cNvSpPr>
              <p:nvPr/>
            </p:nvSpPr>
            <p:spPr>
              <a:xfrm>
                <a:off x="51846"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Introduction</a:t>
                </a:r>
              </a:p>
            </p:txBody>
          </p:sp>
          <p:sp>
            <p:nvSpPr>
              <p:cNvPr id="36" name="Pentagon 35"/>
              <p:cNvSpPr>
                <a:spLocks noChangeAspect="1"/>
              </p:cNvSpPr>
              <p:nvPr/>
            </p:nvSpPr>
            <p:spPr>
              <a:xfrm>
                <a:off x="51846"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38" name="Pentagon 37"/>
              <p:cNvSpPr>
                <a:spLocks noChangeAspect="1"/>
              </p:cNvSpPr>
              <p:nvPr/>
            </p:nvSpPr>
            <p:spPr>
              <a:xfrm>
                <a:off x="58260" y="1740607"/>
                <a:ext cx="1764000" cy="415048"/>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grpSp>
        <p:sp>
          <p:nvSpPr>
            <p:cNvPr id="32" name="TextBox 31"/>
            <p:cNvSpPr txBox="1"/>
            <p:nvPr/>
          </p:nvSpPr>
          <p:spPr>
            <a:xfrm>
              <a:off x="71120" y="2214932"/>
              <a:ext cx="1794426" cy="1368347"/>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New technology</a:t>
              </a:r>
            </a:p>
            <a:p>
              <a:pPr>
                <a:tabLst>
                  <a:tab pos="93663" algn="l"/>
                </a:tabLst>
              </a:pPr>
              <a:r>
                <a:rPr lang="en-US" sz="1200" dirty="0">
                  <a:solidFill>
                    <a:srgbClr val="888888"/>
                  </a:solidFill>
                  <a:latin typeface="Vodafone Rg"/>
                </a:rPr>
                <a:t>New</a:t>
              </a:r>
              <a:r>
                <a:rPr lang="en-US" sz="1200" b="1" dirty="0">
                  <a:solidFill>
                    <a:schemeClr val="accent1"/>
                  </a:solidFill>
                  <a:latin typeface="Vodafone Rg"/>
                </a:rPr>
                <a:t> </a:t>
              </a:r>
              <a:r>
                <a:rPr lang="en-US" sz="1200" dirty="0">
                  <a:solidFill>
                    <a:srgbClr val="888888"/>
                  </a:solidFill>
                  <a:latin typeface="Vodafone Rg"/>
                </a:rPr>
                <a:t>competition</a:t>
              </a:r>
            </a:p>
            <a:p>
              <a:pPr>
                <a:tabLst>
                  <a:tab pos="93663" algn="l"/>
                </a:tabLst>
              </a:pPr>
              <a:r>
                <a:rPr lang="en-US" sz="1200" dirty="0">
                  <a:solidFill>
                    <a:srgbClr val="888888"/>
                  </a:solidFill>
                  <a:latin typeface="Vodafone Rg"/>
                </a:rPr>
                <a:t>Small Business Solutions overview</a:t>
              </a:r>
            </a:p>
            <a:p>
              <a:pPr>
                <a:tabLst>
                  <a:tab pos="93663" algn="l"/>
                </a:tabLst>
              </a:pPr>
              <a:r>
                <a:rPr lang="en-US" sz="1200" dirty="0">
                  <a:solidFill>
                    <a:srgbClr val="888888"/>
                  </a:solidFill>
                  <a:latin typeface="Vodafone Rg"/>
                </a:rPr>
                <a:t>Core business needs</a:t>
              </a:r>
            </a:p>
            <a:p>
              <a:pPr>
                <a:tabLst>
                  <a:tab pos="93663" algn="l"/>
                </a:tabLst>
              </a:pPr>
              <a:r>
                <a:rPr lang="en-US" sz="1200" dirty="0">
                  <a:solidFill>
                    <a:srgbClr val="888888"/>
                  </a:solidFill>
                  <a:latin typeface="Vodafone Rg"/>
                </a:rPr>
                <a:t>Vodafone SMB solutions</a:t>
              </a:r>
            </a:p>
            <a:p>
              <a:pPr>
                <a:tabLst>
                  <a:tab pos="93663" algn="l"/>
                </a:tabLst>
              </a:pPr>
              <a:r>
                <a:rPr lang="en-US" sz="1200" b="1" dirty="0">
                  <a:solidFill>
                    <a:schemeClr val="accent1"/>
                  </a:solidFill>
                  <a:latin typeface="Vodafone Rg"/>
                </a:rPr>
                <a:t>Test yourself</a:t>
              </a:r>
            </a:p>
          </p:txBody>
        </p:sp>
      </p:grpSp>
      <p:sp>
        <p:nvSpPr>
          <p:cNvPr id="39" name="23 Rectángulo"/>
          <p:cNvSpPr/>
          <p:nvPr/>
        </p:nvSpPr>
        <p:spPr>
          <a:xfrm>
            <a:off x="0" y="-1"/>
            <a:ext cx="9144000" cy="617539"/>
          </a:xfrm>
          <a:prstGeom prst="rect">
            <a:avLst/>
          </a:prstGeom>
          <a:solidFill>
            <a:srgbClr val="80008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40" name="6 CuadroTexto"/>
          <p:cNvSpPr txBox="1"/>
          <p:nvPr/>
        </p:nvSpPr>
        <p:spPr>
          <a:xfrm>
            <a:off x="1408482" y="-43931"/>
            <a:ext cx="66179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What are Small Business Solutions?</a:t>
            </a:r>
            <a:endParaRPr lang="en-GB" sz="2800" b="1" dirty="0" smtClean="0">
              <a:solidFill>
                <a:schemeClr val="bg1"/>
              </a:solidFill>
              <a:latin typeface="Vodafone Rg"/>
            </a:endParaRPr>
          </a:p>
        </p:txBody>
      </p:sp>
      <p:pic>
        <p:nvPicPr>
          <p:cNvPr id="41"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752" y="38164"/>
            <a:ext cx="435530" cy="602887"/>
          </a:xfrm>
          <a:prstGeom prst="rect">
            <a:avLst/>
          </a:prstGeom>
        </p:spPr>
      </p:pic>
      <p:sp>
        <p:nvSpPr>
          <p:cNvPr id="42" name="Title 2"/>
          <p:cNvSpPr>
            <a:spLocks noGrp="1"/>
          </p:cNvSpPr>
          <p:nvPr>
            <p:ph type="title"/>
          </p:nvPr>
        </p:nvSpPr>
        <p:spPr>
          <a:xfrm>
            <a:off x="2318107" y="778531"/>
            <a:ext cx="6512004" cy="875675"/>
          </a:xfrm>
        </p:spPr>
        <p:txBody>
          <a:bodyPr/>
          <a:lstStyle/>
          <a:p>
            <a:r>
              <a:rPr lang="en-US" dirty="0" smtClean="0">
                <a:latin typeface="Vodafone Rg"/>
              </a:rPr>
              <a:t>Question </a:t>
            </a:r>
            <a:r>
              <a:rPr lang="en-US" dirty="0">
                <a:latin typeface="Vodafone Rg"/>
              </a:rPr>
              <a:t>4</a:t>
            </a:r>
          </a:p>
        </p:txBody>
      </p:sp>
      <p:sp>
        <p:nvSpPr>
          <p:cNvPr id="43" name="Content Placeholder 1"/>
          <p:cNvSpPr>
            <a:spLocks noGrp="1"/>
          </p:cNvSpPr>
          <p:nvPr>
            <p:ph idx="1"/>
          </p:nvPr>
        </p:nvSpPr>
        <p:spPr>
          <a:xfrm>
            <a:off x="2342728" y="1171603"/>
            <a:ext cx="6478875" cy="3577660"/>
          </a:xfrm>
        </p:spPr>
        <p:txBody>
          <a:bodyPr/>
          <a:lstStyle/>
          <a:p>
            <a:pPr marL="0" indent="0">
              <a:buNone/>
            </a:pPr>
            <a:r>
              <a:rPr lang="en-GB" dirty="0">
                <a:latin typeface="Vodafone Rg"/>
              </a:rPr>
              <a:t>What is a key reason to propose a Vodafone Small Business Solution?</a:t>
            </a:r>
          </a:p>
        </p:txBody>
      </p:sp>
    </p:spTree>
    <p:extLst>
      <p:ext uri="{BB962C8B-B14F-4D97-AF65-F5344CB8AC3E}">
        <p14:creationId xmlns:p14="http://schemas.microsoft.com/office/powerpoint/2010/main" val="360493616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1" name="Pentagon 10">
            <a:hlinkClick r:id="" action="ppaction://hlinkshowjump?jump=nextslide"/>
          </p:cNvPr>
          <p:cNvSpPr>
            <a:spLocks noChangeAspect="1"/>
          </p:cNvSpPr>
          <p:nvPr/>
        </p:nvSpPr>
        <p:spPr>
          <a:xfrm>
            <a:off x="5801360" y="4702682"/>
            <a:ext cx="2502953"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Start Module 3</a:t>
            </a:r>
          </a:p>
        </p:txBody>
      </p:sp>
      <p:sp>
        <p:nvSpPr>
          <p:cNvPr id="21" name="TextBox 20"/>
          <p:cNvSpPr txBox="1"/>
          <p:nvPr/>
        </p:nvSpPr>
        <p:spPr>
          <a:xfrm>
            <a:off x="2058271" y="339265"/>
            <a:ext cx="6831971" cy="4000523"/>
          </a:xfrm>
          <a:prstGeom prst="rect">
            <a:avLst/>
          </a:prstGeom>
        </p:spPr>
        <p:txBody>
          <a:bodyPr wrap="square" lIns="0" tIns="0" rIns="0" bIns="0" rtlCol="0">
            <a:noAutofit/>
          </a:bodyPr>
          <a:lstStyle/>
          <a:p>
            <a:pPr algn="ctr"/>
            <a:endParaRPr lang="en-US" sz="2800" dirty="0" smtClean="0">
              <a:latin typeface="Vodafone Rg"/>
            </a:endParaRPr>
          </a:p>
          <a:p>
            <a:pPr algn="ctr"/>
            <a:endParaRPr lang="en-US" sz="2800" dirty="0">
              <a:latin typeface="Vodafone Rg"/>
            </a:endParaRPr>
          </a:p>
          <a:p>
            <a:pPr algn="ctr"/>
            <a:endParaRPr lang="en-US" sz="2800" dirty="0" smtClean="0">
              <a:latin typeface="Vodafone Rg"/>
            </a:endParaRPr>
          </a:p>
          <a:p>
            <a:pPr algn="ctr"/>
            <a:endParaRPr lang="en-US" sz="2800" dirty="0" smtClean="0">
              <a:latin typeface="Vodafone Rg"/>
            </a:endParaRPr>
          </a:p>
          <a:p>
            <a:pPr algn="ctr"/>
            <a:r>
              <a:rPr lang="en-GB" sz="4400" b="1" dirty="0">
                <a:solidFill>
                  <a:srgbClr val="E60000"/>
                </a:solidFill>
                <a:latin typeface="Vodafone Rg"/>
              </a:rPr>
              <a:t>Congratulations!</a:t>
            </a:r>
          </a:p>
          <a:p>
            <a:pPr algn="ctr"/>
            <a:endParaRPr lang="en-GB" sz="2800" b="1" dirty="0" smtClean="0">
              <a:solidFill>
                <a:srgbClr val="E60000"/>
              </a:solidFill>
              <a:latin typeface="Vodafone Rg"/>
            </a:endParaRPr>
          </a:p>
          <a:p>
            <a:pPr algn="ctr"/>
            <a:r>
              <a:rPr lang="en-GB" sz="2800" b="1" dirty="0" smtClean="0">
                <a:solidFill>
                  <a:srgbClr val="E60000"/>
                </a:solidFill>
                <a:latin typeface="Vodafone Rg"/>
              </a:rPr>
              <a:t>You have successfully completed Module 2.</a:t>
            </a:r>
            <a:endParaRPr lang="en-GB" sz="2800" b="1" dirty="0">
              <a:solidFill>
                <a:srgbClr val="E60000"/>
              </a:solidFill>
              <a:latin typeface="Vodafone Rg"/>
            </a:endParaRPr>
          </a:p>
          <a:p>
            <a:pPr algn="ctr"/>
            <a:endParaRPr lang="en-GB" sz="2800" b="1" dirty="0">
              <a:solidFill>
                <a:srgbClr val="E60000"/>
              </a:solidFill>
              <a:latin typeface="Vodafone Rg"/>
            </a:endParaRPr>
          </a:p>
          <a:p>
            <a:endParaRPr lang="en-GB" sz="2800" dirty="0">
              <a:latin typeface="Vodafone Rg"/>
            </a:endParaRPr>
          </a:p>
          <a:p>
            <a:endParaRPr lang="en-US" sz="2800" dirty="0" smtClean="0">
              <a:latin typeface="Vodafone Rg"/>
            </a:endParaRPr>
          </a:p>
        </p:txBody>
      </p:sp>
      <p:grpSp>
        <p:nvGrpSpPr>
          <p:cNvPr id="15" name="Group 14"/>
          <p:cNvGrpSpPr/>
          <p:nvPr/>
        </p:nvGrpSpPr>
        <p:grpSpPr>
          <a:xfrm>
            <a:off x="0" y="-1"/>
            <a:ext cx="1945904" cy="5143501"/>
            <a:chOff x="0" y="-1"/>
            <a:chExt cx="1945904" cy="5143501"/>
          </a:xfrm>
        </p:grpSpPr>
        <p:grpSp>
          <p:nvGrpSpPr>
            <p:cNvPr id="16" name="Group 15"/>
            <p:cNvGrpSpPr/>
            <p:nvPr/>
          </p:nvGrpSpPr>
          <p:grpSpPr>
            <a:xfrm>
              <a:off x="0" y="-1"/>
              <a:ext cx="1945904" cy="5143501"/>
              <a:chOff x="0" y="-1"/>
              <a:chExt cx="1945904" cy="5143501"/>
            </a:xfrm>
          </p:grpSpPr>
          <p:sp>
            <p:nvSpPr>
              <p:cNvPr id="22" name="Rectangle 21"/>
              <p:cNvSpPr/>
              <p:nvPr/>
            </p:nvSpPr>
            <p:spPr>
              <a:xfrm>
                <a:off x="0" y="-1"/>
                <a:ext cx="1945904" cy="5143501"/>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t="100000" r="100000"/>
                </a:path>
                <a:tileRect l="-100000" b="-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23" name="Pentagon 22"/>
              <p:cNvSpPr>
                <a:spLocks noChangeAspect="1"/>
              </p:cNvSpPr>
              <p:nvPr/>
            </p:nvSpPr>
            <p:spPr>
              <a:xfrm>
                <a:off x="58260" y="374043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24" name="Pentagon 23"/>
              <p:cNvSpPr>
                <a:spLocks noChangeAspect="1"/>
              </p:cNvSpPr>
              <p:nvPr/>
            </p:nvSpPr>
            <p:spPr>
              <a:xfrm>
                <a:off x="51846"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Introduction</a:t>
                </a:r>
              </a:p>
            </p:txBody>
          </p:sp>
          <p:sp>
            <p:nvSpPr>
              <p:cNvPr id="28" name="Pentagon 27"/>
              <p:cNvSpPr>
                <a:spLocks noChangeAspect="1"/>
              </p:cNvSpPr>
              <p:nvPr/>
            </p:nvSpPr>
            <p:spPr>
              <a:xfrm>
                <a:off x="51846"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29" name="Pentagon 28"/>
              <p:cNvSpPr>
                <a:spLocks noChangeAspect="1"/>
              </p:cNvSpPr>
              <p:nvPr/>
            </p:nvSpPr>
            <p:spPr>
              <a:xfrm>
                <a:off x="58260" y="1740607"/>
                <a:ext cx="1764000" cy="415048"/>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grpSp>
        <p:sp>
          <p:nvSpPr>
            <p:cNvPr id="17" name="TextBox 16"/>
            <p:cNvSpPr txBox="1"/>
            <p:nvPr/>
          </p:nvSpPr>
          <p:spPr>
            <a:xfrm>
              <a:off x="71120" y="2214932"/>
              <a:ext cx="1794426" cy="1368347"/>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New technology</a:t>
              </a:r>
            </a:p>
            <a:p>
              <a:pPr>
                <a:tabLst>
                  <a:tab pos="93663" algn="l"/>
                </a:tabLst>
              </a:pPr>
              <a:r>
                <a:rPr lang="en-US" sz="1200" dirty="0">
                  <a:solidFill>
                    <a:srgbClr val="888888"/>
                  </a:solidFill>
                  <a:latin typeface="Vodafone Rg"/>
                </a:rPr>
                <a:t>New</a:t>
              </a:r>
              <a:r>
                <a:rPr lang="en-US" sz="1200" b="1" dirty="0">
                  <a:solidFill>
                    <a:schemeClr val="accent1"/>
                  </a:solidFill>
                  <a:latin typeface="Vodafone Rg"/>
                </a:rPr>
                <a:t> </a:t>
              </a:r>
              <a:r>
                <a:rPr lang="en-US" sz="1200" dirty="0">
                  <a:solidFill>
                    <a:srgbClr val="888888"/>
                  </a:solidFill>
                  <a:latin typeface="Vodafone Rg"/>
                </a:rPr>
                <a:t>competition</a:t>
              </a:r>
            </a:p>
            <a:p>
              <a:pPr>
                <a:tabLst>
                  <a:tab pos="93663" algn="l"/>
                </a:tabLst>
              </a:pPr>
              <a:r>
                <a:rPr lang="en-US" sz="1200" dirty="0">
                  <a:solidFill>
                    <a:srgbClr val="888888"/>
                  </a:solidFill>
                  <a:latin typeface="Vodafone Rg"/>
                </a:rPr>
                <a:t>Small Business Solutions overview</a:t>
              </a:r>
            </a:p>
            <a:p>
              <a:pPr>
                <a:tabLst>
                  <a:tab pos="93663" algn="l"/>
                </a:tabLst>
              </a:pPr>
              <a:r>
                <a:rPr lang="en-US" sz="1200" dirty="0">
                  <a:solidFill>
                    <a:srgbClr val="888888"/>
                  </a:solidFill>
                  <a:latin typeface="Vodafone Rg"/>
                </a:rPr>
                <a:t>Core business needs</a:t>
              </a:r>
            </a:p>
            <a:p>
              <a:pPr>
                <a:tabLst>
                  <a:tab pos="93663" algn="l"/>
                </a:tabLst>
              </a:pPr>
              <a:r>
                <a:rPr lang="en-US" sz="1200" dirty="0">
                  <a:solidFill>
                    <a:srgbClr val="888888"/>
                  </a:solidFill>
                  <a:latin typeface="Vodafone Rg"/>
                </a:rPr>
                <a:t>Vodafone SMB solutions</a:t>
              </a:r>
            </a:p>
            <a:p>
              <a:pPr>
                <a:tabLst>
                  <a:tab pos="93663" algn="l"/>
                </a:tabLst>
              </a:pPr>
              <a:r>
                <a:rPr lang="en-US" sz="1200" b="1" dirty="0">
                  <a:solidFill>
                    <a:schemeClr val="accent1"/>
                  </a:solidFill>
                  <a:latin typeface="Vodafone Rg"/>
                </a:rPr>
                <a:t>Test yourself</a:t>
              </a:r>
            </a:p>
          </p:txBody>
        </p:sp>
      </p:grpSp>
      <p:sp>
        <p:nvSpPr>
          <p:cNvPr id="30" name="23 Rectángulo"/>
          <p:cNvSpPr/>
          <p:nvPr/>
        </p:nvSpPr>
        <p:spPr>
          <a:xfrm>
            <a:off x="0" y="-1"/>
            <a:ext cx="9144000" cy="617539"/>
          </a:xfrm>
          <a:prstGeom prst="rect">
            <a:avLst/>
          </a:prstGeom>
          <a:solidFill>
            <a:srgbClr val="80008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31" name="6 CuadroTexto"/>
          <p:cNvSpPr txBox="1"/>
          <p:nvPr/>
        </p:nvSpPr>
        <p:spPr>
          <a:xfrm>
            <a:off x="1408482" y="-43931"/>
            <a:ext cx="66179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What are Small Business Solutions?</a:t>
            </a:r>
            <a:endParaRPr lang="en-GB" sz="2800" b="1" dirty="0" smtClean="0">
              <a:solidFill>
                <a:schemeClr val="bg1"/>
              </a:solidFill>
              <a:latin typeface="Vodafone Rg"/>
            </a:endParaRPr>
          </a:p>
        </p:txBody>
      </p:sp>
      <p:pic>
        <p:nvPicPr>
          <p:cNvPr id="32"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752" y="38164"/>
            <a:ext cx="435530" cy="602887"/>
          </a:xfrm>
          <a:prstGeom prst="rect">
            <a:avLst/>
          </a:prstGeom>
        </p:spPr>
      </p:pic>
    </p:spTree>
    <p:extLst>
      <p:ext uri="{BB962C8B-B14F-4D97-AF65-F5344CB8AC3E}">
        <p14:creationId xmlns:p14="http://schemas.microsoft.com/office/powerpoint/2010/main" val="220146664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14150"/>
          </a:xfrm>
          <a:prstGeom prst="rect">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800" kern="1200" dirty="0" smtClean="0">
              <a:solidFill>
                <a:srgbClr val="34342B"/>
              </a:solidFill>
              <a:latin typeface="Vodafone Rg"/>
            </a:endParaRPr>
          </a:p>
        </p:txBody>
      </p:sp>
      <p:sp>
        <p:nvSpPr>
          <p:cNvPr id="3" name="2 Rectángulo"/>
          <p:cNvSpPr/>
          <p:nvPr/>
        </p:nvSpPr>
        <p:spPr>
          <a:xfrm>
            <a:off x="468313" y="988219"/>
            <a:ext cx="1226154" cy="2082527"/>
          </a:xfrm>
          <a:prstGeom prst="rect">
            <a:avLst/>
          </a:prstGeom>
          <a:solidFill>
            <a:srgbClr val="006666"/>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800" b="1" kern="1200" dirty="0" smtClean="0">
              <a:solidFill>
                <a:srgbClr val="34342B"/>
              </a:solidFill>
              <a:latin typeface="Vodafone Rg"/>
            </a:endParaRPr>
          </a:p>
        </p:txBody>
      </p:sp>
      <p:sp>
        <p:nvSpPr>
          <p:cNvPr id="24" name="23 Rectángulo"/>
          <p:cNvSpPr/>
          <p:nvPr/>
        </p:nvSpPr>
        <p:spPr>
          <a:xfrm>
            <a:off x="1846867" y="988218"/>
            <a:ext cx="3516703" cy="1386493"/>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50" b="1" kern="1200" dirty="0" smtClean="0">
              <a:solidFill>
                <a:srgbClr val="34342B"/>
              </a:solidFill>
              <a:latin typeface="Vodafone Rg"/>
            </a:endParaRPr>
          </a:p>
        </p:txBody>
      </p:sp>
      <p:sp>
        <p:nvSpPr>
          <p:cNvPr id="27" name="26 Rectángulo"/>
          <p:cNvSpPr/>
          <p:nvPr/>
        </p:nvSpPr>
        <p:spPr>
          <a:xfrm>
            <a:off x="1846867" y="2489011"/>
            <a:ext cx="3516703" cy="581735"/>
          </a:xfrm>
          <a:prstGeom prst="rect">
            <a:avLst/>
          </a:prstGeom>
          <a:solidFill>
            <a:srgbClr val="0070C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800" b="1" kern="1200" dirty="0" smtClean="0">
              <a:solidFill>
                <a:srgbClr val="34342B"/>
              </a:solidFill>
              <a:latin typeface="Vodafone Rg"/>
            </a:endParaRPr>
          </a:p>
        </p:txBody>
      </p:sp>
      <p:sp>
        <p:nvSpPr>
          <p:cNvPr id="28" name="27 Rectángulo"/>
          <p:cNvSpPr/>
          <p:nvPr/>
        </p:nvSpPr>
        <p:spPr>
          <a:xfrm>
            <a:off x="5523257" y="988219"/>
            <a:ext cx="2290419" cy="581735"/>
          </a:xfrm>
          <a:prstGeom prst="rect">
            <a:avLst/>
          </a:prstGeom>
          <a:solidFill>
            <a:srgbClr val="99CC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800" b="1" kern="1200" dirty="0" smtClean="0">
              <a:solidFill>
                <a:srgbClr val="34342B"/>
              </a:solidFill>
              <a:latin typeface="Vodafone Rg"/>
            </a:endParaRPr>
          </a:p>
        </p:txBody>
      </p:sp>
      <p:sp>
        <p:nvSpPr>
          <p:cNvPr id="30" name="29 Rectángulo"/>
          <p:cNvSpPr/>
          <p:nvPr/>
        </p:nvSpPr>
        <p:spPr>
          <a:xfrm>
            <a:off x="5523257" y="1662306"/>
            <a:ext cx="2290419" cy="2985893"/>
          </a:xfrm>
          <a:prstGeom prst="rect">
            <a:avLst/>
          </a:prstGeom>
          <a:solidFill>
            <a:srgbClr val="80008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800" b="1" kern="1200" dirty="0" smtClean="0">
              <a:solidFill>
                <a:srgbClr val="34342B"/>
              </a:solidFill>
              <a:latin typeface="Vodafone Rg"/>
            </a:endParaRPr>
          </a:p>
        </p:txBody>
      </p:sp>
      <p:sp>
        <p:nvSpPr>
          <p:cNvPr id="32" name="31 Rectángulo"/>
          <p:cNvSpPr/>
          <p:nvPr/>
        </p:nvSpPr>
        <p:spPr>
          <a:xfrm>
            <a:off x="468313" y="4270199"/>
            <a:ext cx="3830862" cy="378000"/>
          </a:xfrm>
          <a:prstGeom prst="rect">
            <a:avLst/>
          </a:prstGeom>
          <a:solidFill>
            <a:srgbClr val="80008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800" b="1" dirty="0">
              <a:solidFill>
                <a:srgbClr val="34342B"/>
              </a:solidFill>
              <a:latin typeface="Vodafone Rg"/>
            </a:endParaRPr>
          </a:p>
        </p:txBody>
      </p:sp>
      <p:sp>
        <p:nvSpPr>
          <p:cNvPr id="33" name="32 Rectángulo"/>
          <p:cNvSpPr/>
          <p:nvPr/>
        </p:nvSpPr>
        <p:spPr>
          <a:xfrm>
            <a:off x="4442087" y="3174810"/>
            <a:ext cx="921483" cy="1473389"/>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800" b="1" kern="1200" dirty="0" smtClean="0">
              <a:solidFill>
                <a:srgbClr val="34342B"/>
              </a:solidFill>
              <a:latin typeface="Vodafone Rg"/>
            </a:endParaRPr>
          </a:p>
        </p:txBody>
      </p:sp>
      <p:sp>
        <p:nvSpPr>
          <p:cNvPr id="7" name="6 CuadroTexto"/>
          <p:cNvSpPr txBox="1"/>
          <p:nvPr/>
        </p:nvSpPr>
        <p:spPr>
          <a:xfrm>
            <a:off x="2455166" y="1146412"/>
            <a:ext cx="2867598" cy="1064525"/>
          </a:xfrm>
          <a:prstGeom prst="rect">
            <a:avLst/>
          </a:prstGeom>
        </p:spPr>
        <p:txBody>
          <a:bodyPr wrap="square" lIns="0" tIns="0" rIns="0" bIns="0" rtlCol="0" anchor="ctr">
            <a:noAutofit/>
          </a:bodyPr>
          <a:lstStyle/>
          <a:p>
            <a:pPr marL="0" indent="0" algn="ctr">
              <a:buFont typeface="Arial" pitchFamily="34" charset="0"/>
              <a:buNone/>
            </a:pPr>
            <a:r>
              <a:rPr lang="es-ES" sz="2000" b="1" dirty="0" smtClean="0">
                <a:solidFill>
                  <a:schemeClr val="bg1"/>
                </a:solidFill>
                <a:latin typeface="Vodafone Rg"/>
              </a:rPr>
              <a:t>Why Small Business are important?</a:t>
            </a:r>
            <a:endParaRPr lang="en-GB" sz="2000" b="1" dirty="0" smtClean="0">
              <a:solidFill>
                <a:schemeClr val="bg1"/>
              </a:solidFill>
              <a:latin typeface="Vodafone Rg"/>
            </a:endParaRPr>
          </a:p>
        </p:txBody>
      </p:sp>
      <p:sp>
        <p:nvSpPr>
          <p:cNvPr id="34" name="33 CuadroTexto"/>
          <p:cNvSpPr txBox="1"/>
          <p:nvPr/>
        </p:nvSpPr>
        <p:spPr>
          <a:xfrm>
            <a:off x="468314" y="0"/>
            <a:ext cx="6532987" cy="614150"/>
          </a:xfrm>
          <a:prstGeom prst="rect">
            <a:avLst/>
          </a:prstGeom>
        </p:spPr>
        <p:txBody>
          <a:bodyPr wrap="square" lIns="0" tIns="0" rIns="0" bIns="0" rtlCol="0" anchor="ctr">
            <a:noAutofit/>
          </a:bodyPr>
          <a:lstStyle/>
          <a:p>
            <a:r>
              <a:rPr lang="es-ES" sz="2800" b="1" dirty="0" smtClean="0">
                <a:solidFill>
                  <a:schemeClr val="bg1"/>
                </a:solidFill>
                <a:latin typeface="Vodafone Rg"/>
              </a:rPr>
              <a:t>Small Business Solutions Training</a:t>
            </a:r>
            <a:endParaRPr lang="es-ES" sz="2800" b="1" dirty="0">
              <a:solidFill>
                <a:schemeClr val="bg1"/>
              </a:solidFill>
              <a:latin typeface="Vodafone Rg"/>
            </a:endParaRPr>
          </a:p>
        </p:txBody>
      </p:sp>
      <p:sp>
        <p:nvSpPr>
          <p:cNvPr id="36" name="35 CuadroTexto"/>
          <p:cNvSpPr txBox="1"/>
          <p:nvPr/>
        </p:nvSpPr>
        <p:spPr>
          <a:xfrm>
            <a:off x="5727032" y="3122022"/>
            <a:ext cx="1857675" cy="975449"/>
          </a:xfrm>
          <a:prstGeom prst="rect">
            <a:avLst/>
          </a:prstGeom>
        </p:spPr>
        <p:txBody>
          <a:bodyPr wrap="square" lIns="0" tIns="0" rIns="0" bIns="0" rtlCol="0" anchor="ctr">
            <a:noAutofit/>
          </a:bodyPr>
          <a:lstStyle/>
          <a:p>
            <a:pPr marL="0" indent="0" algn="ctr">
              <a:buFont typeface="Arial" pitchFamily="34" charset="0"/>
              <a:buNone/>
            </a:pPr>
            <a:r>
              <a:rPr lang="es-ES" sz="2000" b="1" dirty="0" smtClean="0">
                <a:solidFill>
                  <a:schemeClr val="bg1"/>
                </a:solidFill>
                <a:latin typeface="Vodafone Rg"/>
              </a:rPr>
              <a:t>What are Small Business Solutions?</a:t>
            </a:r>
            <a:endParaRPr lang="en-GB" sz="2000" b="1" dirty="0" smtClean="0">
              <a:solidFill>
                <a:schemeClr val="bg1"/>
              </a:solidFill>
              <a:latin typeface="Vodafone Rg"/>
            </a:endParaRPr>
          </a:p>
        </p:txBody>
      </p:sp>
      <p:pic>
        <p:nvPicPr>
          <p:cNvPr id="17"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8336" y="1307346"/>
            <a:ext cx="415408" cy="748236"/>
          </a:xfrm>
          <a:prstGeom prst="rect">
            <a:avLst/>
          </a:prstGeom>
        </p:spPr>
      </p:pic>
      <p:pic>
        <p:nvPicPr>
          <p:cNvPr id="18"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3858" y="1882332"/>
            <a:ext cx="549079" cy="760068"/>
          </a:xfrm>
          <a:prstGeom prst="rect">
            <a:avLst/>
          </a:prstGeom>
        </p:spPr>
      </p:pic>
      <p:sp>
        <p:nvSpPr>
          <p:cNvPr id="2" name="Rectangle 1"/>
          <p:cNvSpPr/>
          <p:nvPr/>
        </p:nvSpPr>
        <p:spPr>
          <a:xfrm>
            <a:off x="0" y="617538"/>
            <a:ext cx="9144000" cy="4525962"/>
          </a:xfrm>
          <a:prstGeom prst="rect">
            <a:avLst/>
          </a:prstGeom>
          <a:solidFill>
            <a:schemeClr val="bg1">
              <a:lumMod val="95000"/>
              <a:alpha val="70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800" kern="1200" dirty="0" smtClean="0">
              <a:solidFill>
                <a:srgbClr val="34342B"/>
              </a:solidFill>
              <a:latin typeface="Vodafone Rg"/>
            </a:endParaRPr>
          </a:p>
        </p:txBody>
      </p:sp>
      <p:sp>
        <p:nvSpPr>
          <p:cNvPr id="31" name="30 Rectángulo">
            <a:hlinkClick r:id="" action="ppaction://hlinkshowjump?jump=nextslide"/>
          </p:cNvPr>
          <p:cNvSpPr/>
          <p:nvPr/>
        </p:nvSpPr>
        <p:spPr>
          <a:xfrm>
            <a:off x="468313" y="3174810"/>
            <a:ext cx="3830862" cy="987390"/>
          </a:xfrm>
          <a:prstGeom prst="rect">
            <a:avLst/>
          </a:prstGeom>
          <a:solidFill>
            <a:srgbClr val="99CC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800" b="1" kern="1200" dirty="0" smtClean="0">
              <a:solidFill>
                <a:srgbClr val="34342B"/>
              </a:solidFill>
              <a:latin typeface="Vodafone Rg"/>
            </a:endParaRPr>
          </a:p>
        </p:txBody>
      </p:sp>
      <p:sp>
        <p:nvSpPr>
          <p:cNvPr id="35" name="34 CuadroTexto">
            <a:hlinkClick r:id="" action="ppaction://hlinkshowjump?jump=nextslide"/>
          </p:cNvPr>
          <p:cNvSpPr txBox="1"/>
          <p:nvPr/>
        </p:nvSpPr>
        <p:spPr>
          <a:xfrm>
            <a:off x="1097016" y="3186751"/>
            <a:ext cx="3045080" cy="975449"/>
          </a:xfrm>
          <a:prstGeom prst="rect">
            <a:avLst/>
          </a:prstGeom>
        </p:spPr>
        <p:txBody>
          <a:bodyPr wrap="square" lIns="0" tIns="0" rIns="0" bIns="0" rtlCol="0" anchor="ctr">
            <a:noAutofit/>
          </a:bodyPr>
          <a:lstStyle/>
          <a:p>
            <a:pPr marL="0" indent="0" algn="ctr">
              <a:buFont typeface="Arial" pitchFamily="34" charset="0"/>
              <a:buNone/>
            </a:pPr>
            <a:r>
              <a:rPr lang="es-ES" sz="2000" b="1" dirty="0" smtClean="0">
                <a:solidFill>
                  <a:schemeClr val="bg1"/>
                </a:solidFill>
                <a:latin typeface="Vodafone Rg"/>
              </a:rPr>
              <a:t>How to sell Small Business Solutions?</a:t>
            </a:r>
            <a:endParaRPr lang="en-GB" sz="2000" b="1" dirty="0" smtClean="0">
              <a:solidFill>
                <a:schemeClr val="bg1"/>
              </a:solidFill>
              <a:latin typeface="Vodafone Rg"/>
            </a:endParaRPr>
          </a:p>
        </p:txBody>
      </p:sp>
      <p:pic>
        <p:nvPicPr>
          <p:cNvPr id="19" name="Picture 5">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337" y="3270765"/>
            <a:ext cx="566679" cy="795479"/>
          </a:xfrm>
          <a:prstGeom prst="rect">
            <a:avLst/>
          </a:prstGeom>
        </p:spPr>
      </p:pic>
      <p:sp>
        <p:nvSpPr>
          <p:cNvPr id="20" name="Pentagon 19">
            <a:hlinkClick r:id="" action="ppaction://hlinkshowjump?jump=nextslide"/>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400" b="1" dirty="0" smtClean="0">
                <a:solidFill>
                  <a:schemeClr val="bg1">
                    <a:lumMod val="95000"/>
                  </a:schemeClr>
                </a:solidFill>
                <a:latin typeface="Vodafone Rg"/>
              </a:rPr>
              <a:t>Start</a:t>
            </a:r>
            <a:endParaRPr lang="en-GB" sz="1400" b="1" dirty="0">
              <a:solidFill>
                <a:schemeClr val="bg1">
                  <a:lumMod val="95000"/>
                </a:schemeClr>
              </a:solidFill>
              <a:latin typeface="Vodafone Rg"/>
            </a:endParaRPr>
          </a:p>
        </p:txBody>
      </p:sp>
    </p:spTree>
    <p:extLst>
      <p:ext uri="{BB962C8B-B14F-4D97-AF65-F5344CB8AC3E}">
        <p14:creationId xmlns:p14="http://schemas.microsoft.com/office/powerpoint/2010/main" val="1775840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pitchFamily="34" charset="0"/>
            </a:endParaRPr>
          </a:p>
        </p:txBody>
      </p:sp>
      <p:sp>
        <p:nvSpPr>
          <p:cNvPr id="21" name="TextBox 20"/>
          <p:cNvSpPr txBox="1"/>
          <p:nvPr/>
        </p:nvSpPr>
        <p:spPr>
          <a:xfrm>
            <a:off x="2332038" y="1003390"/>
            <a:ext cx="6281738" cy="4000523"/>
          </a:xfrm>
          <a:prstGeom prst="rect">
            <a:avLst/>
          </a:prstGeom>
        </p:spPr>
        <p:txBody>
          <a:bodyPr wrap="square" lIns="0" tIns="0" rIns="0" bIns="0" rtlCol="0">
            <a:noAutofit/>
          </a:bodyPr>
          <a:lstStyle>
            <a:defPPr>
              <a:defRPr lang="en-US"/>
            </a:defPPr>
            <a:lvl1pPr>
              <a:defRPr>
                <a:latin typeface="Vodafone Lt" panose="020B0606040202020204" pitchFamily="34" charset="0"/>
              </a:defRPr>
            </a:lvl1pPr>
          </a:lstStyle>
          <a:p>
            <a:pPr algn="ctr"/>
            <a:endParaRPr lang="en-US" sz="2800" dirty="0" smtClean="0">
              <a:latin typeface="Vodafone Rg"/>
            </a:endParaRPr>
          </a:p>
          <a:p>
            <a:pPr algn="ctr"/>
            <a:r>
              <a:rPr lang="en-US" sz="2800" dirty="0" smtClean="0">
                <a:latin typeface="Vodafone Rg"/>
              </a:rPr>
              <a:t>Understanding the </a:t>
            </a:r>
            <a:r>
              <a:rPr lang="en-US" sz="2800" b="1" dirty="0" smtClean="0">
                <a:solidFill>
                  <a:srgbClr val="FF0000"/>
                </a:solidFill>
                <a:latin typeface="Vodafone Rg"/>
              </a:rPr>
              <a:t>core needs </a:t>
            </a:r>
            <a:r>
              <a:rPr lang="en-US" sz="2800" dirty="0" smtClean="0">
                <a:latin typeface="Vodafone Rg"/>
              </a:rPr>
              <a:t>of a small business is the key to recommending the best solution for them.</a:t>
            </a:r>
            <a:endParaRPr lang="en-US" sz="2800" dirty="0">
              <a:latin typeface="Vodafone Rg"/>
            </a:endParaRPr>
          </a:p>
        </p:txBody>
      </p:sp>
      <p:grpSp>
        <p:nvGrpSpPr>
          <p:cNvPr id="11" name="Group 10"/>
          <p:cNvGrpSpPr/>
          <p:nvPr/>
        </p:nvGrpSpPr>
        <p:grpSpPr>
          <a:xfrm>
            <a:off x="0" y="-1"/>
            <a:ext cx="1945904" cy="5143501"/>
            <a:chOff x="0" y="-1"/>
            <a:chExt cx="1945904" cy="5143501"/>
          </a:xfrm>
        </p:grpSpPr>
        <p:sp>
          <p:nvSpPr>
            <p:cNvPr id="12" name="Rectangle 11"/>
            <p:cNvSpPr/>
            <p:nvPr/>
          </p:nvSpPr>
          <p:spPr>
            <a:xfrm>
              <a:off x="0" y="-1"/>
              <a:ext cx="1945904" cy="514350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14" name="Pentagon 13"/>
            <p:cNvSpPr>
              <a:spLocks noChangeAspect="1"/>
            </p:cNvSpPr>
            <p:nvPr/>
          </p:nvSpPr>
          <p:spPr>
            <a:xfrm>
              <a:off x="51846" y="88018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16" name="Pentagon 15"/>
            <p:cNvSpPr>
              <a:spLocks noChangeAspect="1"/>
            </p:cNvSpPr>
            <p:nvPr/>
          </p:nvSpPr>
          <p:spPr>
            <a:xfrm>
              <a:off x="51846" y="1289403"/>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smtClean="0">
                  <a:solidFill>
                    <a:schemeClr val="bg1">
                      <a:lumMod val="95000"/>
                    </a:schemeClr>
                  </a:solidFill>
                  <a:latin typeface="Vodafone Rg"/>
                </a:rPr>
                <a:t> 1. Why?</a:t>
              </a:r>
              <a:endParaRPr lang="en-GB" b="1" kern="1200" dirty="0" smtClean="0">
                <a:solidFill>
                  <a:schemeClr val="bg1">
                    <a:lumMod val="95000"/>
                  </a:schemeClr>
                </a:solidFill>
                <a:latin typeface="Vodafone Rg"/>
              </a:endParaRPr>
            </a:p>
          </p:txBody>
        </p:sp>
      </p:grpSp>
      <p:sp>
        <p:nvSpPr>
          <p:cNvPr id="19" name="23 Rectángulo"/>
          <p:cNvSpPr/>
          <p:nvPr/>
        </p:nvSpPr>
        <p:spPr>
          <a:xfrm>
            <a:off x="0" y="-1"/>
            <a:ext cx="9144000" cy="617539"/>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200" b="1" kern="1200" dirty="0" smtClean="0">
              <a:solidFill>
                <a:srgbClr val="34342B"/>
              </a:solidFill>
              <a:latin typeface="Vodafone Lt" panose="020B0606040202020204" pitchFamily="34" charset="0"/>
            </a:endParaRPr>
          </a:p>
        </p:txBody>
      </p:sp>
      <p:pic>
        <p:nvPicPr>
          <p:cNvPr id="23"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317" y="11154"/>
            <a:ext cx="336654" cy="606384"/>
          </a:xfrm>
          <a:prstGeom prst="rect">
            <a:avLst/>
          </a:prstGeom>
        </p:spPr>
      </p:pic>
      <p:sp>
        <p:nvSpPr>
          <p:cNvPr id="15" name="Title 2"/>
          <p:cNvSpPr txBox="1">
            <a:spLocks/>
          </p:cNvSpPr>
          <p:nvPr/>
        </p:nvSpPr>
        <p:spPr>
          <a:xfrm>
            <a:off x="2237207" y="635681"/>
            <a:ext cx="6709040" cy="501008"/>
          </a:xfrm>
          <a:prstGeom prst="rect">
            <a:avLst/>
          </a:prstGeom>
        </p:spPr>
        <p:txBody>
          <a:bodyPr vert="horz" lIns="0" tIns="0" rIns="0" bIns="0" rtlCol="0" anchor="t" anchorCtr="0">
            <a:noAutofit/>
          </a:bodyPr>
          <a:lstStyle>
            <a:lvl1pPr algn="l" defTabSz="914066" rtl="0" eaLnBrk="1" latinLnBrk="0" hangingPunct="1">
              <a:spcBef>
                <a:spcPct val="0"/>
              </a:spcBef>
              <a:buNone/>
              <a:defRPr sz="2400" b="1" kern="1200">
                <a:solidFill>
                  <a:schemeClr val="accent1"/>
                </a:solidFill>
                <a:latin typeface="Vodafone Rg" pitchFamily="34" charset="0"/>
                <a:ea typeface="+mj-ea"/>
                <a:cs typeface="+mj-cs"/>
              </a:defRPr>
            </a:lvl1pPr>
          </a:lstStyle>
          <a:p>
            <a:endParaRPr lang="en-GB" sz="1400" dirty="0">
              <a:solidFill>
                <a:schemeClr val="bg2"/>
              </a:solidFill>
              <a:latin typeface="Vodafone Lt" panose="020B0606040202020204" pitchFamily="34" charset="0"/>
            </a:endParaRPr>
          </a:p>
        </p:txBody>
      </p:sp>
      <p:sp>
        <p:nvSpPr>
          <p:cNvPr id="24" name="Pentagon 23">
            <a:hlinkClick r:id="" action="ppaction://hlinkshowjump?jump=nextslide"/>
          </p:cNvPr>
          <p:cNvSpPr>
            <a:spLocks noChangeAspect="1"/>
          </p:cNvSpPr>
          <p:nvPr/>
        </p:nvSpPr>
        <p:spPr>
          <a:xfrm>
            <a:off x="2332038" y="4003022"/>
            <a:ext cx="6306067" cy="360000"/>
          </a:xfrm>
          <a:prstGeom prst="homePlate">
            <a:avLst/>
          </a:prstGeom>
          <a:solidFill>
            <a:srgbClr val="FFC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solidFill>
                <a:latin typeface="Vodafone Rg"/>
              </a:rPr>
              <a:t>Learn more about </a:t>
            </a:r>
            <a:r>
              <a:rPr lang="en-GB" b="1" dirty="0" smtClean="0">
                <a:solidFill>
                  <a:schemeClr val="bg1"/>
                </a:solidFill>
                <a:latin typeface="Vodafone Rg"/>
              </a:rPr>
              <a:t>Small Business Core Business Needs</a:t>
            </a:r>
            <a:endParaRPr lang="en-GB" b="1" dirty="0">
              <a:solidFill>
                <a:schemeClr val="bg1"/>
              </a:solidFill>
              <a:latin typeface="Vodafone Rg"/>
            </a:endParaRPr>
          </a:p>
        </p:txBody>
      </p:sp>
      <p:sp>
        <p:nvSpPr>
          <p:cNvPr id="25" name="Pentagon 24"/>
          <p:cNvSpPr>
            <a:spLocks noChangeAspect="1"/>
          </p:cNvSpPr>
          <p:nvPr/>
        </p:nvSpPr>
        <p:spPr>
          <a:xfrm>
            <a:off x="58260" y="353391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26" name="Pentagon 25"/>
          <p:cNvSpPr>
            <a:spLocks noChangeAspect="1"/>
          </p:cNvSpPr>
          <p:nvPr/>
        </p:nvSpPr>
        <p:spPr>
          <a:xfrm>
            <a:off x="58260" y="3059692"/>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sp>
        <p:nvSpPr>
          <p:cNvPr id="28" name="TextBox 27"/>
          <p:cNvSpPr txBox="1"/>
          <p:nvPr/>
        </p:nvSpPr>
        <p:spPr>
          <a:xfrm>
            <a:off x="124765" y="1851687"/>
            <a:ext cx="1794426" cy="3374803"/>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b="1" dirty="0">
                <a:solidFill>
                  <a:schemeClr val="accent1"/>
                </a:solidFill>
                <a:latin typeface="Vodafone Rg"/>
              </a:rPr>
              <a:t>Core Business Needs</a:t>
            </a:r>
          </a:p>
          <a:p>
            <a:pPr>
              <a:tabLst>
                <a:tab pos="93663" algn="l"/>
              </a:tabLst>
            </a:pPr>
            <a:r>
              <a:rPr lang="en-US" sz="1200" dirty="0" smtClean="0">
                <a:solidFill>
                  <a:srgbClr val="888888"/>
                </a:solidFill>
                <a:latin typeface="Vodafone Rg"/>
              </a:rPr>
              <a:t>Verticals Main Characteristics</a:t>
            </a:r>
            <a:endParaRPr lang="en-US" sz="1200" dirty="0">
              <a:solidFill>
                <a:srgbClr val="888888"/>
              </a:solidFill>
              <a:latin typeface="Vodafone Rg"/>
            </a:endParaRPr>
          </a:p>
          <a:p>
            <a:pPr>
              <a:tabLst>
                <a:tab pos="93663" algn="l"/>
              </a:tabLst>
            </a:pPr>
            <a:r>
              <a:rPr lang="en-US" sz="1200" dirty="0" smtClean="0">
                <a:solidFill>
                  <a:srgbClr val="888888"/>
                </a:solidFill>
                <a:latin typeface="Vodafone Rg"/>
              </a:rPr>
              <a:t>Summary</a:t>
            </a:r>
          </a:p>
          <a:p>
            <a:pPr>
              <a:tabLst>
                <a:tab pos="93663" algn="l"/>
              </a:tabLst>
            </a:pPr>
            <a:r>
              <a:rPr lang="en-US" sz="1200" dirty="0" smtClean="0">
                <a:solidFill>
                  <a:srgbClr val="888888"/>
                </a:solidFill>
                <a:latin typeface="Vodafone Rg"/>
              </a:rPr>
              <a:t>Test yourself</a:t>
            </a:r>
          </a:p>
        </p:txBody>
      </p:sp>
      <p:sp>
        <p:nvSpPr>
          <p:cNvPr id="27" name="33 CuadroTexto"/>
          <p:cNvSpPr txBox="1"/>
          <p:nvPr/>
        </p:nvSpPr>
        <p:spPr>
          <a:xfrm>
            <a:off x="1359147" y="-26986"/>
            <a:ext cx="6532987" cy="614150"/>
          </a:xfrm>
          <a:prstGeom prst="rect">
            <a:avLst/>
          </a:prstGeom>
        </p:spPr>
        <p:txBody>
          <a:bodyPr wrap="square" lIns="0" tIns="0" rIns="0" bIns="0" rtlCol="0" anchor="ctr">
            <a:noAutofit/>
          </a:bodyPr>
          <a:lstStyle/>
          <a:p>
            <a:r>
              <a:rPr lang="es-ES" sz="2800" b="1" dirty="0" err="1" smtClean="0">
                <a:solidFill>
                  <a:schemeClr val="bg1"/>
                </a:solidFill>
                <a:latin typeface="Vodafone Rg"/>
              </a:rPr>
              <a:t>Why</a:t>
            </a:r>
            <a:r>
              <a:rPr lang="es-ES" sz="2800" b="1" dirty="0">
                <a:solidFill>
                  <a:schemeClr val="bg1"/>
                </a:solidFill>
                <a:latin typeface="Vodafone Rg"/>
              </a:rPr>
              <a:t> </a:t>
            </a:r>
            <a:r>
              <a:rPr lang="es-ES" sz="2800" b="1" dirty="0" smtClean="0">
                <a:solidFill>
                  <a:schemeClr val="bg1"/>
                </a:solidFill>
                <a:latin typeface="Vodafone Rg"/>
              </a:rPr>
              <a:t>are Small </a:t>
            </a:r>
            <a:r>
              <a:rPr lang="es-ES" sz="2800" b="1" dirty="0" err="1" smtClean="0">
                <a:solidFill>
                  <a:schemeClr val="bg1"/>
                </a:solidFill>
                <a:latin typeface="Vodafone Rg"/>
              </a:rPr>
              <a:t>Businesses</a:t>
            </a:r>
            <a:r>
              <a:rPr lang="es-ES" sz="2800" b="1" dirty="0" smtClean="0">
                <a:solidFill>
                  <a:schemeClr val="bg1"/>
                </a:solidFill>
                <a:latin typeface="Vodafone Rg"/>
              </a:rPr>
              <a:t> </a:t>
            </a:r>
            <a:r>
              <a:rPr lang="es-ES" sz="2800" b="1" dirty="0" err="1" smtClean="0">
                <a:solidFill>
                  <a:schemeClr val="bg1"/>
                </a:solidFill>
                <a:latin typeface="Vodafone Rg"/>
              </a:rPr>
              <a:t>Important</a:t>
            </a:r>
            <a:r>
              <a:rPr lang="es-ES" sz="2800" b="1" dirty="0" smtClean="0">
                <a:solidFill>
                  <a:schemeClr val="bg1"/>
                </a:solidFill>
                <a:latin typeface="Vodafone Rg"/>
              </a:rPr>
              <a:t>?</a:t>
            </a:r>
            <a:endParaRPr lang="es-ES" sz="2800" b="1" dirty="0">
              <a:solidFill>
                <a:schemeClr val="bg1"/>
              </a:solidFill>
              <a:latin typeface="Vodafone Rg"/>
            </a:endParaRPr>
          </a:p>
        </p:txBody>
      </p:sp>
    </p:spTree>
    <p:extLst>
      <p:ext uri="{BB962C8B-B14F-4D97-AF65-F5344CB8AC3E}">
        <p14:creationId xmlns:p14="http://schemas.microsoft.com/office/powerpoint/2010/main" val="63718843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1" name="Pentagon 10">
            <a:hlinkClick r:id="" action="ppaction://hlinkshowjump?jump=nextslide"/>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sp>
        <p:nvSpPr>
          <p:cNvPr id="21" name="TextBox 20"/>
          <p:cNvSpPr txBox="1"/>
          <p:nvPr/>
        </p:nvSpPr>
        <p:spPr>
          <a:xfrm>
            <a:off x="2343821" y="1003391"/>
            <a:ext cx="6831971" cy="1830630"/>
          </a:xfrm>
          <a:prstGeom prst="rect">
            <a:avLst/>
          </a:prstGeom>
        </p:spPr>
        <p:txBody>
          <a:bodyPr wrap="square" lIns="0" tIns="0" rIns="0" bIns="0" rtlCol="0">
            <a:noAutofit/>
          </a:bodyPr>
          <a:lstStyle/>
          <a:p>
            <a:pPr lvl="0"/>
            <a:r>
              <a:rPr lang="en-GB" sz="2000" dirty="0" smtClean="0">
                <a:solidFill>
                  <a:srgbClr val="000000"/>
                </a:solidFill>
                <a:latin typeface="Vodafone Rg"/>
              </a:rPr>
              <a:t>In </a:t>
            </a:r>
            <a:r>
              <a:rPr lang="en-GB" sz="2000" dirty="0">
                <a:solidFill>
                  <a:srgbClr val="000000"/>
                </a:solidFill>
                <a:latin typeface="Vodafone Rg"/>
              </a:rPr>
              <a:t>this module you will:</a:t>
            </a:r>
          </a:p>
          <a:p>
            <a:pPr marL="171450" lvl="0" indent="-171450">
              <a:buFont typeface="Arial" panose="020B0604020202020204" pitchFamily="34" charset="0"/>
              <a:buChar char="•"/>
            </a:pPr>
            <a:endParaRPr lang="en-GB" sz="2000" dirty="0">
              <a:solidFill>
                <a:srgbClr val="000000"/>
              </a:solidFill>
              <a:latin typeface="Vodafone Rg"/>
            </a:endParaRPr>
          </a:p>
          <a:p>
            <a:pPr marL="171450" lvl="0" indent="-171450">
              <a:buFont typeface="Arial" panose="020B0604020202020204" pitchFamily="34" charset="0"/>
              <a:buChar char="•"/>
            </a:pPr>
            <a:r>
              <a:rPr lang="en-GB" sz="2000" dirty="0">
                <a:solidFill>
                  <a:srgbClr val="000000"/>
                </a:solidFill>
                <a:latin typeface="Vodafone Rg"/>
              </a:rPr>
              <a:t>Learn how to sell a </a:t>
            </a:r>
            <a:r>
              <a:rPr lang="en-GB" sz="2000" dirty="0" smtClean="0">
                <a:solidFill>
                  <a:srgbClr val="000000"/>
                </a:solidFill>
                <a:latin typeface="Vodafone Rg"/>
              </a:rPr>
              <a:t>Small Business Solution</a:t>
            </a:r>
            <a:endParaRPr lang="en-GB" sz="2000" dirty="0">
              <a:solidFill>
                <a:srgbClr val="000000"/>
              </a:solidFill>
              <a:latin typeface="Vodafone Rg"/>
            </a:endParaRPr>
          </a:p>
          <a:p>
            <a:pPr marL="171450" lvl="0" indent="-171450">
              <a:buFont typeface="Arial" panose="020B0604020202020204" pitchFamily="34" charset="0"/>
              <a:buChar char="•"/>
            </a:pPr>
            <a:r>
              <a:rPr lang="en-GB" sz="2000" dirty="0">
                <a:solidFill>
                  <a:srgbClr val="000000"/>
                </a:solidFill>
                <a:latin typeface="Vodafone Rg"/>
              </a:rPr>
              <a:t>Start by identifying your customers’ core business needs</a:t>
            </a:r>
          </a:p>
          <a:p>
            <a:pPr marL="171450" lvl="0" indent="-171450">
              <a:buFont typeface="Arial" panose="020B0604020202020204" pitchFamily="34" charset="0"/>
              <a:buChar char="•"/>
            </a:pPr>
            <a:r>
              <a:rPr lang="en-GB" sz="2000" dirty="0">
                <a:solidFill>
                  <a:srgbClr val="000000"/>
                </a:solidFill>
                <a:latin typeface="Vodafone Rg"/>
              </a:rPr>
              <a:t>Identify and propose the best </a:t>
            </a:r>
            <a:r>
              <a:rPr lang="en-GB" sz="2000" dirty="0" smtClean="0">
                <a:solidFill>
                  <a:srgbClr val="000000"/>
                </a:solidFill>
                <a:latin typeface="Vodafone Rg"/>
              </a:rPr>
              <a:t>Small Business Solution </a:t>
            </a:r>
            <a:r>
              <a:rPr lang="en-GB" sz="2000" dirty="0">
                <a:solidFill>
                  <a:srgbClr val="000000"/>
                </a:solidFill>
                <a:latin typeface="Vodafone Rg"/>
              </a:rPr>
              <a:t>to address your customers’ </a:t>
            </a:r>
            <a:r>
              <a:rPr lang="en-GB" sz="2000" dirty="0" smtClean="0">
                <a:solidFill>
                  <a:srgbClr val="000000"/>
                </a:solidFill>
                <a:latin typeface="Vodafone Rg"/>
              </a:rPr>
              <a:t>needs</a:t>
            </a:r>
            <a:endParaRPr lang="en-GB" sz="2000" dirty="0">
              <a:solidFill>
                <a:srgbClr val="000000"/>
              </a:solidFill>
              <a:latin typeface="Vodafone Rg"/>
            </a:endParaRPr>
          </a:p>
        </p:txBody>
      </p:sp>
      <p:sp>
        <p:nvSpPr>
          <p:cNvPr id="22" name="TextBox 21"/>
          <p:cNvSpPr txBox="1"/>
          <p:nvPr/>
        </p:nvSpPr>
        <p:spPr>
          <a:xfrm>
            <a:off x="2343443" y="2901549"/>
            <a:ext cx="6831971" cy="648278"/>
          </a:xfrm>
          <a:prstGeom prst="rect">
            <a:avLst/>
          </a:prstGeom>
        </p:spPr>
        <p:txBody>
          <a:bodyPr wrap="square" lIns="0" tIns="0" rIns="0" bIns="0" rtlCol="0">
            <a:noAutofit/>
          </a:bodyPr>
          <a:lstStyle/>
          <a:p>
            <a:pPr marL="171450" lvl="0" indent="-171450">
              <a:buFont typeface="Arial" panose="020B0604020202020204" pitchFamily="34" charset="0"/>
              <a:buChar char="•"/>
            </a:pPr>
            <a:endParaRPr lang="en-GB" sz="2000" dirty="0">
              <a:solidFill>
                <a:srgbClr val="000000"/>
              </a:solidFill>
              <a:latin typeface="Vodafone Rg"/>
            </a:endParaRPr>
          </a:p>
          <a:p>
            <a:pPr lvl="0"/>
            <a:r>
              <a:rPr lang="en-GB" sz="2000" dirty="0">
                <a:solidFill>
                  <a:srgbClr val="000000"/>
                </a:solidFill>
                <a:latin typeface="Vodafone Rg"/>
              </a:rPr>
              <a:t>This will provide you the skills to sell vertical solutions and it will help you </a:t>
            </a:r>
            <a:r>
              <a:rPr lang="en-GB" sz="2000" dirty="0" smtClean="0">
                <a:solidFill>
                  <a:srgbClr val="000000"/>
                </a:solidFill>
                <a:latin typeface="Vodafone Rg"/>
              </a:rPr>
              <a:t>to increase </a:t>
            </a:r>
            <a:r>
              <a:rPr lang="en-GB" sz="2000" dirty="0">
                <a:solidFill>
                  <a:srgbClr val="000000"/>
                </a:solidFill>
                <a:latin typeface="Vodafone Rg"/>
              </a:rPr>
              <a:t>your sales </a:t>
            </a:r>
            <a:r>
              <a:rPr lang="en-GB" sz="2000" dirty="0" smtClean="0">
                <a:solidFill>
                  <a:srgbClr val="000000"/>
                </a:solidFill>
                <a:latin typeface="Vodafone Rg"/>
              </a:rPr>
              <a:t>success.</a:t>
            </a:r>
            <a:endParaRPr lang="en-GB" sz="2000" dirty="0">
              <a:solidFill>
                <a:srgbClr val="000000"/>
              </a:solidFill>
              <a:latin typeface="Vodafone Rg"/>
            </a:endParaRPr>
          </a:p>
          <a:p>
            <a:pPr lvl="0"/>
            <a:endParaRPr lang="en-GB" sz="1200" dirty="0">
              <a:solidFill>
                <a:srgbClr val="000000"/>
              </a:solidFill>
              <a:latin typeface="Vodafone Rg"/>
            </a:endParaRPr>
          </a:p>
        </p:txBody>
      </p:sp>
      <p:grpSp>
        <p:nvGrpSpPr>
          <p:cNvPr id="3" name="Group 2"/>
          <p:cNvGrpSpPr/>
          <p:nvPr/>
        </p:nvGrpSpPr>
        <p:grpSpPr>
          <a:xfrm>
            <a:off x="0" y="-1"/>
            <a:ext cx="1945904" cy="5180190"/>
            <a:chOff x="0" y="-1"/>
            <a:chExt cx="1945904" cy="5180190"/>
          </a:xfrm>
        </p:grpSpPr>
        <p:grpSp>
          <p:nvGrpSpPr>
            <p:cNvPr id="17" name="Group 16"/>
            <p:cNvGrpSpPr/>
            <p:nvPr/>
          </p:nvGrpSpPr>
          <p:grpSpPr>
            <a:xfrm>
              <a:off x="0" y="-1"/>
              <a:ext cx="1945904" cy="5143501"/>
              <a:chOff x="0" y="-1"/>
              <a:chExt cx="1945904" cy="5143501"/>
            </a:xfrm>
          </p:grpSpPr>
          <p:sp>
            <p:nvSpPr>
              <p:cNvPr id="23" name="Rectangle 22"/>
              <p:cNvSpPr/>
              <p:nvPr/>
            </p:nvSpPr>
            <p:spPr>
              <a:xfrm>
                <a:off x="0" y="-1"/>
                <a:ext cx="1945904" cy="514350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r="100000" b="100000"/>
                </a:path>
                <a:tileRect l="-100000" t="-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24" name="Pentagon 23"/>
              <p:cNvSpPr>
                <a:spLocks noChangeAspect="1"/>
              </p:cNvSpPr>
              <p:nvPr/>
            </p:nvSpPr>
            <p:spPr>
              <a:xfrm>
                <a:off x="57600" y="2193860"/>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25" name="Pentagon 24"/>
              <p:cNvSpPr>
                <a:spLocks noChangeAspect="1"/>
              </p:cNvSpPr>
              <p:nvPr/>
            </p:nvSpPr>
            <p:spPr>
              <a:xfrm>
                <a:off x="57600"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26" name="Pentagon 25"/>
              <p:cNvSpPr>
                <a:spLocks noChangeAspect="1"/>
              </p:cNvSpPr>
              <p:nvPr/>
            </p:nvSpPr>
            <p:spPr>
              <a:xfrm>
                <a:off x="57600"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27" name="Pentagon 26"/>
              <p:cNvSpPr>
                <a:spLocks noChangeAspect="1"/>
              </p:cNvSpPr>
              <p:nvPr/>
            </p:nvSpPr>
            <p:spPr>
              <a:xfrm>
                <a:off x="57600" y="174060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2. What?</a:t>
                </a:r>
              </a:p>
            </p:txBody>
          </p:sp>
        </p:grpSp>
        <p:sp>
          <p:nvSpPr>
            <p:cNvPr id="14" name="TextBox 13"/>
            <p:cNvSpPr txBox="1"/>
            <p:nvPr/>
          </p:nvSpPr>
          <p:spPr>
            <a:xfrm>
              <a:off x="112888" y="2652377"/>
              <a:ext cx="1794426" cy="2527812"/>
            </a:xfrm>
            <a:prstGeom prst="rect">
              <a:avLst/>
            </a:prstGeom>
            <a:ln>
              <a:noFill/>
            </a:ln>
          </p:spPr>
          <p:txBody>
            <a:bodyPr wrap="square" lIns="0" tIns="0" rIns="0" bIns="0" rtlCol="0">
              <a:noAutofit/>
            </a:bodyPr>
            <a:lstStyle/>
            <a:p>
              <a:pPr>
                <a:tabLst>
                  <a:tab pos="93663" algn="l"/>
                </a:tabLst>
              </a:pPr>
              <a:r>
                <a:rPr lang="en-US" sz="1400" b="1" dirty="0" smtClean="0">
                  <a:solidFill>
                    <a:schemeClr val="accent1"/>
                  </a:solidFill>
                  <a:latin typeface="Vodafone Rg"/>
                </a:rPr>
                <a:t>What you will learn</a:t>
              </a:r>
            </a:p>
            <a:p>
              <a:pPr>
                <a:tabLst>
                  <a:tab pos="93663" algn="l"/>
                </a:tabLst>
              </a:pPr>
              <a:r>
                <a:rPr lang="en-US" sz="1400" dirty="0" smtClean="0">
                  <a:solidFill>
                    <a:schemeClr val="bg1">
                      <a:lumMod val="50000"/>
                    </a:schemeClr>
                  </a:solidFill>
                  <a:latin typeface="Vodafone Rg"/>
                </a:rPr>
                <a:t>Moving to a solutions approach</a:t>
              </a:r>
            </a:p>
            <a:p>
              <a:pPr>
                <a:tabLst>
                  <a:tab pos="93663" algn="l"/>
                </a:tabLst>
              </a:pPr>
              <a:r>
                <a:rPr lang="en-US" sz="1400" dirty="0" smtClean="0">
                  <a:solidFill>
                    <a:srgbClr val="888888"/>
                  </a:solidFill>
                  <a:latin typeface="Vodafone Rg"/>
                </a:rPr>
                <a:t>Structuring of a sales discussion</a:t>
              </a:r>
            </a:p>
            <a:p>
              <a:pPr>
                <a:tabLst>
                  <a:tab pos="93663" algn="l"/>
                </a:tabLst>
              </a:pPr>
              <a:r>
                <a:rPr lang="en-US" sz="1400" dirty="0" smtClean="0">
                  <a:solidFill>
                    <a:srgbClr val="888888"/>
                  </a:solidFill>
                  <a:latin typeface="Vodafone Rg"/>
                </a:rPr>
                <a:t>Asking the right questions</a:t>
              </a:r>
            </a:p>
            <a:p>
              <a:pPr>
                <a:tabLst>
                  <a:tab pos="93663" algn="l"/>
                </a:tabLst>
              </a:pPr>
              <a:r>
                <a:rPr lang="en-US" sz="1400" dirty="0" smtClean="0">
                  <a:solidFill>
                    <a:srgbClr val="888888"/>
                  </a:solidFill>
                  <a:latin typeface="Vodafone Rg"/>
                </a:rPr>
                <a:t>Summary</a:t>
              </a:r>
            </a:p>
            <a:p>
              <a:pPr>
                <a:tabLst>
                  <a:tab pos="93663" algn="l"/>
                </a:tabLst>
              </a:pPr>
              <a:r>
                <a:rPr lang="en-US" sz="1400" dirty="0" smtClean="0">
                  <a:solidFill>
                    <a:srgbClr val="888888"/>
                  </a:solidFill>
                  <a:latin typeface="Vodafone Rg"/>
                </a:rPr>
                <a:t>Test yourself</a:t>
              </a:r>
            </a:p>
          </p:txBody>
        </p:sp>
      </p:grpSp>
      <p:sp>
        <p:nvSpPr>
          <p:cNvPr id="19" name="23 Rectángulo"/>
          <p:cNvSpPr/>
          <p:nvPr/>
        </p:nvSpPr>
        <p:spPr>
          <a:xfrm>
            <a:off x="0" y="-1"/>
            <a:ext cx="9144000" cy="617539"/>
          </a:xfrm>
          <a:prstGeom prst="rect">
            <a:avLst/>
          </a:prstGeom>
          <a:solidFill>
            <a:srgbClr val="92D05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28" name="6 CuadroTexto"/>
          <p:cNvSpPr txBox="1"/>
          <p:nvPr/>
        </p:nvSpPr>
        <p:spPr>
          <a:xfrm>
            <a:off x="1408482" y="-43931"/>
            <a:ext cx="70243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How to sell Small Business Solutions?</a:t>
            </a:r>
            <a:endParaRPr lang="en-GB" sz="2800" b="1" dirty="0" smtClean="0">
              <a:solidFill>
                <a:schemeClr val="bg1"/>
              </a:solidFill>
              <a:latin typeface="Vodafone Rg"/>
            </a:endParaRPr>
          </a:p>
        </p:txBody>
      </p:sp>
      <p:pic>
        <p:nvPicPr>
          <p:cNvPr id="30"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800" y="50800"/>
            <a:ext cx="384608" cy="539896"/>
          </a:xfrm>
          <a:prstGeom prst="rect">
            <a:avLst/>
          </a:prstGeom>
        </p:spPr>
      </p:pic>
    </p:spTree>
    <p:extLst>
      <p:ext uri="{BB962C8B-B14F-4D97-AF65-F5344CB8AC3E}">
        <p14:creationId xmlns:p14="http://schemas.microsoft.com/office/powerpoint/2010/main" val="319112901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1" name="Pentagon 10">
            <a:hlinkClick r:id="" action="ppaction://hlinkshowjump?jump=nextslide"/>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sp>
        <p:nvSpPr>
          <p:cNvPr id="21" name="TextBox 20"/>
          <p:cNvSpPr txBox="1"/>
          <p:nvPr/>
        </p:nvSpPr>
        <p:spPr>
          <a:xfrm>
            <a:off x="2058271" y="867904"/>
            <a:ext cx="6831971" cy="3226894"/>
          </a:xfrm>
          <a:prstGeom prst="rect">
            <a:avLst/>
          </a:prstGeom>
        </p:spPr>
        <p:txBody>
          <a:bodyPr wrap="square" lIns="0" tIns="0" rIns="0" bIns="0" rtlCol="0">
            <a:noAutofit/>
          </a:bodyPr>
          <a:lstStyle>
            <a:defPPr>
              <a:defRPr lang="en-US"/>
            </a:defPPr>
            <a:lvl1pPr indent="0">
              <a:buFont typeface="Arial" pitchFamily="34" charset="0"/>
              <a:buNone/>
              <a:defRPr sz="2800" b="1">
                <a:solidFill>
                  <a:srgbClr val="E60000"/>
                </a:solidFill>
                <a:latin typeface="Vodafone Lt" panose="020B0606040202020204" pitchFamily="34" charset="0"/>
              </a:defRPr>
            </a:lvl1pPr>
          </a:lstStyle>
          <a:p>
            <a:r>
              <a:rPr lang="en-US" dirty="0">
                <a:latin typeface="Vodafone Rg"/>
              </a:rPr>
              <a:t>Moving from a Product Approach to a Solutions Approach </a:t>
            </a:r>
          </a:p>
          <a:p>
            <a:endParaRPr lang="en-GB" sz="1800" b="0" dirty="0">
              <a:solidFill>
                <a:schemeClr val="bg2"/>
              </a:solidFill>
              <a:latin typeface="Vodafone Rg"/>
            </a:endParaRPr>
          </a:p>
          <a:p>
            <a:r>
              <a:rPr lang="en-GB" sz="1800" b="0" dirty="0">
                <a:solidFill>
                  <a:schemeClr val="tx1"/>
                </a:solidFill>
                <a:latin typeface="Vodafone Rg"/>
              </a:rPr>
              <a:t>What are we going to cover?</a:t>
            </a:r>
          </a:p>
          <a:p>
            <a:r>
              <a:rPr lang="en-GB" sz="1800" b="0" dirty="0">
                <a:solidFill>
                  <a:schemeClr val="tx1"/>
                </a:solidFill>
                <a:latin typeface="Vodafone Rg"/>
              </a:rPr>
              <a:t>In this module, we are going to look at how we can move away from a product-based sales approach to a </a:t>
            </a:r>
            <a:r>
              <a:rPr lang="en-GB" sz="1800" b="0" dirty="0" smtClean="0">
                <a:solidFill>
                  <a:schemeClr val="tx1"/>
                </a:solidFill>
                <a:latin typeface="Vodafone Rg"/>
              </a:rPr>
              <a:t>business </a:t>
            </a:r>
            <a:r>
              <a:rPr lang="en-GB" sz="1800" b="0" dirty="0">
                <a:solidFill>
                  <a:schemeClr val="tx1"/>
                </a:solidFill>
                <a:latin typeface="Vodafone Rg"/>
              </a:rPr>
              <a:t>solutions selling approach.</a:t>
            </a:r>
          </a:p>
          <a:p>
            <a:endParaRPr lang="en-GB" sz="1800" b="0" dirty="0">
              <a:solidFill>
                <a:schemeClr val="tx1"/>
              </a:solidFill>
              <a:latin typeface="Vodafone Rg"/>
            </a:endParaRPr>
          </a:p>
          <a:p>
            <a:endParaRPr lang="en-GB" sz="1800" b="0" dirty="0">
              <a:solidFill>
                <a:schemeClr val="tx1"/>
              </a:solidFill>
              <a:latin typeface="Vodafone Rg"/>
            </a:endParaRPr>
          </a:p>
        </p:txBody>
      </p:sp>
      <p:grpSp>
        <p:nvGrpSpPr>
          <p:cNvPr id="13" name="Group 12"/>
          <p:cNvGrpSpPr/>
          <p:nvPr/>
        </p:nvGrpSpPr>
        <p:grpSpPr>
          <a:xfrm>
            <a:off x="0" y="-1"/>
            <a:ext cx="1945904" cy="5180190"/>
            <a:chOff x="0" y="-1"/>
            <a:chExt cx="1945904" cy="5180190"/>
          </a:xfrm>
        </p:grpSpPr>
        <p:grpSp>
          <p:nvGrpSpPr>
            <p:cNvPr id="17" name="Group 16"/>
            <p:cNvGrpSpPr/>
            <p:nvPr/>
          </p:nvGrpSpPr>
          <p:grpSpPr>
            <a:xfrm>
              <a:off x="0" y="-1"/>
              <a:ext cx="1945904" cy="5143501"/>
              <a:chOff x="0" y="-1"/>
              <a:chExt cx="1945904" cy="5143501"/>
            </a:xfrm>
          </p:grpSpPr>
          <p:sp>
            <p:nvSpPr>
              <p:cNvPr id="23" name="Rectangle 22"/>
              <p:cNvSpPr/>
              <p:nvPr/>
            </p:nvSpPr>
            <p:spPr>
              <a:xfrm>
                <a:off x="0" y="-1"/>
                <a:ext cx="1945904" cy="514350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r="100000" b="100000"/>
                </a:path>
                <a:tileRect l="-100000" t="-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24" name="Pentagon 23"/>
              <p:cNvSpPr>
                <a:spLocks noChangeAspect="1"/>
              </p:cNvSpPr>
              <p:nvPr/>
            </p:nvSpPr>
            <p:spPr>
              <a:xfrm>
                <a:off x="57600" y="2193860"/>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25" name="Pentagon 24"/>
              <p:cNvSpPr>
                <a:spLocks noChangeAspect="1"/>
              </p:cNvSpPr>
              <p:nvPr/>
            </p:nvSpPr>
            <p:spPr>
              <a:xfrm>
                <a:off x="57600"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26" name="Pentagon 25"/>
              <p:cNvSpPr>
                <a:spLocks noChangeAspect="1"/>
              </p:cNvSpPr>
              <p:nvPr/>
            </p:nvSpPr>
            <p:spPr>
              <a:xfrm>
                <a:off x="57600"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27" name="Pentagon 26"/>
              <p:cNvSpPr>
                <a:spLocks noChangeAspect="1"/>
              </p:cNvSpPr>
              <p:nvPr/>
            </p:nvSpPr>
            <p:spPr>
              <a:xfrm>
                <a:off x="57600" y="174060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2. What?</a:t>
                </a:r>
              </a:p>
            </p:txBody>
          </p:sp>
        </p:grpSp>
        <p:sp>
          <p:nvSpPr>
            <p:cNvPr id="22" name="TextBox 21"/>
            <p:cNvSpPr txBox="1"/>
            <p:nvPr/>
          </p:nvSpPr>
          <p:spPr>
            <a:xfrm>
              <a:off x="112888" y="2652377"/>
              <a:ext cx="1794426" cy="2527812"/>
            </a:xfrm>
            <a:prstGeom prst="rect">
              <a:avLst/>
            </a:prstGeom>
            <a:ln>
              <a:noFill/>
            </a:ln>
          </p:spPr>
          <p:txBody>
            <a:bodyPr wrap="square" lIns="0" tIns="0" rIns="0" bIns="0" rtlCol="0">
              <a:noAutofit/>
            </a:bodyPr>
            <a:lstStyle/>
            <a:p>
              <a:pPr>
                <a:tabLst>
                  <a:tab pos="93663" algn="l"/>
                </a:tabLst>
              </a:pPr>
              <a:r>
                <a:rPr lang="en-US" sz="1400" dirty="0">
                  <a:solidFill>
                    <a:srgbClr val="888888"/>
                  </a:solidFill>
                  <a:latin typeface="Vodafone Rg"/>
                </a:rPr>
                <a:t>What you will learn</a:t>
              </a:r>
            </a:p>
            <a:p>
              <a:pPr>
                <a:tabLst>
                  <a:tab pos="93663" algn="l"/>
                </a:tabLst>
              </a:pPr>
              <a:r>
                <a:rPr lang="en-US" sz="1400" b="1" dirty="0">
                  <a:solidFill>
                    <a:schemeClr val="accent1"/>
                  </a:solidFill>
                  <a:latin typeface="Vodafone Rg"/>
                </a:rPr>
                <a:t>Moving to a solutions approach</a:t>
              </a:r>
            </a:p>
            <a:p>
              <a:pPr>
                <a:tabLst>
                  <a:tab pos="93663" algn="l"/>
                </a:tabLst>
              </a:pPr>
              <a:r>
                <a:rPr lang="en-US" sz="1400" dirty="0" smtClean="0">
                  <a:solidFill>
                    <a:srgbClr val="888888"/>
                  </a:solidFill>
                  <a:latin typeface="Vodafone Rg"/>
                </a:rPr>
                <a:t>Structuring of a sales discussion</a:t>
              </a:r>
            </a:p>
            <a:p>
              <a:pPr>
                <a:tabLst>
                  <a:tab pos="93663" algn="l"/>
                </a:tabLst>
              </a:pPr>
              <a:r>
                <a:rPr lang="en-US" sz="1400" dirty="0" smtClean="0">
                  <a:solidFill>
                    <a:srgbClr val="888888"/>
                  </a:solidFill>
                  <a:latin typeface="Vodafone Rg"/>
                </a:rPr>
                <a:t>Asking the right questions</a:t>
              </a:r>
            </a:p>
            <a:p>
              <a:pPr>
                <a:tabLst>
                  <a:tab pos="93663" algn="l"/>
                </a:tabLst>
              </a:pPr>
              <a:r>
                <a:rPr lang="en-US" sz="1400" dirty="0" smtClean="0">
                  <a:solidFill>
                    <a:srgbClr val="888888"/>
                  </a:solidFill>
                  <a:latin typeface="Vodafone Rg"/>
                </a:rPr>
                <a:t>Summary</a:t>
              </a:r>
            </a:p>
            <a:p>
              <a:pPr>
                <a:tabLst>
                  <a:tab pos="93663" algn="l"/>
                </a:tabLst>
              </a:pPr>
              <a:r>
                <a:rPr lang="en-US" sz="1400" dirty="0" smtClean="0">
                  <a:solidFill>
                    <a:srgbClr val="888888"/>
                  </a:solidFill>
                  <a:latin typeface="Vodafone Rg"/>
                </a:rPr>
                <a:t>Test yourself</a:t>
              </a:r>
            </a:p>
          </p:txBody>
        </p:sp>
      </p:grpSp>
      <p:sp>
        <p:nvSpPr>
          <p:cNvPr id="31" name="23 Rectángulo"/>
          <p:cNvSpPr/>
          <p:nvPr/>
        </p:nvSpPr>
        <p:spPr>
          <a:xfrm>
            <a:off x="0" y="-1"/>
            <a:ext cx="9144000" cy="617539"/>
          </a:xfrm>
          <a:prstGeom prst="rect">
            <a:avLst/>
          </a:prstGeom>
          <a:solidFill>
            <a:srgbClr val="92D05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32" name="6 CuadroTexto"/>
          <p:cNvSpPr txBox="1"/>
          <p:nvPr/>
        </p:nvSpPr>
        <p:spPr>
          <a:xfrm>
            <a:off x="1408482" y="-43931"/>
            <a:ext cx="70243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How to sell Small Business Solutions?</a:t>
            </a:r>
            <a:endParaRPr lang="en-GB" sz="2800" b="1" dirty="0" smtClean="0">
              <a:solidFill>
                <a:schemeClr val="bg1"/>
              </a:solidFill>
              <a:latin typeface="Vodafone Rg"/>
            </a:endParaRPr>
          </a:p>
        </p:txBody>
      </p:sp>
      <p:pic>
        <p:nvPicPr>
          <p:cNvPr id="33"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800" y="50800"/>
            <a:ext cx="384608" cy="539896"/>
          </a:xfrm>
          <a:prstGeom prst="rect">
            <a:avLst/>
          </a:prstGeom>
        </p:spPr>
      </p:pic>
    </p:spTree>
    <p:extLst>
      <p:ext uri="{BB962C8B-B14F-4D97-AF65-F5344CB8AC3E}">
        <p14:creationId xmlns:p14="http://schemas.microsoft.com/office/powerpoint/2010/main" val="54886661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1" name="Pentagon 10">
            <a:hlinkClick r:id="" action="ppaction://hlinkshowjump?jump=nextslide"/>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sp>
        <p:nvSpPr>
          <p:cNvPr id="21" name="TextBox 20"/>
          <p:cNvSpPr txBox="1"/>
          <p:nvPr/>
        </p:nvSpPr>
        <p:spPr>
          <a:xfrm>
            <a:off x="2058271" y="867904"/>
            <a:ext cx="6831971" cy="3226894"/>
          </a:xfrm>
          <a:prstGeom prst="rect">
            <a:avLst/>
          </a:prstGeom>
        </p:spPr>
        <p:txBody>
          <a:bodyPr wrap="square" lIns="0" tIns="0" rIns="0" bIns="0" rtlCol="0">
            <a:noAutofit/>
          </a:bodyPr>
          <a:lstStyle>
            <a:defPPr>
              <a:defRPr lang="en-US"/>
            </a:defPPr>
            <a:lvl1pPr indent="0">
              <a:buFont typeface="Arial" pitchFamily="34" charset="0"/>
              <a:buNone/>
              <a:defRPr sz="2800" b="1">
                <a:solidFill>
                  <a:srgbClr val="E60000"/>
                </a:solidFill>
                <a:latin typeface="Vodafone Lt" panose="020B0606040202020204" pitchFamily="34" charset="0"/>
              </a:defRPr>
            </a:lvl1pPr>
          </a:lstStyle>
          <a:p>
            <a:r>
              <a:rPr lang="en-US" dirty="0">
                <a:latin typeface="Vodafone Rg"/>
              </a:rPr>
              <a:t>Moving from a Product Approach to a Solutions Approach </a:t>
            </a:r>
          </a:p>
          <a:p>
            <a:endParaRPr lang="en-GB" sz="1800" b="0" dirty="0">
              <a:solidFill>
                <a:schemeClr val="bg2"/>
              </a:solidFill>
              <a:latin typeface="Vodafone Rg"/>
            </a:endParaRPr>
          </a:p>
          <a:p>
            <a:r>
              <a:rPr lang="en-GB" sz="1800" b="0" dirty="0">
                <a:solidFill>
                  <a:schemeClr val="tx1"/>
                </a:solidFill>
                <a:latin typeface="Vodafone Rg"/>
              </a:rPr>
              <a:t>What are we going to cover?</a:t>
            </a:r>
          </a:p>
          <a:p>
            <a:r>
              <a:rPr lang="en-GB" sz="1800" b="0" dirty="0">
                <a:solidFill>
                  <a:schemeClr val="tx1"/>
                </a:solidFill>
                <a:latin typeface="Vodafone Rg"/>
              </a:rPr>
              <a:t>In this module, we are going to look at how we can move away from a product-based sales approach to a </a:t>
            </a:r>
            <a:r>
              <a:rPr lang="en-GB" sz="1800" b="0" dirty="0" smtClean="0">
                <a:solidFill>
                  <a:schemeClr val="tx1"/>
                </a:solidFill>
                <a:latin typeface="Vodafone Rg"/>
              </a:rPr>
              <a:t>business </a:t>
            </a:r>
            <a:r>
              <a:rPr lang="en-GB" sz="1800" b="0" dirty="0">
                <a:solidFill>
                  <a:schemeClr val="tx1"/>
                </a:solidFill>
                <a:latin typeface="Vodafone Rg"/>
              </a:rPr>
              <a:t>solutions selling approach.</a:t>
            </a:r>
          </a:p>
          <a:p>
            <a:endParaRPr lang="en-GB" sz="1800" b="0" dirty="0">
              <a:solidFill>
                <a:schemeClr val="tx1"/>
              </a:solidFill>
              <a:latin typeface="Vodafone Rg"/>
            </a:endParaRPr>
          </a:p>
          <a:p>
            <a:r>
              <a:rPr lang="en-GB" sz="1800" b="0" dirty="0">
                <a:solidFill>
                  <a:schemeClr val="tx1"/>
                </a:solidFill>
                <a:latin typeface="Vodafone Rg"/>
              </a:rPr>
              <a:t>Why is this important?</a:t>
            </a:r>
          </a:p>
          <a:p>
            <a:r>
              <a:rPr lang="en-GB" sz="1800" b="0" dirty="0">
                <a:solidFill>
                  <a:schemeClr val="tx1"/>
                </a:solidFill>
                <a:latin typeface="Vodafone Rg"/>
              </a:rPr>
              <a:t>A </a:t>
            </a:r>
            <a:r>
              <a:rPr lang="en-GB" sz="1800" b="0" dirty="0" smtClean="0">
                <a:solidFill>
                  <a:schemeClr val="tx1"/>
                </a:solidFill>
                <a:latin typeface="Vodafone Rg"/>
              </a:rPr>
              <a:t>business </a:t>
            </a:r>
            <a:r>
              <a:rPr lang="en-GB" sz="1800" b="0" dirty="0">
                <a:solidFill>
                  <a:schemeClr val="tx1"/>
                </a:solidFill>
                <a:latin typeface="Vodafone Rg"/>
              </a:rPr>
              <a:t>solutions-based selling approach helps us differentiate ourselves from the competition. It also builds trust with the customer as a result of showing an understanding of their core business needs and challenges.</a:t>
            </a:r>
          </a:p>
        </p:txBody>
      </p:sp>
      <p:grpSp>
        <p:nvGrpSpPr>
          <p:cNvPr id="13" name="Group 12"/>
          <p:cNvGrpSpPr/>
          <p:nvPr/>
        </p:nvGrpSpPr>
        <p:grpSpPr>
          <a:xfrm>
            <a:off x="0" y="-1"/>
            <a:ext cx="1945904" cy="5180190"/>
            <a:chOff x="0" y="-1"/>
            <a:chExt cx="1945904" cy="5180190"/>
          </a:xfrm>
        </p:grpSpPr>
        <p:grpSp>
          <p:nvGrpSpPr>
            <p:cNvPr id="17" name="Group 16"/>
            <p:cNvGrpSpPr/>
            <p:nvPr/>
          </p:nvGrpSpPr>
          <p:grpSpPr>
            <a:xfrm>
              <a:off x="0" y="-1"/>
              <a:ext cx="1945904" cy="5143501"/>
              <a:chOff x="0" y="-1"/>
              <a:chExt cx="1945904" cy="5143501"/>
            </a:xfrm>
          </p:grpSpPr>
          <p:sp>
            <p:nvSpPr>
              <p:cNvPr id="23" name="Rectangle 22"/>
              <p:cNvSpPr/>
              <p:nvPr/>
            </p:nvSpPr>
            <p:spPr>
              <a:xfrm>
                <a:off x="0" y="-1"/>
                <a:ext cx="1945904" cy="514350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r="100000" b="100000"/>
                </a:path>
                <a:tileRect l="-100000" t="-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24" name="Pentagon 23"/>
              <p:cNvSpPr>
                <a:spLocks noChangeAspect="1"/>
              </p:cNvSpPr>
              <p:nvPr/>
            </p:nvSpPr>
            <p:spPr>
              <a:xfrm>
                <a:off x="57600" y="2193860"/>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25" name="Pentagon 24"/>
              <p:cNvSpPr>
                <a:spLocks noChangeAspect="1"/>
              </p:cNvSpPr>
              <p:nvPr/>
            </p:nvSpPr>
            <p:spPr>
              <a:xfrm>
                <a:off x="57600"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26" name="Pentagon 25"/>
              <p:cNvSpPr>
                <a:spLocks noChangeAspect="1"/>
              </p:cNvSpPr>
              <p:nvPr/>
            </p:nvSpPr>
            <p:spPr>
              <a:xfrm>
                <a:off x="57600"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27" name="Pentagon 26"/>
              <p:cNvSpPr>
                <a:spLocks noChangeAspect="1"/>
              </p:cNvSpPr>
              <p:nvPr/>
            </p:nvSpPr>
            <p:spPr>
              <a:xfrm>
                <a:off x="57600" y="174060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2. What?</a:t>
                </a:r>
              </a:p>
            </p:txBody>
          </p:sp>
        </p:grpSp>
        <p:sp>
          <p:nvSpPr>
            <p:cNvPr id="22" name="TextBox 21"/>
            <p:cNvSpPr txBox="1"/>
            <p:nvPr/>
          </p:nvSpPr>
          <p:spPr>
            <a:xfrm>
              <a:off x="112888" y="2652377"/>
              <a:ext cx="1794426" cy="2527812"/>
            </a:xfrm>
            <a:prstGeom prst="rect">
              <a:avLst/>
            </a:prstGeom>
            <a:ln>
              <a:noFill/>
            </a:ln>
          </p:spPr>
          <p:txBody>
            <a:bodyPr wrap="square" lIns="0" tIns="0" rIns="0" bIns="0" rtlCol="0">
              <a:noAutofit/>
            </a:bodyPr>
            <a:lstStyle/>
            <a:p>
              <a:pPr>
                <a:tabLst>
                  <a:tab pos="93663" algn="l"/>
                </a:tabLst>
              </a:pPr>
              <a:r>
                <a:rPr lang="en-US" sz="1400" dirty="0">
                  <a:solidFill>
                    <a:srgbClr val="888888"/>
                  </a:solidFill>
                  <a:latin typeface="Vodafone Rg"/>
                </a:rPr>
                <a:t>What you will learn</a:t>
              </a:r>
            </a:p>
            <a:p>
              <a:pPr>
                <a:tabLst>
                  <a:tab pos="93663" algn="l"/>
                </a:tabLst>
              </a:pPr>
              <a:r>
                <a:rPr lang="en-US" sz="1400" b="1" dirty="0">
                  <a:solidFill>
                    <a:schemeClr val="accent1"/>
                  </a:solidFill>
                  <a:latin typeface="Vodafone Rg"/>
                </a:rPr>
                <a:t>Moving to a solutions approach</a:t>
              </a:r>
            </a:p>
            <a:p>
              <a:pPr>
                <a:tabLst>
                  <a:tab pos="93663" algn="l"/>
                </a:tabLst>
              </a:pPr>
              <a:r>
                <a:rPr lang="en-US" sz="1400" dirty="0" smtClean="0">
                  <a:solidFill>
                    <a:srgbClr val="888888"/>
                  </a:solidFill>
                  <a:latin typeface="Vodafone Rg"/>
                </a:rPr>
                <a:t>Structuring of a sales discussion</a:t>
              </a:r>
            </a:p>
            <a:p>
              <a:pPr>
                <a:tabLst>
                  <a:tab pos="93663" algn="l"/>
                </a:tabLst>
              </a:pPr>
              <a:r>
                <a:rPr lang="en-US" sz="1400" dirty="0" smtClean="0">
                  <a:solidFill>
                    <a:srgbClr val="888888"/>
                  </a:solidFill>
                  <a:latin typeface="Vodafone Rg"/>
                </a:rPr>
                <a:t>Asking the right questions</a:t>
              </a:r>
            </a:p>
            <a:p>
              <a:pPr>
                <a:tabLst>
                  <a:tab pos="93663" algn="l"/>
                </a:tabLst>
              </a:pPr>
              <a:r>
                <a:rPr lang="en-US" sz="1400" dirty="0" smtClean="0">
                  <a:solidFill>
                    <a:srgbClr val="888888"/>
                  </a:solidFill>
                  <a:latin typeface="Vodafone Rg"/>
                </a:rPr>
                <a:t>Summary</a:t>
              </a:r>
            </a:p>
            <a:p>
              <a:pPr>
                <a:tabLst>
                  <a:tab pos="93663" algn="l"/>
                </a:tabLst>
              </a:pPr>
              <a:r>
                <a:rPr lang="en-US" sz="1400" dirty="0" smtClean="0">
                  <a:solidFill>
                    <a:srgbClr val="888888"/>
                  </a:solidFill>
                  <a:latin typeface="Vodafone Rg"/>
                </a:rPr>
                <a:t>Test yourself</a:t>
              </a:r>
            </a:p>
          </p:txBody>
        </p:sp>
      </p:grpSp>
      <p:sp>
        <p:nvSpPr>
          <p:cNvPr id="31" name="23 Rectángulo"/>
          <p:cNvSpPr/>
          <p:nvPr/>
        </p:nvSpPr>
        <p:spPr>
          <a:xfrm>
            <a:off x="0" y="-1"/>
            <a:ext cx="9144000" cy="617539"/>
          </a:xfrm>
          <a:prstGeom prst="rect">
            <a:avLst/>
          </a:prstGeom>
          <a:solidFill>
            <a:srgbClr val="92D05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32" name="6 CuadroTexto"/>
          <p:cNvSpPr txBox="1"/>
          <p:nvPr/>
        </p:nvSpPr>
        <p:spPr>
          <a:xfrm>
            <a:off x="1408482" y="-43931"/>
            <a:ext cx="70243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How to sell Small Business Solutions?</a:t>
            </a:r>
            <a:endParaRPr lang="en-GB" sz="2800" b="1" dirty="0" smtClean="0">
              <a:solidFill>
                <a:schemeClr val="bg1"/>
              </a:solidFill>
              <a:latin typeface="Vodafone Rg"/>
            </a:endParaRPr>
          </a:p>
        </p:txBody>
      </p:sp>
      <p:pic>
        <p:nvPicPr>
          <p:cNvPr id="33"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800" y="50800"/>
            <a:ext cx="384608" cy="539896"/>
          </a:xfrm>
          <a:prstGeom prst="rect">
            <a:avLst/>
          </a:prstGeom>
        </p:spPr>
      </p:pic>
    </p:spTree>
    <p:extLst>
      <p:ext uri="{BB962C8B-B14F-4D97-AF65-F5344CB8AC3E}">
        <p14:creationId xmlns:p14="http://schemas.microsoft.com/office/powerpoint/2010/main" val="132689259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entagon 10">
            <a:hlinkClick r:id="" action="ppaction://hlinkshowjump?jump=nextslide"/>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grpSp>
        <p:nvGrpSpPr>
          <p:cNvPr id="35" name="Group 34"/>
          <p:cNvGrpSpPr/>
          <p:nvPr/>
        </p:nvGrpSpPr>
        <p:grpSpPr>
          <a:xfrm>
            <a:off x="3514097" y="789229"/>
            <a:ext cx="1497733" cy="2988000"/>
            <a:chOff x="503787" y="984809"/>
            <a:chExt cx="2539840" cy="3903263"/>
          </a:xfrm>
        </p:grpSpPr>
        <p:pic>
          <p:nvPicPr>
            <p:cNvPr id="36" name="Picture 3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5361" y="1430927"/>
              <a:ext cx="540000" cy="540000"/>
            </a:xfrm>
            <a:prstGeom prst="rect">
              <a:avLst/>
            </a:prstGeom>
          </p:spPr>
        </p:pic>
        <p:sp>
          <p:nvSpPr>
            <p:cNvPr id="37" name="Rounded Rectangle 36"/>
            <p:cNvSpPr/>
            <p:nvPr/>
          </p:nvSpPr>
          <p:spPr>
            <a:xfrm>
              <a:off x="700696" y="2093063"/>
              <a:ext cx="719999" cy="612000"/>
            </a:xfrm>
            <a:prstGeom prst="roundRect">
              <a:avLst>
                <a:gd name="adj" fmla="val 10882"/>
              </a:avLst>
            </a:prstGeom>
            <a:noFill/>
            <a:ln w="25400" cap="flat" cmpd="sng" algn="ctr">
              <a:solidFill>
                <a:schemeClr val="accent1"/>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38" name="Rounded Rectangle 37"/>
            <p:cNvSpPr/>
            <p:nvPr/>
          </p:nvSpPr>
          <p:spPr>
            <a:xfrm>
              <a:off x="700696" y="2799177"/>
              <a:ext cx="719999" cy="612000"/>
            </a:xfrm>
            <a:prstGeom prst="roundRect">
              <a:avLst>
                <a:gd name="adj" fmla="val 10882"/>
              </a:avLst>
            </a:prstGeom>
            <a:noFill/>
            <a:ln w="25400" cap="flat" cmpd="sng" algn="ctr">
              <a:solidFill>
                <a:schemeClr val="accent1"/>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39" name="Rounded Rectangle 38"/>
            <p:cNvSpPr/>
            <p:nvPr/>
          </p:nvSpPr>
          <p:spPr>
            <a:xfrm>
              <a:off x="700696" y="3505291"/>
              <a:ext cx="719999" cy="612000"/>
            </a:xfrm>
            <a:prstGeom prst="roundRect">
              <a:avLst>
                <a:gd name="adj" fmla="val 10882"/>
              </a:avLst>
            </a:prstGeom>
            <a:noFill/>
            <a:ln w="25400" cap="flat" cmpd="sng" algn="ctr">
              <a:solidFill>
                <a:schemeClr val="accent1"/>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40" name="Rounded Rectangle 39"/>
            <p:cNvSpPr/>
            <p:nvPr/>
          </p:nvSpPr>
          <p:spPr>
            <a:xfrm>
              <a:off x="700696" y="4211406"/>
              <a:ext cx="719999" cy="612000"/>
            </a:xfrm>
            <a:prstGeom prst="roundRect">
              <a:avLst>
                <a:gd name="adj" fmla="val 10882"/>
              </a:avLst>
            </a:prstGeom>
            <a:noFill/>
            <a:ln w="25400" cap="flat" cmpd="sng" algn="ctr">
              <a:solidFill>
                <a:schemeClr val="accent1"/>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grpSp>
          <p:nvGrpSpPr>
            <p:cNvPr id="41" name="Group 40"/>
            <p:cNvGrpSpPr/>
            <p:nvPr/>
          </p:nvGrpSpPr>
          <p:grpSpPr>
            <a:xfrm>
              <a:off x="503787" y="984809"/>
              <a:ext cx="2539840" cy="3903263"/>
              <a:chOff x="503787" y="984809"/>
              <a:chExt cx="2539840" cy="3903263"/>
            </a:xfrm>
          </p:grpSpPr>
          <p:sp>
            <p:nvSpPr>
              <p:cNvPr id="42" name="TextBox 41"/>
              <p:cNvSpPr txBox="1"/>
              <p:nvPr/>
            </p:nvSpPr>
            <p:spPr>
              <a:xfrm>
                <a:off x="1044656" y="984809"/>
                <a:ext cx="1458102" cy="329278"/>
              </a:xfrm>
              <a:prstGeom prst="rect">
                <a:avLst/>
              </a:prstGeom>
            </p:spPr>
            <p:txBody>
              <a:bodyPr wrap="none" lIns="0" tIns="0" rIns="0" bIns="0" rtlCol="0">
                <a:noAutofit/>
              </a:bodyPr>
              <a:lstStyle/>
              <a:p>
                <a:pPr marL="0" indent="0" algn="ctr">
                  <a:buFont typeface="Arial" pitchFamily="34" charset="0"/>
                  <a:buNone/>
                </a:pPr>
                <a:r>
                  <a:rPr lang="en-US" sz="1600" b="1" dirty="0" smtClean="0">
                    <a:latin typeface="Vodafone Rg"/>
                  </a:rPr>
                  <a:t>Product Approach</a:t>
                </a:r>
              </a:p>
            </p:txBody>
          </p:sp>
          <p:sp>
            <p:nvSpPr>
              <p:cNvPr id="43" name="Rounded Rectangle 42"/>
              <p:cNvSpPr/>
              <p:nvPr/>
            </p:nvSpPr>
            <p:spPr>
              <a:xfrm>
                <a:off x="700696" y="1386949"/>
                <a:ext cx="719999" cy="612000"/>
              </a:xfrm>
              <a:prstGeom prst="roundRect">
                <a:avLst>
                  <a:gd name="adj" fmla="val 10882"/>
                </a:avLst>
              </a:prstGeom>
              <a:noFill/>
              <a:ln w="25400" cap="flat" cmpd="sng" algn="ctr">
                <a:solidFill>
                  <a:schemeClr val="accent1"/>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44" name="TextBox 43"/>
              <p:cNvSpPr txBox="1"/>
              <p:nvPr/>
            </p:nvSpPr>
            <p:spPr>
              <a:xfrm>
                <a:off x="1641837" y="1534190"/>
                <a:ext cx="914400" cy="317518"/>
              </a:xfrm>
              <a:prstGeom prst="rect">
                <a:avLst/>
              </a:prstGeom>
            </p:spPr>
            <p:txBody>
              <a:bodyPr wrap="none" lIns="0" tIns="0" rIns="0" bIns="0" rtlCol="0">
                <a:noAutofit/>
              </a:bodyPr>
              <a:lstStyle/>
              <a:p>
                <a:pPr marL="0" indent="0" algn="ctr">
                  <a:buFont typeface="Arial" pitchFamily="34" charset="0"/>
                  <a:buNone/>
                </a:pPr>
                <a:r>
                  <a:rPr lang="en-US" sz="1200" dirty="0" smtClean="0">
                    <a:latin typeface="Vodafone Rg"/>
                  </a:rPr>
                  <a:t>Mobile Voice</a:t>
                </a:r>
              </a:p>
            </p:txBody>
          </p:sp>
          <p:sp>
            <p:nvSpPr>
              <p:cNvPr id="45" name="TextBox 44"/>
              <p:cNvSpPr txBox="1"/>
              <p:nvPr/>
            </p:nvSpPr>
            <p:spPr>
              <a:xfrm>
                <a:off x="1451037" y="2943179"/>
                <a:ext cx="1296000" cy="323997"/>
              </a:xfrm>
              <a:prstGeom prst="rect">
                <a:avLst/>
              </a:prstGeom>
            </p:spPr>
            <p:txBody>
              <a:bodyPr wrap="square" lIns="0" tIns="0" rIns="0" bIns="0" rtlCol="0">
                <a:noAutofit/>
              </a:bodyPr>
              <a:lstStyle/>
              <a:p>
                <a:pPr marL="0" indent="0" algn="ctr">
                  <a:buFont typeface="Arial" pitchFamily="34" charset="0"/>
                  <a:buNone/>
                </a:pPr>
                <a:r>
                  <a:rPr lang="en-US" sz="1200" dirty="0" smtClean="0">
                    <a:latin typeface="Vodafone Rg"/>
                  </a:rPr>
                  <a:t>Fixed Voice</a:t>
                </a:r>
              </a:p>
            </p:txBody>
          </p:sp>
          <p:pic>
            <p:nvPicPr>
              <p:cNvPr id="46" name="Picture 4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95364" y="2871563"/>
                <a:ext cx="539995" cy="467228"/>
              </a:xfrm>
              <a:prstGeom prst="rect">
                <a:avLst/>
              </a:prstGeom>
            </p:spPr>
          </p:pic>
          <p:pic>
            <p:nvPicPr>
              <p:cNvPr id="47" name="Picture 4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5364" y="3541294"/>
                <a:ext cx="539995" cy="539995"/>
              </a:xfrm>
              <a:prstGeom prst="rect">
                <a:avLst/>
              </a:prstGeom>
            </p:spPr>
          </p:pic>
          <p:sp>
            <p:nvSpPr>
              <p:cNvPr id="48" name="Rectangle 47"/>
              <p:cNvSpPr/>
              <p:nvPr/>
            </p:nvSpPr>
            <p:spPr>
              <a:xfrm>
                <a:off x="503787" y="1308616"/>
                <a:ext cx="2539840" cy="3579456"/>
              </a:xfrm>
              <a:prstGeom prst="rect">
                <a:avLst/>
              </a:prstGeom>
              <a:noFill/>
              <a:ln w="9525" cap="flat" cmpd="sng" algn="ctr">
                <a:solidFill>
                  <a:schemeClr val="bg1">
                    <a:lumMod val="8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49" name="TextBox 48"/>
              <p:cNvSpPr txBox="1"/>
              <p:nvPr/>
            </p:nvSpPr>
            <p:spPr>
              <a:xfrm>
                <a:off x="1451037" y="3649293"/>
                <a:ext cx="1296000" cy="323997"/>
              </a:xfrm>
              <a:prstGeom prst="rect">
                <a:avLst/>
              </a:prstGeom>
            </p:spPr>
            <p:txBody>
              <a:bodyPr wrap="square" lIns="0" tIns="0" rIns="0" bIns="0" rtlCol="0">
                <a:noAutofit/>
              </a:bodyPr>
              <a:lstStyle/>
              <a:p>
                <a:pPr marL="0" indent="0" algn="ctr">
                  <a:buFont typeface="Arial" pitchFamily="34" charset="0"/>
                  <a:buNone/>
                </a:pPr>
                <a:r>
                  <a:rPr lang="en-US" sz="1200" dirty="0" smtClean="0">
                    <a:latin typeface="Vodafone Rg"/>
                  </a:rPr>
                  <a:t>Fixed Data</a:t>
                </a:r>
              </a:p>
            </p:txBody>
          </p:sp>
          <p:sp>
            <p:nvSpPr>
              <p:cNvPr id="50" name="TextBox 49"/>
              <p:cNvSpPr txBox="1"/>
              <p:nvPr/>
            </p:nvSpPr>
            <p:spPr>
              <a:xfrm>
                <a:off x="1451037" y="2237065"/>
                <a:ext cx="1296000" cy="323997"/>
              </a:xfrm>
              <a:prstGeom prst="rect">
                <a:avLst/>
              </a:prstGeom>
            </p:spPr>
            <p:txBody>
              <a:bodyPr wrap="square" lIns="0" tIns="0" rIns="0" bIns="0" rtlCol="0">
                <a:noAutofit/>
              </a:bodyPr>
              <a:lstStyle/>
              <a:p>
                <a:pPr marL="0" indent="0" algn="ctr">
                  <a:buFont typeface="Arial" pitchFamily="34" charset="0"/>
                  <a:buNone/>
                </a:pPr>
                <a:r>
                  <a:rPr lang="en-US" sz="1200" dirty="0" smtClean="0">
                    <a:latin typeface="Vodafone Rg"/>
                  </a:rPr>
                  <a:t>Mobile Data</a:t>
                </a:r>
              </a:p>
            </p:txBody>
          </p:sp>
          <p:sp>
            <p:nvSpPr>
              <p:cNvPr id="51" name="TextBox 50"/>
              <p:cNvSpPr txBox="1"/>
              <p:nvPr/>
            </p:nvSpPr>
            <p:spPr>
              <a:xfrm>
                <a:off x="1451037" y="4355408"/>
                <a:ext cx="1296000" cy="323997"/>
              </a:xfrm>
              <a:prstGeom prst="rect">
                <a:avLst/>
              </a:prstGeom>
            </p:spPr>
            <p:txBody>
              <a:bodyPr wrap="square" lIns="0" tIns="0" rIns="0" bIns="0" rtlCol="0">
                <a:noAutofit/>
              </a:bodyPr>
              <a:lstStyle/>
              <a:p>
                <a:pPr marL="0" indent="0" algn="ctr">
                  <a:buFont typeface="Arial" pitchFamily="34" charset="0"/>
                  <a:buNone/>
                </a:pPr>
                <a:r>
                  <a:rPr lang="en-US" sz="1200" dirty="0" smtClean="0">
                    <a:latin typeface="Vodafone Rg"/>
                  </a:rPr>
                  <a:t>OneNet</a:t>
                </a:r>
              </a:p>
            </p:txBody>
          </p:sp>
          <p:pic>
            <p:nvPicPr>
              <p:cNvPr id="52" name="Picture 5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5361" y="4255651"/>
                <a:ext cx="540000" cy="523511"/>
              </a:xfrm>
              <a:prstGeom prst="rect">
                <a:avLst/>
              </a:prstGeom>
            </p:spPr>
          </p:pic>
          <p:pic>
            <p:nvPicPr>
              <p:cNvPr id="53" name="Picture 5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95361" y="2144063"/>
                <a:ext cx="540000" cy="510000"/>
              </a:xfrm>
              <a:prstGeom prst="rect">
                <a:avLst/>
              </a:prstGeom>
            </p:spPr>
          </p:pic>
        </p:grpSp>
      </p:grpSp>
      <p:sp>
        <p:nvSpPr>
          <p:cNvPr id="54" name="Isosceles Triangle 53"/>
          <p:cNvSpPr/>
          <p:nvPr/>
        </p:nvSpPr>
        <p:spPr>
          <a:xfrm rot="5400000">
            <a:off x="4679401" y="2133959"/>
            <a:ext cx="1124858" cy="182880"/>
          </a:xfrm>
          <a:prstGeom prst="triangle">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kern="1200" dirty="0" smtClean="0">
              <a:solidFill>
                <a:srgbClr val="34342B"/>
              </a:solidFill>
              <a:latin typeface="Vodafone Rg"/>
            </a:endParaRPr>
          </a:p>
        </p:txBody>
      </p:sp>
      <p:grpSp>
        <p:nvGrpSpPr>
          <p:cNvPr id="55" name="Group 54"/>
          <p:cNvGrpSpPr>
            <a:grpSpLocks noChangeAspect="1"/>
          </p:cNvGrpSpPr>
          <p:nvPr/>
        </p:nvGrpSpPr>
        <p:grpSpPr>
          <a:xfrm>
            <a:off x="5501216" y="789229"/>
            <a:ext cx="1956552" cy="2988000"/>
            <a:chOff x="3456107" y="984809"/>
            <a:chExt cx="3248027" cy="3903263"/>
          </a:xfrm>
        </p:grpSpPr>
        <p:sp>
          <p:nvSpPr>
            <p:cNvPr id="56" name="TextBox 55"/>
            <p:cNvSpPr txBox="1"/>
            <p:nvPr/>
          </p:nvSpPr>
          <p:spPr>
            <a:xfrm>
              <a:off x="4351069" y="984809"/>
              <a:ext cx="1458102" cy="329278"/>
            </a:xfrm>
            <a:prstGeom prst="rect">
              <a:avLst/>
            </a:prstGeom>
          </p:spPr>
          <p:txBody>
            <a:bodyPr wrap="none" lIns="0" tIns="0" rIns="0" bIns="0" rtlCol="0">
              <a:noAutofit/>
            </a:bodyPr>
            <a:lstStyle/>
            <a:p>
              <a:pPr marL="0" indent="0" algn="ctr">
                <a:buFont typeface="Arial" pitchFamily="34" charset="0"/>
                <a:buNone/>
              </a:pPr>
              <a:r>
                <a:rPr lang="en-US" sz="1600" b="1" dirty="0" smtClean="0">
                  <a:latin typeface="Vodafone Rg"/>
                </a:rPr>
                <a:t>Solutions Approach</a:t>
              </a:r>
            </a:p>
          </p:txBody>
        </p:sp>
        <p:sp>
          <p:nvSpPr>
            <p:cNvPr id="57" name="TextBox 56"/>
            <p:cNvSpPr txBox="1"/>
            <p:nvPr/>
          </p:nvSpPr>
          <p:spPr>
            <a:xfrm>
              <a:off x="5509621" y="2637304"/>
              <a:ext cx="1115998" cy="906472"/>
            </a:xfrm>
            <a:prstGeom prst="rect">
              <a:avLst/>
            </a:prstGeom>
          </p:spPr>
          <p:txBody>
            <a:bodyPr wrap="square" lIns="0" tIns="0" rIns="0" bIns="0" rtlCol="0">
              <a:noAutofit/>
            </a:bodyPr>
            <a:lstStyle/>
            <a:p>
              <a:pPr marL="0" indent="0" algn="ctr">
                <a:buFont typeface="Arial" pitchFamily="34" charset="0"/>
                <a:buNone/>
              </a:pPr>
              <a:r>
                <a:rPr lang="en-US" sz="1200" dirty="0" smtClean="0">
                  <a:latin typeface="Vodafone Rg"/>
                </a:rPr>
                <a:t>Business Solutions based on business needs</a:t>
              </a:r>
            </a:p>
          </p:txBody>
        </p:sp>
        <p:sp>
          <p:nvSpPr>
            <p:cNvPr id="58" name="Rectangle 57"/>
            <p:cNvSpPr/>
            <p:nvPr/>
          </p:nvSpPr>
          <p:spPr>
            <a:xfrm>
              <a:off x="3456107" y="1308616"/>
              <a:ext cx="3248027" cy="3579456"/>
            </a:xfrm>
            <a:prstGeom prst="rect">
              <a:avLst/>
            </a:prstGeom>
            <a:noFill/>
            <a:ln w="9525" cap="flat" cmpd="sng" algn="ctr">
              <a:solidFill>
                <a:schemeClr val="bg1">
                  <a:lumMod val="8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59" name="Oval 58"/>
            <p:cNvSpPr>
              <a:spLocks noChangeAspect="1"/>
            </p:cNvSpPr>
            <p:nvPr/>
          </p:nvSpPr>
          <p:spPr>
            <a:xfrm>
              <a:off x="4524044" y="4064656"/>
              <a:ext cx="611999" cy="611999"/>
            </a:xfrm>
            <a:prstGeom prst="ellipse">
              <a:avLst/>
            </a:prstGeom>
            <a:noFill/>
            <a:ln w="9525" cap="flat" cmpd="sng" algn="ctr">
              <a:solidFill>
                <a:schemeClr val="tx1"/>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60" name="Oval 59"/>
            <p:cNvSpPr>
              <a:spLocks noChangeAspect="1"/>
            </p:cNvSpPr>
            <p:nvPr/>
          </p:nvSpPr>
          <p:spPr>
            <a:xfrm>
              <a:off x="4524044" y="3229951"/>
              <a:ext cx="611999" cy="611999"/>
            </a:xfrm>
            <a:prstGeom prst="ellipse">
              <a:avLst/>
            </a:prstGeom>
            <a:noFill/>
            <a:ln w="9525" cap="flat" cmpd="sng" algn="ctr">
              <a:solidFill>
                <a:schemeClr val="tx1"/>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61" name="Oval 60"/>
            <p:cNvSpPr>
              <a:spLocks noChangeAspect="1"/>
            </p:cNvSpPr>
            <p:nvPr/>
          </p:nvSpPr>
          <p:spPr>
            <a:xfrm>
              <a:off x="4524044" y="2384749"/>
              <a:ext cx="611999" cy="611999"/>
            </a:xfrm>
            <a:prstGeom prst="ellipse">
              <a:avLst/>
            </a:prstGeom>
            <a:noFill/>
            <a:ln w="9525" cap="flat" cmpd="sng" algn="ctr">
              <a:solidFill>
                <a:schemeClr val="tx1"/>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62" name="Oval 61"/>
            <p:cNvSpPr>
              <a:spLocks noChangeAspect="1"/>
            </p:cNvSpPr>
            <p:nvPr/>
          </p:nvSpPr>
          <p:spPr>
            <a:xfrm>
              <a:off x="4524044" y="1539547"/>
              <a:ext cx="611999" cy="611999"/>
            </a:xfrm>
            <a:prstGeom prst="ellipse">
              <a:avLst/>
            </a:prstGeom>
            <a:noFill/>
            <a:ln w="9525" cap="flat" cmpd="sng" algn="ctr">
              <a:solidFill>
                <a:schemeClr val="tx1"/>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63" name="Rounded Rectangle 62"/>
            <p:cNvSpPr/>
            <p:nvPr/>
          </p:nvSpPr>
          <p:spPr>
            <a:xfrm>
              <a:off x="3540689" y="1476565"/>
              <a:ext cx="1755751" cy="716909"/>
            </a:xfrm>
            <a:prstGeom prst="roundRect">
              <a:avLst/>
            </a:prstGeom>
            <a:noFill/>
            <a:ln w="19050" cap="flat" cmpd="sng" algn="ctr">
              <a:solidFill>
                <a:schemeClr val="accent1"/>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pic>
          <p:nvPicPr>
            <p:cNvPr id="64" name="Picture 12" descr="http://image.shutterstock.com/display_pic_with_logo/859501/859501,1321826445,31/stock-photo-hardhat-with-blue-prints-home-construction-icon-89263864.jpg"/>
            <p:cNvPicPr>
              <a:picLocks noChangeAspect="1" noChangeArrowheads="1"/>
            </p:cNvPicPr>
            <p:nvPr/>
          </p:nvPicPr>
          <p:blipFill>
            <a:blip r:embed="rId8" cstate="email"/>
            <a:srcRect/>
            <a:stretch>
              <a:fillRect/>
            </a:stretch>
          </p:blipFill>
          <p:spPr bwMode="auto">
            <a:xfrm>
              <a:off x="3812042" y="1701057"/>
              <a:ext cx="395998" cy="335959"/>
            </a:xfrm>
            <a:prstGeom prst="rect">
              <a:avLst/>
            </a:prstGeom>
            <a:noFill/>
          </p:spPr>
        </p:pic>
        <p:pic>
          <p:nvPicPr>
            <p:cNvPr id="65" name="Picture 2" descr="shop icon"/>
            <p:cNvPicPr>
              <a:picLocks noChangeAspect="1" noChangeArrowheads="1"/>
            </p:cNvPicPr>
            <p:nvPr/>
          </p:nvPicPr>
          <p:blipFill>
            <a:blip r:embed="rId9" cstate="email"/>
            <a:srcRect/>
            <a:stretch>
              <a:fillRect/>
            </a:stretch>
          </p:blipFill>
          <p:spPr bwMode="auto">
            <a:xfrm>
              <a:off x="3840538" y="2501748"/>
              <a:ext cx="359997" cy="359997"/>
            </a:xfrm>
            <a:prstGeom prst="rect">
              <a:avLst/>
            </a:prstGeom>
            <a:noFill/>
          </p:spPr>
        </p:pic>
        <p:pic>
          <p:nvPicPr>
            <p:cNvPr id="66" name="Picture 2" descr="http://www.conceptdraw.com/solution-park/resource/images/solutions/people/Design-elements-Professions.png"/>
            <p:cNvPicPr>
              <a:picLocks noChangeAspect="1" noChangeArrowheads="1"/>
            </p:cNvPicPr>
            <p:nvPr/>
          </p:nvPicPr>
          <p:blipFill rotWithShape="1">
            <a:blip r:embed="rId10" cstate="email">
              <a:extLst>
                <a:ext uri="{BEBA8EAE-BF5A-486C-A8C5-ECC9F3942E4B}">
                  <a14:imgProps xmlns:a14="http://schemas.microsoft.com/office/drawing/2010/main">
                    <a14:imgLayer r:embed="rId11">
                      <a14:imgEffect>
                        <a14:backgroundRemoval t="53053" b="67300" l="73206" r="83833"/>
                      </a14:imgEffect>
                    </a14:imgLayer>
                  </a14:imgProps>
                </a:ext>
              </a:extLst>
            </a:blip>
            <a:srcRect/>
            <a:stretch/>
          </p:blipFill>
          <p:spPr bwMode="auto">
            <a:xfrm>
              <a:off x="3822537" y="3342079"/>
              <a:ext cx="395998" cy="354884"/>
            </a:xfrm>
            <a:prstGeom prst="rect">
              <a:avLst/>
            </a:prstGeom>
            <a:noFill/>
          </p:spPr>
        </p:pic>
        <p:pic>
          <p:nvPicPr>
            <p:cNvPr id="67" name="Picture 6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849761" y="1815681"/>
              <a:ext cx="359997" cy="359997"/>
            </a:xfrm>
            <a:prstGeom prst="rect">
              <a:avLst/>
            </a:prstGeom>
          </p:spPr>
        </p:pic>
        <p:pic>
          <p:nvPicPr>
            <p:cNvPr id="68" name="Picture 67"/>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385833" y="2536853"/>
              <a:ext cx="359991" cy="359991"/>
            </a:xfrm>
            <a:prstGeom prst="rect">
              <a:avLst/>
            </a:prstGeom>
          </p:spPr>
        </p:pic>
        <p:pic>
          <p:nvPicPr>
            <p:cNvPr id="69" name="Picture 68"/>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818279" y="2606543"/>
              <a:ext cx="359991" cy="359991"/>
            </a:xfrm>
            <a:prstGeom prst="rect">
              <a:avLst/>
            </a:prstGeom>
          </p:spPr>
        </p:pic>
        <p:sp>
          <p:nvSpPr>
            <p:cNvPr id="70" name="Rounded Rectangle 69"/>
            <p:cNvSpPr/>
            <p:nvPr/>
          </p:nvSpPr>
          <p:spPr>
            <a:xfrm>
              <a:off x="3540689" y="2314509"/>
              <a:ext cx="1755751" cy="719999"/>
            </a:xfrm>
            <a:prstGeom prst="roundRect">
              <a:avLst/>
            </a:prstGeom>
            <a:noFill/>
            <a:ln w="19050" cap="flat" cmpd="sng" algn="ctr">
              <a:solidFill>
                <a:schemeClr val="accent1"/>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71" name="Rounded Rectangle 70"/>
            <p:cNvSpPr/>
            <p:nvPr/>
          </p:nvSpPr>
          <p:spPr>
            <a:xfrm>
              <a:off x="3540689" y="3155747"/>
              <a:ext cx="1755751" cy="719999"/>
            </a:xfrm>
            <a:prstGeom prst="roundRect">
              <a:avLst/>
            </a:prstGeom>
            <a:noFill/>
            <a:ln w="19050" cap="flat" cmpd="sng" algn="ctr">
              <a:solidFill>
                <a:schemeClr val="accent1"/>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72" name="Rounded Rectangle 71"/>
            <p:cNvSpPr/>
            <p:nvPr/>
          </p:nvSpPr>
          <p:spPr>
            <a:xfrm>
              <a:off x="3540689" y="3996884"/>
              <a:ext cx="1755751" cy="719999"/>
            </a:xfrm>
            <a:prstGeom prst="roundRect">
              <a:avLst/>
            </a:prstGeom>
            <a:noFill/>
            <a:ln w="19050" cap="flat" cmpd="sng" algn="ctr">
              <a:solidFill>
                <a:schemeClr val="accent1"/>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pic>
          <p:nvPicPr>
            <p:cNvPr id="73" name="Picture 72"/>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828774" y="4239020"/>
              <a:ext cx="359991" cy="359991"/>
            </a:xfrm>
            <a:prstGeom prst="rect">
              <a:avLst/>
            </a:prstGeom>
          </p:spPr>
        </p:pic>
        <p:pic>
          <p:nvPicPr>
            <p:cNvPr id="74" name="Picture 2" descr="http://www.eliplay.eu/wp-content/uploads/2013/04/production-of-your-indoor-playground.png"/>
            <p:cNvPicPr>
              <a:picLocks noChangeAspect="1" noChangeArrowheads="1"/>
            </p:cNvPicPr>
            <p:nvPr/>
          </p:nvPicPr>
          <p:blipFill>
            <a:blip r:embed="rId15" cstate="email"/>
            <a:srcRect/>
            <a:stretch>
              <a:fillRect/>
            </a:stretch>
          </p:blipFill>
          <p:spPr bwMode="auto">
            <a:xfrm>
              <a:off x="3840536" y="4199973"/>
              <a:ext cx="360000" cy="360000"/>
            </a:xfrm>
            <a:prstGeom prst="rect">
              <a:avLst/>
            </a:prstGeom>
            <a:noFill/>
          </p:spPr>
        </p:pic>
        <p:pic>
          <p:nvPicPr>
            <p:cNvPr id="75" name="Picture 74"/>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4754744" y="1497559"/>
              <a:ext cx="251998" cy="251998"/>
            </a:xfrm>
            <a:prstGeom prst="rect">
              <a:avLst/>
            </a:prstGeom>
          </p:spPr>
        </p:pic>
        <p:pic>
          <p:nvPicPr>
            <p:cNvPr id="76" name="Picture 75"/>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4728729" y="2342761"/>
              <a:ext cx="251998" cy="251998"/>
            </a:xfrm>
            <a:prstGeom prst="rect">
              <a:avLst/>
            </a:prstGeom>
          </p:spPr>
        </p:pic>
        <p:pic>
          <p:nvPicPr>
            <p:cNvPr id="77" name="Picture 76"/>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4723704" y="3187963"/>
              <a:ext cx="251998" cy="251998"/>
            </a:xfrm>
            <a:prstGeom prst="rect">
              <a:avLst/>
            </a:prstGeom>
          </p:spPr>
        </p:pic>
        <p:pic>
          <p:nvPicPr>
            <p:cNvPr id="78" name="Picture 77"/>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4729174" y="4022668"/>
              <a:ext cx="251998" cy="251998"/>
            </a:xfrm>
            <a:prstGeom prst="rect">
              <a:avLst/>
            </a:prstGeom>
          </p:spPr>
        </p:pic>
        <p:sp>
          <p:nvSpPr>
            <p:cNvPr id="79" name="TextBox 78"/>
            <p:cNvSpPr txBox="1"/>
            <p:nvPr/>
          </p:nvSpPr>
          <p:spPr>
            <a:xfrm>
              <a:off x="3620455" y="1508518"/>
              <a:ext cx="671697" cy="199442"/>
            </a:xfrm>
            <a:prstGeom prst="rect">
              <a:avLst/>
            </a:prstGeom>
          </p:spPr>
          <p:txBody>
            <a:bodyPr wrap="none" lIns="0" tIns="0" rIns="0" bIns="0" rtlCol="0">
              <a:noAutofit/>
            </a:bodyPr>
            <a:lstStyle/>
            <a:p>
              <a:pPr marL="0" indent="0">
                <a:buFont typeface="Arial" pitchFamily="34" charset="0"/>
                <a:buNone/>
              </a:pPr>
              <a:r>
                <a:rPr lang="en-US" sz="1000" b="1" dirty="0" smtClean="0">
                  <a:latin typeface="Vodafone Rg"/>
                </a:rPr>
                <a:t>Construction</a:t>
              </a:r>
            </a:p>
          </p:txBody>
        </p:sp>
        <p:sp>
          <p:nvSpPr>
            <p:cNvPr id="80" name="TextBox 79"/>
            <p:cNvSpPr txBox="1"/>
            <p:nvPr/>
          </p:nvSpPr>
          <p:spPr>
            <a:xfrm>
              <a:off x="3620455" y="2348007"/>
              <a:ext cx="671697" cy="199442"/>
            </a:xfrm>
            <a:prstGeom prst="rect">
              <a:avLst/>
            </a:prstGeom>
          </p:spPr>
          <p:txBody>
            <a:bodyPr wrap="none" lIns="0" tIns="0" rIns="0" bIns="0" rtlCol="0">
              <a:noAutofit/>
            </a:bodyPr>
            <a:lstStyle/>
            <a:p>
              <a:pPr marL="0" indent="0">
                <a:buFont typeface="Arial" pitchFamily="34" charset="0"/>
                <a:buNone/>
              </a:pPr>
              <a:r>
                <a:rPr lang="en-US" sz="1000" b="1" dirty="0" smtClean="0">
                  <a:latin typeface="Vodafone Rg"/>
                </a:rPr>
                <a:t>Retail</a:t>
              </a:r>
            </a:p>
          </p:txBody>
        </p:sp>
        <p:sp>
          <p:nvSpPr>
            <p:cNvPr id="81" name="TextBox 80"/>
            <p:cNvSpPr txBox="1"/>
            <p:nvPr/>
          </p:nvSpPr>
          <p:spPr>
            <a:xfrm>
              <a:off x="3620455" y="3177906"/>
              <a:ext cx="671697" cy="199442"/>
            </a:xfrm>
            <a:prstGeom prst="rect">
              <a:avLst/>
            </a:prstGeom>
          </p:spPr>
          <p:txBody>
            <a:bodyPr wrap="none" lIns="0" tIns="0" rIns="0" bIns="0" rtlCol="0">
              <a:noAutofit/>
            </a:bodyPr>
            <a:lstStyle/>
            <a:p>
              <a:pPr marL="0" indent="0">
                <a:buFont typeface="Arial" pitchFamily="34" charset="0"/>
                <a:buNone/>
              </a:pPr>
              <a:r>
                <a:rPr lang="en-US" sz="1000" b="1" dirty="0" smtClean="0">
                  <a:latin typeface="Vodafone Rg"/>
                </a:rPr>
                <a:t>Professionals</a:t>
              </a:r>
            </a:p>
          </p:txBody>
        </p:sp>
        <p:sp>
          <p:nvSpPr>
            <p:cNvPr id="82" name="TextBox 81"/>
            <p:cNvSpPr txBox="1"/>
            <p:nvPr/>
          </p:nvSpPr>
          <p:spPr>
            <a:xfrm>
              <a:off x="3620455" y="3996365"/>
              <a:ext cx="671697" cy="199442"/>
            </a:xfrm>
            <a:prstGeom prst="rect">
              <a:avLst/>
            </a:prstGeom>
          </p:spPr>
          <p:txBody>
            <a:bodyPr wrap="none" lIns="0" tIns="0" rIns="0" bIns="0" rtlCol="0">
              <a:noAutofit/>
            </a:bodyPr>
            <a:lstStyle/>
            <a:p>
              <a:pPr marL="0" indent="0">
                <a:buFont typeface="Arial" pitchFamily="34" charset="0"/>
                <a:buNone/>
              </a:pPr>
              <a:r>
                <a:rPr lang="en-US" sz="1000" b="1" dirty="0" smtClean="0">
                  <a:latin typeface="Vodafone Rg"/>
                </a:rPr>
                <a:t>Manufacturing</a:t>
              </a:r>
            </a:p>
          </p:txBody>
        </p:sp>
        <p:pic>
          <p:nvPicPr>
            <p:cNvPr id="83" name="Picture 82"/>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4852373" y="3429074"/>
              <a:ext cx="431981" cy="418791"/>
            </a:xfrm>
            <a:prstGeom prst="rect">
              <a:avLst/>
            </a:prstGeom>
          </p:spPr>
        </p:pic>
        <p:pic>
          <p:nvPicPr>
            <p:cNvPr id="84" name="Picture 83"/>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393267" y="4283877"/>
              <a:ext cx="359991" cy="359991"/>
            </a:xfrm>
            <a:prstGeom prst="rect">
              <a:avLst/>
            </a:prstGeom>
          </p:spPr>
        </p:pic>
        <p:pic>
          <p:nvPicPr>
            <p:cNvPr id="85" name="Picture 84"/>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389550" y="3454970"/>
              <a:ext cx="359991" cy="359991"/>
            </a:xfrm>
            <a:prstGeom prst="rect">
              <a:avLst/>
            </a:prstGeom>
          </p:spPr>
        </p:pic>
        <p:pic>
          <p:nvPicPr>
            <p:cNvPr id="86" name="Picture 85"/>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4392602" y="1783691"/>
              <a:ext cx="342942" cy="323889"/>
            </a:xfrm>
            <a:prstGeom prst="rect">
              <a:avLst/>
            </a:prstGeom>
          </p:spPr>
        </p:pic>
      </p:grpSp>
      <p:sp>
        <p:nvSpPr>
          <p:cNvPr id="3" name="Rectangle 2"/>
          <p:cNvSpPr/>
          <p:nvPr/>
        </p:nvSpPr>
        <p:spPr>
          <a:xfrm>
            <a:off x="2160852" y="3789387"/>
            <a:ext cx="7033948" cy="923330"/>
          </a:xfrm>
          <a:prstGeom prst="rect">
            <a:avLst/>
          </a:prstGeom>
        </p:spPr>
        <p:txBody>
          <a:bodyPr wrap="square">
            <a:spAutoFit/>
          </a:bodyPr>
          <a:lstStyle/>
          <a:p>
            <a:pPr algn="ctr"/>
            <a:r>
              <a:rPr lang="en-US" dirty="0" smtClean="0">
                <a:latin typeface="Vodafone Rg"/>
              </a:rPr>
              <a:t>The move from buying individual products to buying solutions helps small businesses get better solutions and reduces the number of suppliers they have to deal with. </a:t>
            </a:r>
            <a:endParaRPr lang="en-US" dirty="0">
              <a:latin typeface="Vodafone Rg"/>
            </a:endParaRPr>
          </a:p>
        </p:txBody>
      </p:sp>
      <p:grpSp>
        <p:nvGrpSpPr>
          <p:cNvPr id="95" name="Group 94"/>
          <p:cNvGrpSpPr/>
          <p:nvPr/>
        </p:nvGrpSpPr>
        <p:grpSpPr>
          <a:xfrm>
            <a:off x="0" y="-1"/>
            <a:ext cx="1945904" cy="5180190"/>
            <a:chOff x="0" y="-1"/>
            <a:chExt cx="1945904" cy="5180190"/>
          </a:xfrm>
        </p:grpSpPr>
        <p:grpSp>
          <p:nvGrpSpPr>
            <p:cNvPr id="96" name="Group 95"/>
            <p:cNvGrpSpPr/>
            <p:nvPr/>
          </p:nvGrpSpPr>
          <p:grpSpPr>
            <a:xfrm>
              <a:off x="0" y="-1"/>
              <a:ext cx="1945904" cy="5143501"/>
              <a:chOff x="0" y="-1"/>
              <a:chExt cx="1945904" cy="5143501"/>
            </a:xfrm>
          </p:grpSpPr>
          <p:sp>
            <p:nvSpPr>
              <p:cNvPr id="98" name="Rectangle 97"/>
              <p:cNvSpPr/>
              <p:nvPr/>
            </p:nvSpPr>
            <p:spPr>
              <a:xfrm>
                <a:off x="0" y="-1"/>
                <a:ext cx="1945904" cy="514350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r="100000" b="100000"/>
                </a:path>
                <a:tileRect l="-100000" t="-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99" name="Pentagon 98"/>
              <p:cNvSpPr>
                <a:spLocks noChangeAspect="1"/>
              </p:cNvSpPr>
              <p:nvPr/>
            </p:nvSpPr>
            <p:spPr>
              <a:xfrm>
                <a:off x="57600" y="2193860"/>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100" name="Pentagon 99"/>
              <p:cNvSpPr>
                <a:spLocks noChangeAspect="1"/>
              </p:cNvSpPr>
              <p:nvPr/>
            </p:nvSpPr>
            <p:spPr>
              <a:xfrm>
                <a:off x="57600"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101" name="Pentagon 100"/>
              <p:cNvSpPr>
                <a:spLocks noChangeAspect="1"/>
              </p:cNvSpPr>
              <p:nvPr/>
            </p:nvSpPr>
            <p:spPr>
              <a:xfrm>
                <a:off x="57600"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102" name="Pentagon 101"/>
              <p:cNvSpPr>
                <a:spLocks noChangeAspect="1"/>
              </p:cNvSpPr>
              <p:nvPr/>
            </p:nvSpPr>
            <p:spPr>
              <a:xfrm>
                <a:off x="57600" y="174060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2. What?</a:t>
                </a:r>
              </a:p>
            </p:txBody>
          </p:sp>
        </p:grpSp>
        <p:sp>
          <p:nvSpPr>
            <p:cNvPr id="97" name="TextBox 96"/>
            <p:cNvSpPr txBox="1"/>
            <p:nvPr/>
          </p:nvSpPr>
          <p:spPr>
            <a:xfrm>
              <a:off x="112888" y="2652377"/>
              <a:ext cx="1794426" cy="2527812"/>
            </a:xfrm>
            <a:prstGeom prst="rect">
              <a:avLst/>
            </a:prstGeom>
            <a:ln>
              <a:noFill/>
            </a:ln>
          </p:spPr>
          <p:txBody>
            <a:bodyPr wrap="square" lIns="0" tIns="0" rIns="0" bIns="0" rtlCol="0">
              <a:noAutofit/>
            </a:bodyPr>
            <a:lstStyle/>
            <a:p>
              <a:pPr>
                <a:tabLst>
                  <a:tab pos="93663" algn="l"/>
                </a:tabLst>
              </a:pPr>
              <a:r>
                <a:rPr lang="en-US" sz="1400" dirty="0">
                  <a:solidFill>
                    <a:srgbClr val="888888"/>
                  </a:solidFill>
                  <a:latin typeface="Vodafone Rg"/>
                </a:rPr>
                <a:t>What you will learn</a:t>
              </a:r>
            </a:p>
            <a:p>
              <a:pPr>
                <a:tabLst>
                  <a:tab pos="93663" algn="l"/>
                </a:tabLst>
              </a:pPr>
              <a:r>
                <a:rPr lang="en-US" sz="1400" b="1" dirty="0">
                  <a:solidFill>
                    <a:schemeClr val="accent1"/>
                  </a:solidFill>
                  <a:latin typeface="Vodafone Rg"/>
                </a:rPr>
                <a:t>Moving to a solutions approach</a:t>
              </a:r>
            </a:p>
            <a:p>
              <a:pPr>
                <a:tabLst>
                  <a:tab pos="93663" algn="l"/>
                </a:tabLst>
              </a:pPr>
              <a:r>
                <a:rPr lang="en-US" sz="1400" dirty="0" smtClean="0">
                  <a:solidFill>
                    <a:srgbClr val="888888"/>
                  </a:solidFill>
                  <a:latin typeface="Vodafone Rg"/>
                </a:rPr>
                <a:t>Structuring of a sales discussion</a:t>
              </a:r>
            </a:p>
            <a:p>
              <a:pPr>
                <a:tabLst>
                  <a:tab pos="93663" algn="l"/>
                </a:tabLst>
              </a:pPr>
              <a:r>
                <a:rPr lang="en-US" sz="1400" dirty="0" smtClean="0">
                  <a:solidFill>
                    <a:srgbClr val="888888"/>
                  </a:solidFill>
                  <a:latin typeface="Vodafone Rg"/>
                </a:rPr>
                <a:t>Asking the right questions</a:t>
              </a:r>
            </a:p>
            <a:p>
              <a:pPr>
                <a:tabLst>
                  <a:tab pos="93663" algn="l"/>
                </a:tabLst>
              </a:pPr>
              <a:r>
                <a:rPr lang="en-US" sz="1400" dirty="0" smtClean="0">
                  <a:solidFill>
                    <a:srgbClr val="888888"/>
                  </a:solidFill>
                  <a:latin typeface="Vodafone Rg"/>
                </a:rPr>
                <a:t>Summary</a:t>
              </a:r>
            </a:p>
            <a:p>
              <a:pPr>
                <a:tabLst>
                  <a:tab pos="93663" algn="l"/>
                </a:tabLst>
              </a:pPr>
              <a:r>
                <a:rPr lang="en-US" sz="1400" dirty="0" smtClean="0">
                  <a:solidFill>
                    <a:srgbClr val="888888"/>
                  </a:solidFill>
                  <a:latin typeface="Vodafone Rg"/>
                </a:rPr>
                <a:t>Test yourself</a:t>
              </a:r>
            </a:p>
          </p:txBody>
        </p:sp>
      </p:grpSp>
      <p:sp>
        <p:nvSpPr>
          <p:cNvPr id="103" name="23 Rectángulo"/>
          <p:cNvSpPr/>
          <p:nvPr/>
        </p:nvSpPr>
        <p:spPr>
          <a:xfrm>
            <a:off x="0" y="-1"/>
            <a:ext cx="9144000" cy="617539"/>
          </a:xfrm>
          <a:prstGeom prst="rect">
            <a:avLst/>
          </a:prstGeom>
          <a:solidFill>
            <a:srgbClr val="92D05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104" name="6 CuadroTexto"/>
          <p:cNvSpPr txBox="1"/>
          <p:nvPr/>
        </p:nvSpPr>
        <p:spPr>
          <a:xfrm>
            <a:off x="1408482" y="-43931"/>
            <a:ext cx="70243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How to sell Small Business Solutions?</a:t>
            </a:r>
            <a:endParaRPr lang="en-GB" sz="2800" b="1" dirty="0" smtClean="0">
              <a:solidFill>
                <a:schemeClr val="bg1"/>
              </a:solidFill>
              <a:latin typeface="Vodafone Rg"/>
            </a:endParaRPr>
          </a:p>
        </p:txBody>
      </p:sp>
      <p:pic>
        <p:nvPicPr>
          <p:cNvPr id="105" name="Picture 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12800" y="50800"/>
            <a:ext cx="384608" cy="539896"/>
          </a:xfrm>
          <a:prstGeom prst="rect">
            <a:avLst/>
          </a:prstGeom>
        </p:spPr>
      </p:pic>
    </p:spTree>
    <p:extLst>
      <p:ext uri="{BB962C8B-B14F-4D97-AF65-F5344CB8AC3E}">
        <p14:creationId xmlns:p14="http://schemas.microsoft.com/office/powerpoint/2010/main" val="147348081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grpSp>
        <p:nvGrpSpPr>
          <p:cNvPr id="13" name="Group 12"/>
          <p:cNvGrpSpPr/>
          <p:nvPr/>
        </p:nvGrpSpPr>
        <p:grpSpPr>
          <a:xfrm>
            <a:off x="0" y="-1"/>
            <a:ext cx="1945904" cy="5180190"/>
            <a:chOff x="0" y="-1"/>
            <a:chExt cx="1945904" cy="5180190"/>
          </a:xfrm>
        </p:grpSpPr>
        <p:grpSp>
          <p:nvGrpSpPr>
            <p:cNvPr id="17" name="Group 16"/>
            <p:cNvGrpSpPr/>
            <p:nvPr/>
          </p:nvGrpSpPr>
          <p:grpSpPr>
            <a:xfrm>
              <a:off x="0" y="-1"/>
              <a:ext cx="1945904" cy="5143501"/>
              <a:chOff x="0" y="-1"/>
              <a:chExt cx="1945904" cy="5143501"/>
            </a:xfrm>
          </p:grpSpPr>
          <p:sp>
            <p:nvSpPr>
              <p:cNvPr id="24" name="Rectangle 23"/>
              <p:cNvSpPr/>
              <p:nvPr/>
            </p:nvSpPr>
            <p:spPr>
              <a:xfrm>
                <a:off x="0" y="-1"/>
                <a:ext cx="1945904" cy="514350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r="100000" b="100000"/>
                </a:path>
                <a:tileRect l="-100000" t="-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25" name="Pentagon 24"/>
              <p:cNvSpPr>
                <a:spLocks noChangeAspect="1"/>
              </p:cNvSpPr>
              <p:nvPr/>
            </p:nvSpPr>
            <p:spPr>
              <a:xfrm>
                <a:off x="57600" y="2193860"/>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26" name="Pentagon 25"/>
              <p:cNvSpPr>
                <a:spLocks noChangeAspect="1"/>
              </p:cNvSpPr>
              <p:nvPr/>
            </p:nvSpPr>
            <p:spPr>
              <a:xfrm>
                <a:off x="57600"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27" name="Pentagon 26"/>
              <p:cNvSpPr>
                <a:spLocks noChangeAspect="1"/>
              </p:cNvSpPr>
              <p:nvPr/>
            </p:nvSpPr>
            <p:spPr>
              <a:xfrm>
                <a:off x="57600"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30" name="Pentagon 29"/>
              <p:cNvSpPr>
                <a:spLocks noChangeAspect="1"/>
              </p:cNvSpPr>
              <p:nvPr/>
            </p:nvSpPr>
            <p:spPr>
              <a:xfrm>
                <a:off x="57600" y="174060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2. What?</a:t>
                </a:r>
              </a:p>
            </p:txBody>
          </p:sp>
        </p:grpSp>
        <p:sp>
          <p:nvSpPr>
            <p:cNvPr id="23" name="TextBox 22"/>
            <p:cNvSpPr txBox="1"/>
            <p:nvPr/>
          </p:nvSpPr>
          <p:spPr>
            <a:xfrm>
              <a:off x="112888" y="2652377"/>
              <a:ext cx="1794426" cy="2527812"/>
            </a:xfrm>
            <a:prstGeom prst="rect">
              <a:avLst/>
            </a:prstGeom>
            <a:ln>
              <a:noFill/>
            </a:ln>
          </p:spPr>
          <p:txBody>
            <a:bodyPr wrap="square" lIns="0" tIns="0" rIns="0" bIns="0" rtlCol="0">
              <a:noAutofit/>
            </a:bodyPr>
            <a:lstStyle/>
            <a:p>
              <a:pPr>
                <a:tabLst>
                  <a:tab pos="93663" algn="l"/>
                </a:tabLst>
              </a:pPr>
              <a:r>
                <a:rPr lang="en-US" sz="1400" dirty="0">
                  <a:solidFill>
                    <a:srgbClr val="888888"/>
                  </a:solidFill>
                  <a:latin typeface="Vodafone Rg"/>
                </a:rPr>
                <a:t>What you will learn</a:t>
              </a:r>
            </a:p>
            <a:p>
              <a:pPr>
                <a:tabLst>
                  <a:tab pos="93663" algn="l"/>
                </a:tabLst>
              </a:pPr>
              <a:r>
                <a:rPr lang="en-US" sz="1400" dirty="0">
                  <a:solidFill>
                    <a:srgbClr val="888888"/>
                  </a:solidFill>
                  <a:latin typeface="Vodafone Rg"/>
                </a:rPr>
                <a:t>Moving to a solutions approach</a:t>
              </a:r>
            </a:p>
            <a:p>
              <a:pPr>
                <a:tabLst>
                  <a:tab pos="93663" algn="l"/>
                </a:tabLst>
              </a:pPr>
              <a:r>
                <a:rPr lang="en-US" sz="1400" b="1" dirty="0">
                  <a:solidFill>
                    <a:schemeClr val="accent1"/>
                  </a:solidFill>
                  <a:latin typeface="Vodafone Rg"/>
                </a:rPr>
                <a:t>Structuring of a sales discussion</a:t>
              </a:r>
            </a:p>
            <a:p>
              <a:pPr>
                <a:tabLst>
                  <a:tab pos="93663" algn="l"/>
                </a:tabLst>
              </a:pPr>
              <a:r>
                <a:rPr lang="en-US" sz="1400" dirty="0" smtClean="0">
                  <a:solidFill>
                    <a:srgbClr val="888888"/>
                  </a:solidFill>
                  <a:latin typeface="Vodafone Rg"/>
                </a:rPr>
                <a:t>Asking the right questions</a:t>
              </a:r>
            </a:p>
            <a:p>
              <a:pPr>
                <a:tabLst>
                  <a:tab pos="93663" algn="l"/>
                </a:tabLst>
              </a:pPr>
              <a:r>
                <a:rPr lang="en-US" sz="1400" dirty="0" smtClean="0">
                  <a:solidFill>
                    <a:srgbClr val="888888"/>
                  </a:solidFill>
                  <a:latin typeface="Vodafone Rg"/>
                </a:rPr>
                <a:t>Summary</a:t>
              </a:r>
            </a:p>
            <a:p>
              <a:pPr>
                <a:tabLst>
                  <a:tab pos="93663" algn="l"/>
                </a:tabLst>
              </a:pPr>
              <a:r>
                <a:rPr lang="en-US" sz="1400" dirty="0" smtClean="0">
                  <a:solidFill>
                    <a:srgbClr val="888888"/>
                  </a:solidFill>
                  <a:latin typeface="Vodafone Rg"/>
                </a:rPr>
                <a:t>Test yourself</a:t>
              </a:r>
            </a:p>
          </p:txBody>
        </p:sp>
      </p:grpSp>
      <p:sp>
        <p:nvSpPr>
          <p:cNvPr id="31" name="23 Rectángulo"/>
          <p:cNvSpPr/>
          <p:nvPr/>
        </p:nvSpPr>
        <p:spPr>
          <a:xfrm>
            <a:off x="0" y="-1"/>
            <a:ext cx="9144000" cy="617539"/>
          </a:xfrm>
          <a:prstGeom prst="rect">
            <a:avLst/>
          </a:prstGeom>
          <a:solidFill>
            <a:srgbClr val="92D05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32" name="6 CuadroTexto"/>
          <p:cNvSpPr txBox="1"/>
          <p:nvPr/>
        </p:nvSpPr>
        <p:spPr>
          <a:xfrm>
            <a:off x="1408482" y="-43931"/>
            <a:ext cx="70243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How to sell Small Business Solutions?</a:t>
            </a:r>
            <a:endParaRPr lang="en-GB" sz="2800" b="1" dirty="0" smtClean="0">
              <a:solidFill>
                <a:schemeClr val="bg1"/>
              </a:solidFill>
              <a:latin typeface="Vodafone Rg"/>
            </a:endParaRPr>
          </a:p>
        </p:txBody>
      </p:sp>
      <p:pic>
        <p:nvPicPr>
          <p:cNvPr id="33"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800" y="50800"/>
            <a:ext cx="384608" cy="539896"/>
          </a:xfrm>
          <a:prstGeom prst="rect">
            <a:avLst/>
          </a:prstGeom>
        </p:spPr>
      </p:pic>
      <p:sp>
        <p:nvSpPr>
          <p:cNvPr id="34" name="TextBox 33"/>
          <p:cNvSpPr txBox="1"/>
          <p:nvPr/>
        </p:nvSpPr>
        <p:spPr>
          <a:xfrm>
            <a:off x="2336596" y="999325"/>
            <a:ext cx="6277179" cy="3226894"/>
          </a:xfrm>
          <a:prstGeom prst="rect">
            <a:avLst/>
          </a:prstGeom>
        </p:spPr>
        <p:txBody>
          <a:bodyPr wrap="square" lIns="0" tIns="0" rIns="0" bIns="0" rtlCol="0">
            <a:noAutofit/>
          </a:bodyPr>
          <a:lstStyle/>
          <a:p>
            <a:pPr lvl="0"/>
            <a:r>
              <a:rPr lang="en-GB" dirty="0" smtClean="0">
                <a:latin typeface="Vodafone Rg"/>
              </a:rPr>
              <a:t>Initially, moving from selling point products to selling business solutions can be challenging. You may be asking yourself questions like:</a:t>
            </a:r>
          </a:p>
          <a:p>
            <a:pPr lvl="0"/>
            <a:endParaRPr lang="en-GB" dirty="0" smtClean="0">
              <a:latin typeface="Vodafone Rg"/>
            </a:endParaRPr>
          </a:p>
          <a:p>
            <a:pPr marL="742939" lvl="1" indent="-285750">
              <a:buFont typeface="Arial"/>
              <a:buChar char="•"/>
            </a:pPr>
            <a:r>
              <a:rPr lang="en-GB" sz="1600" dirty="0" smtClean="0">
                <a:latin typeface="Vodafone Rg"/>
              </a:rPr>
              <a:t>How do I start a conversation?</a:t>
            </a:r>
          </a:p>
          <a:p>
            <a:pPr marL="742939" lvl="1" indent="-285750">
              <a:buFont typeface="Arial"/>
              <a:buChar char="•"/>
            </a:pPr>
            <a:r>
              <a:rPr lang="en-GB" sz="1600" dirty="0" smtClean="0">
                <a:latin typeface="Vodafone Rg"/>
              </a:rPr>
              <a:t>What do I do if the customer has just asked for a particular product?</a:t>
            </a:r>
          </a:p>
          <a:p>
            <a:pPr marL="742939" lvl="1" indent="-285750">
              <a:buFont typeface="Arial"/>
              <a:buChar char="•"/>
            </a:pPr>
            <a:r>
              <a:rPr lang="en-GB" sz="1600" dirty="0" smtClean="0">
                <a:latin typeface="Vodafone Rg"/>
              </a:rPr>
              <a:t>How can I move the discussion from them asking for a product to their overall business needs</a:t>
            </a:r>
          </a:p>
          <a:p>
            <a:pPr lvl="0"/>
            <a:endParaRPr lang="en-GB" sz="1600" dirty="0" smtClean="0">
              <a:latin typeface="Vodafone Rg"/>
            </a:endParaRPr>
          </a:p>
          <a:p>
            <a:pPr lvl="0"/>
            <a:r>
              <a:rPr lang="en-GB" sz="1600" dirty="0">
                <a:latin typeface="Vodafone Rg"/>
              </a:rPr>
              <a:t>In order to address these questions, it is important to try and start the conversation in the right place. </a:t>
            </a:r>
            <a:endParaRPr lang="en-GB" sz="1600" dirty="0" smtClean="0">
              <a:latin typeface="Vodafone Rg"/>
            </a:endParaRPr>
          </a:p>
          <a:p>
            <a:pPr lvl="0"/>
            <a:endParaRPr lang="en-GB" dirty="0" smtClean="0">
              <a:latin typeface="Vodafone Rg"/>
            </a:endParaRPr>
          </a:p>
        </p:txBody>
      </p:sp>
      <p:sp>
        <p:nvSpPr>
          <p:cNvPr id="16" name="Pentagon 15">
            <a:hlinkClick r:id="" action="ppaction://hlinkshowjump?jump=nextslide"/>
          </p:cNvPr>
          <p:cNvSpPr>
            <a:spLocks noChangeAspect="1"/>
          </p:cNvSpPr>
          <p:nvPr/>
        </p:nvSpPr>
        <p:spPr>
          <a:xfrm>
            <a:off x="2336595" y="4004109"/>
            <a:ext cx="6277179" cy="464679"/>
          </a:xfrm>
          <a:prstGeom prst="homePlate">
            <a:avLst/>
          </a:prstGeom>
          <a:solidFill>
            <a:srgbClr val="92D05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400" b="1" dirty="0">
                <a:solidFill>
                  <a:schemeClr val="bg1">
                    <a:lumMod val="95000"/>
                  </a:schemeClr>
                </a:solidFill>
                <a:latin typeface="Vodafone Rg"/>
              </a:rPr>
              <a:t>Let’s explore the process required to start the conversation in such a way as to direct the discussion to their business needs</a:t>
            </a:r>
            <a:r>
              <a:rPr lang="en-GB" sz="1400" b="1" dirty="0" smtClean="0">
                <a:solidFill>
                  <a:schemeClr val="bg1">
                    <a:lumMod val="95000"/>
                  </a:schemeClr>
                </a:solidFill>
                <a:latin typeface="Vodafone Rg"/>
              </a:rPr>
              <a:t>…</a:t>
            </a:r>
            <a:endParaRPr lang="en-GB" sz="1400" b="1" dirty="0">
              <a:solidFill>
                <a:schemeClr val="bg1">
                  <a:lumMod val="95000"/>
                </a:schemeClr>
              </a:solidFill>
              <a:latin typeface="Vodafone Rg"/>
            </a:endParaRPr>
          </a:p>
        </p:txBody>
      </p:sp>
    </p:spTree>
    <p:extLst>
      <p:ext uri="{BB962C8B-B14F-4D97-AF65-F5344CB8AC3E}">
        <p14:creationId xmlns:p14="http://schemas.microsoft.com/office/powerpoint/2010/main" val="412429789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entagon 10">
            <a:hlinkClick r:id="" action="ppaction://hlinkshowjump?jump=nextslide"/>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sp>
        <p:nvSpPr>
          <p:cNvPr id="21" name="TextBox 20"/>
          <p:cNvSpPr txBox="1"/>
          <p:nvPr/>
        </p:nvSpPr>
        <p:spPr>
          <a:xfrm>
            <a:off x="2341563" y="998866"/>
            <a:ext cx="6284001" cy="3226894"/>
          </a:xfrm>
          <a:prstGeom prst="rect">
            <a:avLst/>
          </a:prstGeom>
        </p:spPr>
        <p:txBody>
          <a:bodyPr wrap="square" lIns="0" tIns="0" rIns="0" bIns="0" rtlCol="0">
            <a:noAutofit/>
          </a:bodyPr>
          <a:lstStyle/>
          <a:p>
            <a:pPr lvl="0"/>
            <a:r>
              <a:rPr lang="en-GB" dirty="0" smtClean="0">
                <a:latin typeface="Vodafone Rg"/>
              </a:rPr>
              <a:t>In order to promote business solutions, the ideal structure for a discussion with a customer should follow three steps</a:t>
            </a:r>
          </a:p>
          <a:p>
            <a:pPr lvl="0"/>
            <a:endParaRPr lang="en-GB" dirty="0">
              <a:solidFill>
                <a:srgbClr val="000000"/>
              </a:solidFill>
              <a:latin typeface="Vodafone Rg"/>
            </a:endParaRPr>
          </a:p>
          <a:p>
            <a:pPr lvl="0"/>
            <a:endParaRPr lang="en-GB" dirty="0">
              <a:solidFill>
                <a:srgbClr val="000000"/>
              </a:solidFill>
              <a:latin typeface="Vodafone Rg"/>
            </a:endParaRPr>
          </a:p>
        </p:txBody>
      </p:sp>
      <p:sp>
        <p:nvSpPr>
          <p:cNvPr id="14" name="Pentagon 13"/>
          <p:cNvSpPr/>
          <p:nvPr/>
        </p:nvSpPr>
        <p:spPr>
          <a:xfrm>
            <a:off x="2569195" y="1929168"/>
            <a:ext cx="1828800" cy="877532"/>
          </a:xfrm>
          <a:prstGeom prst="homePlate">
            <a:avLst>
              <a:gd name="adj" fmla="val 29618"/>
            </a:avLst>
          </a:prstGeom>
          <a:solidFill>
            <a:schemeClr val="bg1">
              <a:lumMod val="85000"/>
            </a:schemeClr>
          </a:solidFill>
          <a:ln w="9525"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US" sz="1400" kern="1200" dirty="0" smtClean="0">
                <a:solidFill>
                  <a:schemeClr val="tx1"/>
                </a:solidFill>
                <a:latin typeface="Vodafone Rg"/>
              </a:rPr>
              <a:t>Understanding Customer</a:t>
            </a:r>
            <a:br>
              <a:rPr lang="en-US" sz="1400" kern="1200" dirty="0" smtClean="0">
                <a:solidFill>
                  <a:schemeClr val="tx1"/>
                </a:solidFill>
                <a:latin typeface="Vodafone Rg"/>
              </a:rPr>
            </a:br>
            <a:r>
              <a:rPr lang="en-US" sz="1400" kern="1200" dirty="0" smtClean="0">
                <a:solidFill>
                  <a:schemeClr val="tx1"/>
                </a:solidFill>
                <a:latin typeface="Vodafone Rg"/>
              </a:rPr>
              <a:t>Characteristics</a:t>
            </a:r>
          </a:p>
        </p:txBody>
      </p:sp>
      <p:sp>
        <p:nvSpPr>
          <p:cNvPr id="15" name="Chevron 14"/>
          <p:cNvSpPr/>
          <p:nvPr/>
        </p:nvSpPr>
        <p:spPr>
          <a:xfrm>
            <a:off x="4232535" y="1929168"/>
            <a:ext cx="1828800" cy="877532"/>
          </a:xfrm>
          <a:prstGeom prst="chevron">
            <a:avLst>
              <a:gd name="adj" fmla="val 30000"/>
            </a:avLst>
          </a:prstGeom>
          <a:solidFill>
            <a:schemeClr val="bg1">
              <a:lumMod val="85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US" sz="1400" dirty="0">
                <a:solidFill>
                  <a:schemeClr val="tx1"/>
                </a:solidFill>
                <a:latin typeface="Vodafone Rg"/>
              </a:rPr>
              <a:t>Understanding Business </a:t>
            </a:r>
            <a:br>
              <a:rPr lang="en-US" sz="1400" dirty="0">
                <a:solidFill>
                  <a:schemeClr val="tx1"/>
                </a:solidFill>
                <a:latin typeface="Vodafone Rg"/>
              </a:rPr>
            </a:br>
            <a:r>
              <a:rPr lang="en-US" sz="1400" dirty="0">
                <a:solidFill>
                  <a:schemeClr val="tx1"/>
                </a:solidFill>
                <a:latin typeface="Vodafone Rg"/>
              </a:rPr>
              <a:t>Needs</a:t>
            </a:r>
            <a:endParaRPr lang="en-GB" sz="1400" dirty="0">
              <a:solidFill>
                <a:schemeClr val="tx1"/>
              </a:solidFill>
              <a:latin typeface="Vodafone Rg"/>
            </a:endParaRPr>
          </a:p>
        </p:txBody>
      </p:sp>
      <p:sp>
        <p:nvSpPr>
          <p:cNvPr id="16" name="Chevron 15"/>
          <p:cNvSpPr/>
          <p:nvPr/>
        </p:nvSpPr>
        <p:spPr>
          <a:xfrm>
            <a:off x="5906761" y="1929168"/>
            <a:ext cx="1828800" cy="877532"/>
          </a:xfrm>
          <a:prstGeom prst="chevron">
            <a:avLst>
              <a:gd name="adj" fmla="val 30000"/>
            </a:avLst>
          </a:prstGeom>
          <a:solidFill>
            <a:schemeClr val="bg1">
              <a:lumMod val="85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US" sz="1400" dirty="0" smtClean="0">
                <a:solidFill>
                  <a:schemeClr val="tx1"/>
                </a:solidFill>
                <a:latin typeface="Vodafone Rg"/>
              </a:rPr>
              <a:t>Understanding Communication </a:t>
            </a:r>
            <a:br>
              <a:rPr lang="en-US" sz="1400" dirty="0" smtClean="0">
                <a:solidFill>
                  <a:schemeClr val="tx1"/>
                </a:solidFill>
                <a:latin typeface="Vodafone Rg"/>
              </a:rPr>
            </a:br>
            <a:r>
              <a:rPr lang="en-US" sz="1400" dirty="0" smtClean="0">
                <a:solidFill>
                  <a:schemeClr val="tx1"/>
                </a:solidFill>
                <a:latin typeface="Vodafone Rg"/>
              </a:rPr>
              <a:t>Needs</a:t>
            </a:r>
            <a:endParaRPr lang="en-GB" sz="1400" dirty="0" smtClean="0">
              <a:solidFill>
                <a:schemeClr val="tx1"/>
              </a:solidFill>
              <a:latin typeface="Vodafone Rg"/>
            </a:endParaRPr>
          </a:p>
        </p:txBody>
      </p:sp>
      <p:grpSp>
        <p:nvGrpSpPr>
          <p:cNvPr id="17" name="Group 16"/>
          <p:cNvGrpSpPr/>
          <p:nvPr/>
        </p:nvGrpSpPr>
        <p:grpSpPr>
          <a:xfrm>
            <a:off x="0" y="-1"/>
            <a:ext cx="1945904" cy="5180190"/>
            <a:chOff x="0" y="-1"/>
            <a:chExt cx="1945904" cy="5180190"/>
          </a:xfrm>
        </p:grpSpPr>
        <p:grpSp>
          <p:nvGrpSpPr>
            <p:cNvPr id="18" name="Group 17"/>
            <p:cNvGrpSpPr/>
            <p:nvPr/>
          </p:nvGrpSpPr>
          <p:grpSpPr>
            <a:xfrm>
              <a:off x="0" y="-1"/>
              <a:ext cx="1945904" cy="5143501"/>
              <a:chOff x="0" y="-1"/>
              <a:chExt cx="1945904" cy="5143501"/>
            </a:xfrm>
          </p:grpSpPr>
          <p:sp>
            <p:nvSpPr>
              <p:cNvPr id="24" name="Rectangle 23"/>
              <p:cNvSpPr/>
              <p:nvPr/>
            </p:nvSpPr>
            <p:spPr>
              <a:xfrm>
                <a:off x="0" y="-1"/>
                <a:ext cx="1945904" cy="514350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r="100000" b="100000"/>
                </a:path>
                <a:tileRect l="-100000" t="-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25" name="Pentagon 24"/>
              <p:cNvSpPr>
                <a:spLocks noChangeAspect="1"/>
              </p:cNvSpPr>
              <p:nvPr/>
            </p:nvSpPr>
            <p:spPr>
              <a:xfrm>
                <a:off x="57600" y="2193860"/>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26" name="Pentagon 25"/>
              <p:cNvSpPr>
                <a:spLocks noChangeAspect="1"/>
              </p:cNvSpPr>
              <p:nvPr/>
            </p:nvSpPr>
            <p:spPr>
              <a:xfrm>
                <a:off x="57600"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27" name="Pentagon 26"/>
              <p:cNvSpPr>
                <a:spLocks noChangeAspect="1"/>
              </p:cNvSpPr>
              <p:nvPr/>
            </p:nvSpPr>
            <p:spPr>
              <a:xfrm>
                <a:off x="57600"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34" name="Pentagon 33"/>
              <p:cNvSpPr>
                <a:spLocks noChangeAspect="1"/>
              </p:cNvSpPr>
              <p:nvPr/>
            </p:nvSpPr>
            <p:spPr>
              <a:xfrm>
                <a:off x="57600" y="174060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2. What?</a:t>
                </a:r>
              </a:p>
            </p:txBody>
          </p:sp>
        </p:grpSp>
        <p:sp>
          <p:nvSpPr>
            <p:cNvPr id="23" name="TextBox 22"/>
            <p:cNvSpPr txBox="1"/>
            <p:nvPr/>
          </p:nvSpPr>
          <p:spPr>
            <a:xfrm>
              <a:off x="112888" y="2652377"/>
              <a:ext cx="1794426" cy="2527812"/>
            </a:xfrm>
            <a:prstGeom prst="rect">
              <a:avLst/>
            </a:prstGeom>
            <a:ln>
              <a:noFill/>
            </a:ln>
          </p:spPr>
          <p:txBody>
            <a:bodyPr wrap="square" lIns="0" tIns="0" rIns="0" bIns="0" rtlCol="0">
              <a:noAutofit/>
            </a:bodyPr>
            <a:lstStyle/>
            <a:p>
              <a:pPr>
                <a:tabLst>
                  <a:tab pos="93663" algn="l"/>
                </a:tabLst>
              </a:pPr>
              <a:r>
                <a:rPr lang="en-US" sz="1400" dirty="0">
                  <a:solidFill>
                    <a:srgbClr val="888888"/>
                  </a:solidFill>
                  <a:latin typeface="Vodafone Rg"/>
                </a:rPr>
                <a:t>What you will learn</a:t>
              </a:r>
            </a:p>
            <a:p>
              <a:pPr>
                <a:tabLst>
                  <a:tab pos="93663" algn="l"/>
                </a:tabLst>
              </a:pPr>
              <a:r>
                <a:rPr lang="en-US" sz="1400" dirty="0">
                  <a:solidFill>
                    <a:srgbClr val="888888"/>
                  </a:solidFill>
                  <a:latin typeface="Vodafone Rg"/>
                </a:rPr>
                <a:t>Moving to a solutions approach</a:t>
              </a:r>
            </a:p>
            <a:p>
              <a:pPr>
                <a:tabLst>
                  <a:tab pos="93663" algn="l"/>
                </a:tabLst>
              </a:pPr>
              <a:r>
                <a:rPr lang="en-US" sz="1400" b="1" dirty="0">
                  <a:solidFill>
                    <a:schemeClr val="accent1"/>
                  </a:solidFill>
                  <a:latin typeface="Vodafone Rg"/>
                </a:rPr>
                <a:t>Structuring of a sales discussion</a:t>
              </a:r>
            </a:p>
            <a:p>
              <a:pPr>
                <a:tabLst>
                  <a:tab pos="93663" algn="l"/>
                </a:tabLst>
              </a:pPr>
              <a:r>
                <a:rPr lang="en-US" sz="1400" dirty="0" smtClean="0">
                  <a:solidFill>
                    <a:srgbClr val="888888"/>
                  </a:solidFill>
                  <a:latin typeface="Vodafone Rg"/>
                </a:rPr>
                <a:t>Asking the right questions</a:t>
              </a:r>
            </a:p>
            <a:p>
              <a:pPr>
                <a:tabLst>
                  <a:tab pos="93663" algn="l"/>
                </a:tabLst>
              </a:pPr>
              <a:r>
                <a:rPr lang="en-US" sz="1400" dirty="0" smtClean="0">
                  <a:solidFill>
                    <a:srgbClr val="888888"/>
                  </a:solidFill>
                  <a:latin typeface="Vodafone Rg"/>
                </a:rPr>
                <a:t>Summary</a:t>
              </a:r>
            </a:p>
            <a:p>
              <a:pPr>
                <a:tabLst>
                  <a:tab pos="93663" algn="l"/>
                </a:tabLst>
              </a:pPr>
              <a:r>
                <a:rPr lang="en-US" sz="1400" dirty="0" smtClean="0">
                  <a:solidFill>
                    <a:srgbClr val="888888"/>
                  </a:solidFill>
                  <a:latin typeface="Vodafone Rg"/>
                </a:rPr>
                <a:t>Test yourself</a:t>
              </a:r>
            </a:p>
          </p:txBody>
        </p:sp>
      </p:grpSp>
      <p:sp>
        <p:nvSpPr>
          <p:cNvPr id="35" name="23 Rectángulo"/>
          <p:cNvSpPr/>
          <p:nvPr/>
        </p:nvSpPr>
        <p:spPr>
          <a:xfrm>
            <a:off x="0" y="-1"/>
            <a:ext cx="9144000" cy="617539"/>
          </a:xfrm>
          <a:prstGeom prst="rect">
            <a:avLst/>
          </a:prstGeom>
          <a:solidFill>
            <a:srgbClr val="92D05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36" name="6 CuadroTexto"/>
          <p:cNvSpPr txBox="1"/>
          <p:nvPr/>
        </p:nvSpPr>
        <p:spPr>
          <a:xfrm>
            <a:off x="1408482" y="-43931"/>
            <a:ext cx="70243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How to sell Small Business Solutions?</a:t>
            </a:r>
            <a:endParaRPr lang="en-GB" sz="2800" b="1" dirty="0" smtClean="0">
              <a:solidFill>
                <a:schemeClr val="bg1"/>
              </a:solidFill>
              <a:latin typeface="Vodafone Rg"/>
            </a:endParaRPr>
          </a:p>
        </p:txBody>
      </p:sp>
      <p:pic>
        <p:nvPicPr>
          <p:cNvPr id="37"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800" y="50800"/>
            <a:ext cx="384608" cy="539896"/>
          </a:xfrm>
          <a:prstGeom prst="rect">
            <a:avLst/>
          </a:prstGeom>
        </p:spPr>
      </p:pic>
    </p:spTree>
    <p:extLst>
      <p:ext uri="{BB962C8B-B14F-4D97-AF65-F5344CB8AC3E}">
        <p14:creationId xmlns:p14="http://schemas.microsoft.com/office/powerpoint/2010/main" val="249219565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8091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3" name="TextBox 2"/>
          <p:cNvSpPr txBox="1"/>
          <p:nvPr/>
        </p:nvSpPr>
        <p:spPr>
          <a:xfrm>
            <a:off x="2341563" y="3284220"/>
            <a:ext cx="6272212" cy="396240"/>
          </a:xfrm>
          <a:prstGeom prst="rect">
            <a:avLst/>
          </a:prstGeom>
        </p:spPr>
        <p:txBody>
          <a:bodyPr wrap="square" lIns="0" tIns="0" rIns="0" bIns="0" rtlCol="0">
            <a:noAutofit/>
          </a:bodyPr>
          <a:lstStyle/>
          <a:p>
            <a:pPr marL="0" indent="0" algn="ctr">
              <a:buFont typeface="Arial" pitchFamily="34" charset="0"/>
              <a:buNone/>
            </a:pPr>
            <a:r>
              <a:rPr lang="en-US" sz="1600" dirty="0" smtClean="0">
                <a:latin typeface="Vodafone Rg"/>
              </a:rPr>
              <a:t>Before moving on, </a:t>
            </a:r>
            <a:r>
              <a:rPr lang="en-US" sz="1600" b="1" dirty="0" smtClean="0">
                <a:solidFill>
                  <a:srgbClr val="92D050"/>
                </a:solidFill>
                <a:latin typeface="Vodafone Rg"/>
              </a:rPr>
              <a:t>click each arrow </a:t>
            </a:r>
            <a:r>
              <a:rPr lang="en-US" sz="1600" dirty="0" smtClean="0">
                <a:latin typeface="Vodafone Rg"/>
              </a:rPr>
              <a:t>to understand more about each stage of the discussion.</a:t>
            </a:r>
          </a:p>
        </p:txBody>
      </p:sp>
      <p:sp>
        <p:nvSpPr>
          <p:cNvPr id="18" name="Pentagon 17">
            <a:hlinkClick r:id="rId3" action="ppaction://hlinksldjump"/>
          </p:cNvPr>
          <p:cNvSpPr>
            <a:spLocks/>
          </p:cNvSpPr>
          <p:nvPr/>
        </p:nvSpPr>
        <p:spPr>
          <a:xfrm>
            <a:off x="3757306" y="4683761"/>
            <a:ext cx="4545746" cy="378625"/>
          </a:xfrm>
          <a:prstGeom prst="homePlate">
            <a:avLst/>
          </a:prstGeom>
          <a:solidFill>
            <a:srgbClr val="92D05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Learn about specific questions to ask</a:t>
            </a:r>
          </a:p>
        </p:txBody>
      </p:sp>
      <p:grpSp>
        <p:nvGrpSpPr>
          <p:cNvPr id="17" name="Group 16"/>
          <p:cNvGrpSpPr/>
          <p:nvPr/>
        </p:nvGrpSpPr>
        <p:grpSpPr>
          <a:xfrm>
            <a:off x="0" y="-1"/>
            <a:ext cx="1945904" cy="5180190"/>
            <a:chOff x="0" y="-1"/>
            <a:chExt cx="1945904" cy="5180190"/>
          </a:xfrm>
        </p:grpSpPr>
        <p:grpSp>
          <p:nvGrpSpPr>
            <p:cNvPr id="23" name="Group 22"/>
            <p:cNvGrpSpPr/>
            <p:nvPr/>
          </p:nvGrpSpPr>
          <p:grpSpPr>
            <a:xfrm>
              <a:off x="0" y="-1"/>
              <a:ext cx="1945904" cy="5143501"/>
              <a:chOff x="0" y="-1"/>
              <a:chExt cx="1945904" cy="5143501"/>
            </a:xfrm>
          </p:grpSpPr>
          <p:sp>
            <p:nvSpPr>
              <p:cNvPr id="25" name="Rectangle 24"/>
              <p:cNvSpPr/>
              <p:nvPr/>
            </p:nvSpPr>
            <p:spPr>
              <a:xfrm>
                <a:off x="0" y="-1"/>
                <a:ext cx="1945904" cy="514350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r="100000" b="100000"/>
                </a:path>
                <a:tileRect l="-100000" t="-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26" name="Pentagon 25"/>
              <p:cNvSpPr>
                <a:spLocks noChangeAspect="1"/>
              </p:cNvSpPr>
              <p:nvPr/>
            </p:nvSpPr>
            <p:spPr>
              <a:xfrm>
                <a:off x="57600" y="2193860"/>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27" name="Pentagon 26"/>
              <p:cNvSpPr>
                <a:spLocks noChangeAspect="1"/>
              </p:cNvSpPr>
              <p:nvPr/>
            </p:nvSpPr>
            <p:spPr>
              <a:xfrm>
                <a:off x="57600"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34" name="Pentagon 33"/>
              <p:cNvSpPr>
                <a:spLocks noChangeAspect="1"/>
              </p:cNvSpPr>
              <p:nvPr/>
            </p:nvSpPr>
            <p:spPr>
              <a:xfrm>
                <a:off x="57600"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35" name="Pentagon 34"/>
              <p:cNvSpPr>
                <a:spLocks noChangeAspect="1"/>
              </p:cNvSpPr>
              <p:nvPr/>
            </p:nvSpPr>
            <p:spPr>
              <a:xfrm>
                <a:off x="57600" y="174060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2. What?</a:t>
                </a:r>
              </a:p>
            </p:txBody>
          </p:sp>
        </p:grpSp>
        <p:sp>
          <p:nvSpPr>
            <p:cNvPr id="24" name="TextBox 23"/>
            <p:cNvSpPr txBox="1"/>
            <p:nvPr/>
          </p:nvSpPr>
          <p:spPr>
            <a:xfrm>
              <a:off x="112888" y="2652377"/>
              <a:ext cx="1794426" cy="2527812"/>
            </a:xfrm>
            <a:prstGeom prst="rect">
              <a:avLst/>
            </a:prstGeom>
            <a:ln>
              <a:noFill/>
            </a:ln>
          </p:spPr>
          <p:txBody>
            <a:bodyPr wrap="square" lIns="0" tIns="0" rIns="0" bIns="0" rtlCol="0">
              <a:noAutofit/>
            </a:bodyPr>
            <a:lstStyle/>
            <a:p>
              <a:pPr>
                <a:tabLst>
                  <a:tab pos="93663" algn="l"/>
                </a:tabLst>
              </a:pPr>
              <a:r>
                <a:rPr lang="en-US" sz="1400" dirty="0">
                  <a:solidFill>
                    <a:srgbClr val="888888"/>
                  </a:solidFill>
                  <a:latin typeface="Vodafone Rg"/>
                </a:rPr>
                <a:t>What you will learn</a:t>
              </a:r>
            </a:p>
            <a:p>
              <a:pPr>
                <a:tabLst>
                  <a:tab pos="93663" algn="l"/>
                </a:tabLst>
              </a:pPr>
              <a:r>
                <a:rPr lang="en-US" sz="1400" dirty="0">
                  <a:solidFill>
                    <a:srgbClr val="888888"/>
                  </a:solidFill>
                  <a:latin typeface="Vodafone Rg"/>
                </a:rPr>
                <a:t>Moving to a solutions approach</a:t>
              </a:r>
            </a:p>
            <a:p>
              <a:pPr>
                <a:tabLst>
                  <a:tab pos="93663" algn="l"/>
                </a:tabLst>
              </a:pPr>
              <a:r>
                <a:rPr lang="en-US" sz="1400" b="1" dirty="0">
                  <a:solidFill>
                    <a:schemeClr val="accent1"/>
                  </a:solidFill>
                  <a:latin typeface="Vodafone Rg"/>
                </a:rPr>
                <a:t>Structuring of a sales discussion</a:t>
              </a:r>
            </a:p>
            <a:p>
              <a:pPr>
                <a:tabLst>
                  <a:tab pos="93663" algn="l"/>
                </a:tabLst>
              </a:pPr>
              <a:r>
                <a:rPr lang="en-US" sz="1400" dirty="0" smtClean="0">
                  <a:solidFill>
                    <a:srgbClr val="888888"/>
                  </a:solidFill>
                  <a:latin typeface="Vodafone Rg"/>
                </a:rPr>
                <a:t>Asking the right questions</a:t>
              </a:r>
            </a:p>
            <a:p>
              <a:pPr>
                <a:tabLst>
                  <a:tab pos="93663" algn="l"/>
                </a:tabLst>
              </a:pPr>
              <a:r>
                <a:rPr lang="en-US" sz="1400" dirty="0" smtClean="0">
                  <a:solidFill>
                    <a:srgbClr val="888888"/>
                  </a:solidFill>
                  <a:latin typeface="Vodafone Rg"/>
                </a:rPr>
                <a:t>Summary</a:t>
              </a:r>
            </a:p>
            <a:p>
              <a:pPr>
                <a:tabLst>
                  <a:tab pos="93663" algn="l"/>
                </a:tabLst>
              </a:pPr>
              <a:r>
                <a:rPr lang="en-US" sz="1400" dirty="0" smtClean="0">
                  <a:solidFill>
                    <a:srgbClr val="888888"/>
                  </a:solidFill>
                  <a:latin typeface="Vodafone Rg"/>
                </a:rPr>
                <a:t>Test yourself</a:t>
              </a:r>
            </a:p>
          </p:txBody>
        </p:sp>
      </p:grpSp>
      <p:sp>
        <p:nvSpPr>
          <p:cNvPr id="36" name="23 Rectángulo"/>
          <p:cNvSpPr/>
          <p:nvPr/>
        </p:nvSpPr>
        <p:spPr>
          <a:xfrm>
            <a:off x="0" y="-1"/>
            <a:ext cx="9144000" cy="617539"/>
          </a:xfrm>
          <a:prstGeom prst="rect">
            <a:avLst/>
          </a:prstGeom>
          <a:solidFill>
            <a:srgbClr val="92D05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37" name="6 CuadroTexto"/>
          <p:cNvSpPr txBox="1"/>
          <p:nvPr/>
        </p:nvSpPr>
        <p:spPr>
          <a:xfrm>
            <a:off x="1408482" y="-43931"/>
            <a:ext cx="70243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How to sell Small Business Solutions?</a:t>
            </a:r>
            <a:endParaRPr lang="en-GB" sz="2800" b="1" dirty="0" smtClean="0">
              <a:solidFill>
                <a:schemeClr val="bg1"/>
              </a:solidFill>
              <a:latin typeface="Vodafone Rg"/>
            </a:endParaRPr>
          </a:p>
        </p:txBody>
      </p:sp>
      <p:pic>
        <p:nvPicPr>
          <p:cNvPr id="38"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800" y="50800"/>
            <a:ext cx="384608" cy="539896"/>
          </a:xfrm>
          <a:prstGeom prst="rect">
            <a:avLst/>
          </a:prstGeom>
        </p:spPr>
      </p:pic>
      <p:sp>
        <p:nvSpPr>
          <p:cNvPr id="21" name="TextBox 20"/>
          <p:cNvSpPr txBox="1"/>
          <p:nvPr/>
        </p:nvSpPr>
        <p:spPr>
          <a:xfrm>
            <a:off x="2341563" y="998866"/>
            <a:ext cx="6284001" cy="3226894"/>
          </a:xfrm>
          <a:prstGeom prst="rect">
            <a:avLst/>
          </a:prstGeom>
        </p:spPr>
        <p:txBody>
          <a:bodyPr wrap="square" lIns="0" tIns="0" rIns="0" bIns="0" rtlCol="0">
            <a:noAutofit/>
          </a:bodyPr>
          <a:lstStyle/>
          <a:p>
            <a:pPr lvl="0"/>
            <a:r>
              <a:rPr lang="en-GB" dirty="0" smtClean="0">
                <a:solidFill>
                  <a:srgbClr val="000000"/>
                </a:solidFill>
                <a:latin typeface="Vodafone Rg"/>
              </a:rPr>
              <a:t>In order to promote vertical solutions, the ideal structure for a discussion with a customer should follow three steps</a:t>
            </a:r>
          </a:p>
          <a:p>
            <a:pPr lvl="0"/>
            <a:endParaRPr lang="en-GB" dirty="0">
              <a:solidFill>
                <a:srgbClr val="000000"/>
              </a:solidFill>
              <a:latin typeface="Vodafone Rg"/>
            </a:endParaRPr>
          </a:p>
          <a:p>
            <a:pPr lvl="0"/>
            <a:endParaRPr lang="en-GB" dirty="0">
              <a:solidFill>
                <a:srgbClr val="000000"/>
              </a:solidFill>
              <a:latin typeface="Vodafone Rg"/>
            </a:endParaRPr>
          </a:p>
        </p:txBody>
      </p:sp>
      <p:sp>
        <p:nvSpPr>
          <p:cNvPr id="22" name="Pentagon 21">
            <a:hlinkClick r:id="rId5" action="ppaction://hlinksldjump"/>
          </p:cNvPr>
          <p:cNvSpPr/>
          <p:nvPr/>
        </p:nvSpPr>
        <p:spPr>
          <a:xfrm>
            <a:off x="2569195" y="1929168"/>
            <a:ext cx="1828800" cy="877532"/>
          </a:xfrm>
          <a:prstGeom prst="homePlate">
            <a:avLst>
              <a:gd name="adj" fmla="val 29618"/>
            </a:avLst>
          </a:prstGeom>
          <a:solidFill>
            <a:schemeClr val="bg1">
              <a:lumMod val="85000"/>
            </a:schemeClr>
          </a:solidFill>
          <a:ln w="9525"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US" sz="1400" kern="1200" dirty="0" smtClean="0">
                <a:solidFill>
                  <a:schemeClr val="tx1"/>
                </a:solidFill>
                <a:latin typeface="Vodafone Rg"/>
              </a:rPr>
              <a:t>Understanding Customer</a:t>
            </a:r>
            <a:br>
              <a:rPr lang="en-US" sz="1400" kern="1200" dirty="0" smtClean="0">
                <a:solidFill>
                  <a:schemeClr val="tx1"/>
                </a:solidFill>
                <a:latin typeface="Vodafone Rg"/>
              </a:rPr>
            </a:br>
            <a:r>
              <a:rPr lang="en-US" sz="1400" kern="1200" dirty="0" smtClean="0">
                <a:solidFill>
                  <a:schemeClr val="tx1"/>
                </a:solidFill>
                <a:latin typeface="Vodafone Rg"/>
              </a:rPr>
              <a:t>Characteristics</a:t>
            </a:r>
          </a:p>
        </p:txBody>
      </p:sp>
      <p:sp>
        <p:nvSpPr>
          <p:cNvPr id="28" name="Chevron 27">
            <a:hlinkClick r:id="rId6" action="ppaction://hlinksldjump"/>
          </p:cNvPr>
          <p:cNvSpPr/>
          <p:nvPr/>
        </p:nvSpPr>
        <p:spPr>
          <a:xfrm>
            <a:off x="4232535" y="1929168"/>
            <a:ext cx="1828800" cy="877532"/>
          </a:xfrm>
          <a:prstGeom prst="chevron">
            <a:avLst>
              <a:gd name="adj" fmla="val 30000"/>
            </a:avLst>
          </a:prstGeom>
          <a:solidFill>
            <a:schemeClr val="bg1">
              <a:lumMod val="85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US" sz="1400" dirty="0">
                <a:solidFill>
                  <a:schemeClr val="tx1"/>
                </a:solidFill>
                <a:latin typeface="Vodafone Rg"/>
              </a:rPr>
              <a:t>Understanding Business </a:t>
            </a:r>
            <a:br>
              <a:rPr lang="en-US" sz="1400" dirty="0">
                <a:solidFill>
                  <a:schemeClr val="tx1"/>
                </a:solidFill>
                <a:latin typeface="Vodafone Rg"/>
              </a:rPr>
            </a:br>
            <a:r>
              <a:rPr lang="en-US" sz="1400" dirty="0">
                <a:solidFill>
                  <a:schemeClr val="tx1"/>
                </a:solidFill>
                <a:latin typeface="Vodafone Rg"/>
              </a:rPr>
              <a:t>Needs</a:t>
            </a:r>
            <a:endParaRPr lang="en-GB" sz="1400" dirty="0">
              <a:solidFill>
                <a:schemeClr val="tx1"/>
              </a:solidFill>
              <a:latin typeface="Vodafone Rg"/>
            </a:endParaRPr>
          </a:p>
        </p:txBody>
      </p:sp>
      <p:sp>
        <p:nvSpPr>
          <p:cNvPr id="29" name="Chevron 28">
            <a:hlinkClick r:id="rId7" action="ppaction://hlinksldjump"/>
          </p:cNvPr>
          <p:cNvSpPr/>
          <p:nvPr/>
        </p:nvSpPr>
        <p:spPr>
          <a:xfrm>
            <a:off x="5906761" y="1929168"/>
            <a:ext cx="1828800" cy="877532"/>
          </a:xfrm>
          <a:prstGeom prst="chevron">
            <a:avLst>
              <a:gd name="adj" fmla="val 30000"/>
            </a:avLst>
          </a:prstGeom>
          <a:solidFill>
            <a:schemeClr val="bg1">
              <a:lumMod val="85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US" sz="1400" dirty="0" smtClean="0">
                <a:solidFill>
                  <a:schemeClr val="tx1"/>
                </a:solidFill>
                <a:latin typeface="Vodafone Rg"/>
              </a:rPr>
              <a:t>Understanding Communication </a:t>
            </a:r>
            <a:br>
              <a:rPr lang="en-US" sz="1400" dirty="0" smtClean="0">
                <a:solidFill>
                  <a:schemeClr val="tx1"/>
                </a:solidFill>
                <a:latin typeface="Vodafone Rg"/>
              </a:rPr>
            </a:br>
            <a:r>
              <a:rPr lang="en-US" sz="1400" dirty="0" smtClean="0">
                <a:solidFill>
                  <a:schemeClr val="tx1"/>
                </a:solidFill>
                <a:latin typeface="Vodafone Rg"/>
              </a:rPr>
              <a:t>Needs</a:t>
            </a:r>
            <a:endParaRPr lang="en-GB" sz="1400" dirty="0" smtClean="0">
              <a:solidFill>
                <a:schemeClr val="tx1"/>
              </a:solidFill>
              <a:latin typeface="Vodafone Rg"/>
            </a:endParaRPr>
          </a:p>
        </p:txBody>
      </p:sp>
    </p:spTree>
    <p:extLst>
      <p:ext uri="{BB962C8B-B14F-4D97-AF65-F5344CB8AC3E}">
        <p14:creationId xmlns:p14="http://schemas.microsoft.com/office/powerpoint/2010/main" val="82250582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847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3" name="TextBox 2"/>
          <p:cNvSpPr txBox="1"/>
          <p:nvPr/>
        </p:nvSpPr>
        <p:spPr>
          <a:xfrm>
            <a:off x="2871537" y="3027680"/>
            <a:ext cx="5246303" cy="1280160"/>
          </a:xfrm>
          <a:prstGeom prst="rect">
            <a:avLst/>
          </a:prstGeom>
        </p:spPr>
        <p:txBody>
          <a:bodyPr wrap="square" lIns="0" tIns="0" rIns="0" bIns="0" rtlCol="0">
            <a:noAutofit/>
          </a:bodyPr>
          <a:lstStyle/>
          <a:p>
            <a:r>
              <a:rPr lang="en-US" sz="1600" dirty="0" smtClean="0">
                <a:latin typeface="Vodafone Rg"/>
              </a:rPr>
              <a:t>The first thing to do is to understand the customer’s business. Asking about the size of their business and what type of business they have. This helps to build rapport with the customer and also gives you an understanding about their key priorities.</a:t>
            </a:r>
          </a:p>
          <a:p>
            <a:endParaRPr lang="en-US" sz="1600" dirty="0">
              <a:latin typeface="Vodafone Rg"/>
            </a:endParaRPr>
          </a:p>
          <a:p>
            <a:endParaRPr lang="en-US" sz="1600" dirty="0" smtClean="0">
              <a:latin typeface="Vodafone Rg"/>
            </a:endParaRPr>
          </a:p>
          <a:p>
            <a:pPr marL="0" indent="0">
              <a:buFont typeface="Arial" pitchFamily="34" charset="0"/>
              <a:buNone/>
            </a:pPr>
            <a:endParaRPr lang="en-US" sz="1600" dirty="0" smtClean="0">
              <a:latin typeface="Vodafone Rg"/>
            </a:endParaRPr>
          </a:p>
        </p:txBody>
      </p:sp>
      <p:sp>
        <p:nvSpPr>
          <p:cNvPr id="18" name="Pentagon 17">
            <a:hlinkClick r:id="rId3" action="ppaction://hlinksldjump"/>
          </p:cNvPr>
          <p:cNvSpPr>
            <a:spLocks noChangeAspect="1"/>
          </p:cNvSpPr>
          <p:nvPr/>
        </p:nvSpPr>
        <p:spPr>
          <a:xfrm flipH="1">
            <a:off x="2214880" y="4682362"/>
            <a:ext cx="1379313"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Back</a:t>
            </a:r>
          </a:p>
        </p:txBody>
      </p:sp>
      <p:grpSp>
        <p:nvGrpSpPr>
          <p:cNvPr id="17" name="Group 16"/>
          <p:cNvGrpSpPr/>
          <p:nvPr/>
        </p:nvGrpSpPr>
        <p:grpSpPr>
          <a:xfrm>
            <a:off x="0" y="-1"/>
            <a:ext cx="1945904" cy="5180190"/>
            <a:chOff x="0" y="-1"/>
            <a:chExt cx="1945904" cy="5180190"/>
          </a:xfrm>
        </p:grpSpPr>
        <p:grpSp>
          <p:nvGrpSpPr>
            <p:cNvPr id="23" name="Group 22"/>
            <p:cNvGrpSpPr/>
            <p:nvPr/>
          </p:nvGrpSpPr>
          <p:grpSpPr>
            <a:xfrm>
              <a:off x="0" y="-1"/>
              <a:ext cx="1945904" cy="5143501"/>
              <a:chOff x="0" y="-1"/>
              <a:chExt cx="1945904" cy="5143501"/>
            </a:xfrm>
          </p:grpSpPr>
          <p:sp>
            <p:nvSpPr>
              <p:cNvPr id="25" name="Rectangle 24"/>
              <p:cNvSpPr/>
              <p:nvPr/>
            </p:nvSpPr>
            <p:spPr>
              <a:xfrm>
                <a:off x="0" y="-1"/>
                <a:ext cx="1945904" cy="514350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r="100000" b="100000"/>
                </a:path>
                <a:tileRect l="-100000" t="-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26" name="Pentagon 25"/>
              <p:cNvSpPr>
                <a:spLocks noChangeAspect="1"/>
              </p:cNvSpPr>
              <p:nvPr/>
            </p:nvSpPr>
            <p:spPr>
              <a:xfrm>
                <a:off x="57600" y="2193860"/>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27" name="Pentagon 26"/>
              <p:cNvSpPr>
                <a:spLocks noChangeAspect="1"/>
              </p:cNvSpPr>
              <p:nvPr/>
            </p:nvSpPr>
            <p:spPr>
              <a:xfrm>
                <a:off x="57600"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34" name="Pentagon 33"/>
              <p:cNvSpPr>
                <a:spLocks noChangeAspect="1"/>
              </p:cNvSpPr>
              <p:nvPr/>
            </p:nvSpPr>
            <p:spPr>
              <a:xfrm>
                <a:off x="57600"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35" name="Pentagon 34"/>
              <p:cNvSpPr>
                <a:spLocks noChangeAspect="1"/>
              </p:cNvSpPr>
              <p:nvPr/>
            </p:nvSpPr>
            <p:spPr>
              <a:xfrm>
                <a:off x="57600" y="174060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2. What?</a:t>
                </a:r>
              </a:p>
            </p:txBody>
          </p:sp>
        </p:grpSp>
        <p:sp>
          <p:nvSpPr>
            <p:cNvPr id="24" name="TextBox 23"/>
            <p:cNvSpPr txBox="1"/>
            <p:nvPr/>
          </p:nvSpPr>
          <p:spPr>
            <a:xfrm>
              <a:off x="112888" y="2652377"/>
              <a:ext cx="1794426" cy="2527812"/>
            </a:xfrm>
            <a:prstGeom prst="rect">
              <a:avLst/>
            </a:prstGeom>
            <a:ln>
              <a:noFill/>
            </a:ln>
          </p:spPr>
          <p:txBody>
            <a:bodyPr wrap="square" lIns="0" tIns="0" rIns="0" bIns="0" rtlCol="0">
              <a:noAutofit/>
            </a:bodyPr>
            <a:lstStyle/>
            <a:p>
              <a:pPr>
                <a:tabLst>
                  <a:tab pos="93663" algn="l"/>
                </a:tabLst>
              </a:pPr>
              <a:r>
                <a:rPr lang="en-US" sz="1400" dirty="0">
                  <a:solidFill>
                    <a:srgbClr val="888888"/>
                  </a:solidFill>
                  <a:latin typeface="Vodafone Rg"/>
                </a:rPr>
                <a:t>What you will learn</a:t>
              </a:r>
            </a:p>
            <a:p>
              <a:pPr>
                <a:tabLst>
                  <a:tab pos="93663" algn="l"/>
                </a:tabLst>
              </a:pPr>
              <a:r>
                <a:rPr lang="en-US" sz="1400" dirty="0">
                  <a:solidFill>
                    <a:srgbClr val="888888"/>
                  </a:solidFill>
                  <a:latin typeface="Vodafone Rg"/>
                </a:rPr>
                <a:t>Moving to a solutions approach</a:t>
              </a:r>
            </a:p>
            <a:p>
              <a:pPr>
                <a:tabLst>
                  <a:tab pos="93663" algn="l"/>
                </a:tabLst>
              </a:pPr>
              <a:r>
                <a:rPr lang="en-US" sz="1400" b="1" dirty="0">
                  <a:solidFill>
                    <a:schemeClr val="accent1"/>
                  </a:solidFill>
                  <a:latin typeface="Vodafone Rg"/>
                </a:rPr>
                <a:t>Structuring of a sales discussion</a:t>
              </a:r>
            </a:p>
            <a:p>
              <a:pPr>
                <a:tabLst>
                  <a:tab pos="93663" algn="l"/>
                </a:tabLst>
              </a:pPr>
              <a:r>
                <a:rPr lang="en-US" sz="1400" dirty="0">
                  <a:solidFill>
                    <a:srgbClr val="888888"/>
                  </a:solidFill>
                  <a:latin typeface="Vodafone Rg"/>
                </a:rPr>
                <a:t>Asking the right questions</a:t>
              </a:r>
            </a:p>
            <a:p>
              <a:pPr>
                <a:tabLst>
                  <a:tab pos="93663" algn="l"/>
                </a:tabLst>
              </a:pPr>
              <a:r>
                <a:rPr lang="en-US" sz="1400" dirty="0" smtClean="0">
                  <a:solidFill>
                    <a:srgbClr val="888888"/>
                  </a:solidFill>
                  <a:latin typeface="Vodafone Rg"/>
                </a:rPr>
                <a:t>Summary</a:t>
              </a:r>
              <a:endParaRPr lang="en-US" sz="1400" dirty="0">
                <a:solidFill>
                  <a:srgbClr val="888888"/>
                </a:solidFill>
                <a:latin typeface="Vodafone Rg"/>
              </a:endParaRPr>
            </a:p>
            <a:p>
              <a:pPr>
                <a:tabLst>
                  <a:tab pos="93663" algn="l"/>
                </a:tabLst>
              </a:pPr>
              <a:r>
                <a:rPr lang="en-US" sz="1400" dirty="0" smtClean="0">
                  <a:solidFill>
                    <a:srgbClr val="888888"/>
                  </a:solidFill>
                  <a:latin typeface="Vodafone Rg"/>
                </a:rPr>
                <a:t>Test yourself</a:t>
              </a:r>
            </a:p>
          </p:txBody>
        </p:sp>
      </p:grpSp>
      <p:sp>
        <p:nvSpPr>
          <p:cNvPr id="36" name="23 Rectángulo"/>
          <p:cNvSpPr/>
          <p:nvPr/>
        </p:nvSpPr>
        <p:spPr>
          <a:xfrm>
            <a:off x="0" y="-1"/>
            <a:ext cx="9144000" cy="617539"/>
          </a:xfrm>
          <a:prstGeom prst="rect">
            <a:avLst/>
          </a:prstGeom>
          <a:solidFill>
            <a:srgbClr val="92D05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37" name="6 CuadroTexto"/>
          <p:cNvSpPr txBox="1"/>
          <p:nvPr/>
        </p:nvSpPr>
        <p:spPr>
          <a:xfrm>
            <a:off x="1408482" y="-43931"/>
            <a:ext cx="70243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How to sell Small Business Solutions?</a:t>
            </a:r>
            <a:endParaRPr lang="en-GB" sz="2800" b="1" dirty="0" smtClean="0">
              <a:solidFill>
                <a:schemeClr val="bg1"/>
              </a:solidFill>
              <a:latin typeface="Vodafone Rg"/>
            </a:endParaRPr>
          </a:p>
        </p:txBody>
      </p:sp>
      <p:pic>
        <p:nvPicPr>
          <p:cNvPr id="38"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800" y="50800"/>
            <a:ext cx="384608" cy="539896"/>
          </a:xfrm>
          <a:prstGeom prst="rect">
            <a:avLst/>
          </a:prstGeom>
        </p:spPr>
      </p:pic>
      <p:sp>
        <p:nvSpPr>
          <p:cNvPr id="40" name="Pentagon 39"/>
          <p:cNvSpPr/>
          <p:nvPr/>
        </p:nvSpPr>
        <p:spPr>
          <a:xfrm>
            <a:off x="2569195" y="1929168"/>
            <a:ext cx="1828800" cy="877532"/>
          </a:xfrm>
          <a:prstGeom prst="homePlate">
            <a:avLst>
              <a:gd name="adj" fmla="val 29618"/>
            </a:avLst>
          </a:prstGeom>
          <a:solidFill>
            <a:srgbClr val="FF0000"/>
          </a:solidFill>
          <a:ln w="9525"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US" sz="1400" kern="1200" dirty="0" smtClean="0">
                <a:solidFill>
                  <a:schemeClr val="bg1"/>
                </a:solidFill>
                <a:latin typeface="Vodafone Rg"/>
              </a:rPr>
              <a:t>Understanding Customer</a:t>
            </a:r>
            <a:r>
              <a:rPr lang="en-US" sz="1400" kern="1200" dirty="0" smtClean="0">
                <a:solidFill>
                  <a:schemeClr val="bg1"/>
                </a:solidFill>
                <a:latin typeface="Vodafone Rg"/>
              </a:rPr>
              <a:t/>
            </a:r>
            <a:br>
              <a:rPr lang="en-US" sz="1400" kern="1200" dirty="0" smtClean="0">
                <a:solidFill>
                  <a:schemeClr val="bg1"/>
                </a:solidFill>
                <a:latin typeface="Vodafone Rg"/>
              </a:rPr>
            </a:br>
            <a:r>
              <a:rPr lang="en-US" sz="1400" kern="1200" dirty="0" smtClean="0">
                <a:solidFill>
                  <a:schemeClr val="bg1"/>
                </a:solidFill>
                <a:latin typeface="Vodafone Rg"/>
              </a:rPr>
              <a:t>Characteristics</a:t>
            </a:r>
          </a:p>
        </p:txBody>
      </p:sp>
      <p:sp>
        <p:nvSpPr>
          <p:cNvPr id="41" name="Chevron 40"/>
          <p:cNvSpPr/>
          <p:nvPr/>
        </p:nvSpPr>
        <p:spPr>
          <a:xfrm>
            <a:off x="4232535" y="1929168"/>
            <a:ext cx="1828800" cy="877532"/>
          </a:xfrm>
          <a:prstGeom prst="chevron">
            <a:avLst>
              <a:gd name="adj" fmla="val 30000"/>
            </a:avLst>
          </a:prstGeom>
          <a:solidFill>
            <a:schemeClr val="bg1">
              <a:lumMod val="85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none" lIns="0" tIns="6350" rIns="0" bIns="6350" numCol="1" spcCol="1270" rtlCol="0" anchor="ctr" anchorCtr="0">
            <a:noAutofit/>
          </a:bodyPr>
          <a:lstStyle/>
          <a:p>
            <a:pPr algn="ctr" defTabSz="444500">
              <a:lnSpc>
                <a:spcPct val="90000"/>
              </a:lnSpc>
              <a:spcBef>
                <a:spcPct val="0"/>
              </a:spcBef>
              <a:spcAft>
                <a:spcPct val="35000"/>
              </a:spcAft>
            </a:pPr>
            <a:r>
              <a:rPr lang="en-US" sz="1400" dirty="0" smtClean="0">
                <a:solidFill>
                  <a:schemeClr val="tx1"/>
                </a:solidFill>
                <a:latin typeface="Vodafone Rg"/>
              </a:rPr>
              <a:t>Understanding </a:t>
            </a:r>
          </a:p>
          <a:p>
            <a:pPr algn="ctr" defTabSz="444500">
              <a:lnSpc>
                <a:spcPct val="90000"/>
              </a:lnSpc>
              <a:spcBef>
                <a:spcPct val="0"/>
              </a:spcBef>
              <a:spcAft>
                <a:spcPct val="35000"/>
              </a:spcAft>
            </a:pPr>
            <a:r>
              <a:rPr lang="en-US" sz="1400" dirty="0" smtClean="0">
                <a:solidFill>
                  <a:schemeClr val="tx1"/>
                </a:solidFill>
                <a:latin typeface="Vodafone Rg"/>
              </a:rPr>
              <a:t>Business </a:t>
            </a:r>
            <a:r>
              <a:rPr lang="en-US" sz="1400" dirty="0" smtClean="0">
                <a:solidFill>
                  <a:schemeClr val="tx1"/>
                </a:solidFill>
                <a:latin typeface="Vodafone Rg"/>
              </a:rPr>
              <a:t/>
            </a:r>
            <a:br>
              <a:rPr lang="en-US" sz="1400" dirty="0" smtClean="0">
                <a:solidFill>
                  <a:schemeClr val="tx1"/>
                </a:solidFill>
                <a:latin typeface="Vodafone Rg"/>
              </a:rPr>
            </a:br>
            <a:r>
              <a:rPr lang="en-US" sz="1400" dirty="0" smtClean="0">
                <a:solidFill>
                  <a:schemeClr val="tx1"/>
                </a:solidFill>
                <a:latin typeface="Vodafone Rg"/>
              </a:rPr>
              <a:t>Needs</a:t>
            </a:r>
            <a:endParaRPr lang="en-GB" sz="1400" dirty="0" smtClean="0">
              <a:solidFill>
                <a:schemeClr val="tx1"/>
              </a:solidFill>
              <a:latin typeface="Vodafone Rg"/>
            </a:endParaRPr>
          </a:p>
        </p:txBody>
      </p:sp>
      <p:sp>
        <p:nvSpPr>
          <p:cNvPr id="42" name="Chevron 41"/>
          <p:cNvSpPr/>
          <p:nvPr/>
        </p:nvSpPr>
        <p:spPr>
          <a:xfrm>
            <a:off x="5906761" y="1929168"/>
            <a:ext cx="1828800" cy="877532"/>
          </a:xfrm>
          <a:prstGeom prst="chevron">
            <a:avLst>
              <a:gd name="adj" fmla="val 30000"/>
            </a:avLst>
          </a:prstGeom>
          <a:solidFill>
            <a:schemeClr val="bg1">
              <a:lumMod val="85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US" sz="1400" dirty="0" smtClean="0">
                <a:solidFill>
                  <a:schemeClr val="tx1"/>
                </a:solidFill>
                <a:latin typeface="Vodafone Rg"/>
              </a:rPr>
              <a:t>Understanding Communication </a:t>
            </a:r>
            <a:r>
              <a:rPr lang="en-US" sz="1400" dirty="0" smtClean="0">
                <a:solidFill>
                  <a:schemeClr val="tx1"/>
                </a:solidFill>
                <a:latin typeface="Vodafone Rg"/>
              </a:rPr>
              <a:t/>
            </a:r>
            <a:br>
              <a:rPr lang="en-US" sz="1400" dirty="0" smtClean="0">
                <a:solidFill>
                  <a:schemeClr val="tx1"/>
                </a:solidFill>
                <a:latin typeface="Vodafone Rg"/>
              </a:rPr>
            </a:br>
            <a:r>
              <a:rPr lang="en-US" sz="1400" dirty="0" smtClean="0">
                <a:solidFill>
                  <a:schemeClr val="tx1"/>
                </a:solidFill>
                <a:latin typeface="Vodafone Rg"/>
              </a:rPr>
              <a:t>Needs</a:t>
            </a:r>
            <a:endParaRPr lang="en-GB" sz="1400" dirty="0" smtClean="0">
              <a:solidFill>
                <a:schemeClr val="tx1"/>
              </a:solidFill>
              <a:latin typeface="Vodafone Rg"/>
            </a:endParaRPr>
          </a:p>
        </p:txBody>
      </p:sp>
      <p:sp>
        <p:nvSpPr>
          <p:cNvPr id="21" name="TextBox 20"/>
          <p:cNvSpPr txBox="1"/>
          <p:nvPr/>
        </p:nvSpPr>
        <p:spPr>
          <a:xfrm>
            <a:off x="2341563" y="998866"/>
            <a:ext cx="6284001" cy="3226894"/>
          </a:xfrm>
          <a:prstGeom prst="rect">
            <a:avLst/>
          </a:prstGeom>
        </p:spPr>
        <p:txBody>
          <a:bodyPr wrap="square" lIns="0" tIns="0" rIns="0" bIns="0" rtlCol="0">
            <a:noAutofit/>
          </a:bodyPr>
          <a:lstStyle/>
          <a:p>
            <a:pPr lvl="0"/>
            <a:r>
              <a:rPr lang="en-GB" dirty="0" smtClean="0">
                <a:solidFill>
                  <a:srgbClr val="000000"/>
                </a:solidFill>
                <a:latin typeface="Vodafone Rg"/>
              </a:rPr>
              <a:t>In order to promote vertical solutions, the ideal structure for a discussion with a customer should follow three steps</a:t>
            </a:r>
          </a:p>
          <a:p>
            <a:pPr lvl="0"/>
            <a:endParaRPr lang="en-GB" dirty="0">
              <a:solidFill>
                <a:srgbClr val="000000"/>
              </a:solidFill>
              <a:latin typeface="Vodafone Rg"/>
            </a:endParaRPr>
          </a:p>
          <a:p>
            <a:pPr lvl="0"/>
            <a:endParaRPr lang="en-GB" dirty="0">
              <a:solidFill>
                <a:srgbClr val="000000"/>
              </a:solidFill>
              <a:latin typeface="Vodafone Rg"/>
            </a:endParaRPr>
          </a:p>
        </p:txBody>
      </p:sp>
    </p:spTree>
    <p:extLst>
      <p:ext uri="{BB962C8B-B14F-4D97-AF65-F5344CB8AC3E}">
        <p14:creationId xmlns:p14="http://schemas.microsoft.com/office/powerpoint/2010/main" val="324857318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7329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8" name="TextBox 17"/>
          <p:cNvSpPr txBox="1"/>
          <p:nvPr/>
        </p:nvSpPr>
        <p:spPr>
          <a:xfrm>
            <a:off x="2895600" y="2976880"/>
            <a:ext cx="5222240" cy="1280160"/>
          </a:xfrm>
          <a:prstGeom prst="rect">
            <a:avLst/>
          </a:prstGeom>
        </p:spPr>
        <p:txBody>
          <a:bodyPr wrap="square" lIns="0" tIns="0" rIns="0" bIns="0" rtlCol="0">
            <a:noAutofit/>
          </a:bodyPr>
          <a:lstStyle/>
          <a:p>
            <a:r>
              <a:rPr lang="en-US" sz="1600" dirty="0" smtClean="0">
                <a:latin typeface="Vodafone Rg"/>
              </a:rPr>
              <a:t>After we have gained an overall view of the customer’s business, it is time to drill-down to understand what generates them revenue. We need to make sure that the questions we ask (which we’ll come onto next) are trying to find out the business needs they have which impact </a:t>
            </a:r>
            <a:r>
              <a:rPr lang="en-US" sz="1600" i="1" dirty="0" smtClean="0">
                <a:latin typeface="Vodafone Rg"/>
              </a:rPr>
              <a:t>direct revenue generating activities</a:t>
            </a:r>
            <a:r>
              <a:rPr lang="en-US" sz="1600" dirty="0" smtClean="0">
                <a:latin typeface="Vodafone Rg"/>
              </a:rPr>
              <a:t>. This is the area where we can make the most impact.</a:t>
            </a:r>
          </a:p>
        </p:txBody>
      </p:sp>
      <p:sp>
        <p:nvSpPr>
          <p:cNvPr id="19" name="Pentagon 18">
            <a:hlinkClick r:id="rId3" action="ppaction://hlinksldjump"/>
          </p:cNvPr>
          <p:cNvSpPr>
            <a:spLocks noChangeAspect="1"/>
          </p:cNvSpPr>
          <p:nvPr/>
        </p:nvSpPr>
        <p:spPr>
          <a:xfrm flipH="1">
            <a:off x="2214880" y="4682362"/>
            <a:ext cx="1379313"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Back</a:t>
            </a:r>
          </a:p>
        </p:txBody>
      </p:sp>
      <p:grpSp>
        <p:nvGrpSpPr>
          <p:cNvPr id="17" name="Group 16"/>
          <p:cNvGrpSpPr/>
          <p:nvPr/>
        </p:nvGrpSpPr>
        <p:grpSpPr>
          <a:xfrm>
            <a:off x="0" y="-1"/>
            <a:ext cx="1945904" cy="5180190"/>
            <a:chOff x="0" y="-1"/>
            <a:chExt cx="1945904" cy="5180190"/>
          </a:xfrm>
        </p:grpSpPr>
        <p:grpSp>
          <p:nvGrpSpPr>
            <p:cNvPr id="23" name="Group 22"/>
            <p:cNvGrpSpPr/>
            <p:nvPr/>
          </p:nvGrpSpPr>
          <p:grpSpPr>
            <a:xfrm>
              <a:off x="0" y="-1"/>
              <a:ext cx="1945904" cy="5143501"/>
              <a:chOff x="0" y="-1"/>
              <a:chExt cx="1945904" cy="5143501"/>
            </a:xfrm>
          </p:grpSpPr>
          <p:sp>
            <p:nvSpPr>
              <p:cNvPr id="25" name="Rectangle 24"/>
              <p:cNvSpPr/>
              <p:nvPr/>
            </p:nvSpPr>
            <p:spPr>
              <a:xfrm>
                <a:off x="0" y="-1"/>
                <a:ext cx="1945904" cy="514350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r="100000" b="100000"/>
                </a:path>
                <a:tileRect l="-100000" t="-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26" name="Pentagon 25"/>
              <p:cNvSpPr>
                <a:spLocks noChangeAspect="1"/>
              </p:cNvSpPr>
              <p:nvPr/>
            </p:nvSpPr>
            <p:spPr>
              <a:xfrm>
                <a:off x="57600" y="2193860"/>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27" name="Pentagon 26"/>
              <p:cNvSpPr>
                <a:spLocks noChangeAspect="1"/>
              </p:cNvSpPr>
              <p:nvPr/>
            </p:nvSpPr>
            <p:spPr>
              <a:xfrm>
                <a:off x="57600"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35" name="Pentagon 34"/>
              <p:cNvSpPr>
                <a:spLocks noChangeAspect="1"/>
              </p:cNvSpPr>
              <p:nvPr/>
            </p:nvSpPr>
            <p:spPr>
              <a:xfrm>
                <a:off x="57600"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36" name="Pentagon 35"/>
              <p:cNvSpPr>
                <a:spLocks noChangeAspect="1"/>
              </p:cNvSpPr>
              <p:nvPr/>
            </p:nvSpPr>
            <p:spPr>
              <a:xfrm>
                <a:off x="57600" y="174060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2. What?</a:t>
                </a:r>
              </a:p>
            </p:txBody>
          </p:sp>
        </p:grpSp>
        <p:sp>
          <p:nvSpPr>
            <p:cNvPr id="24" name="TextBox 23"/>
            <p:cNvSpPr txBox="1"/>
            <p:nvPr/>
          </p:nvSpPr>
          <p:spPr>
            <a:xfrm>
              <a:off x="112888" y="2652377"/>
              <a:ext cx="1794426" cy="2527812"/>
            </a:xfrm>
            <a:prstGeom prst="rect">
              <a:avLst/>
            </a:prstGeom>
            <a:ln>
              <a:noFill/>
            </a:ln>
          </p:spPr>
          <p:txBody>
            <a:bodyPr wrap="square" lIns="0" tIns="0" rIns="0" bIns="0" rtlCol="0">
              <a:noAutofit/>
            </a:bodyPr>
            <a:lstStyle/>
            <a:p>
              <a:pPr>
                <a:tabLst>
                  <a:tab pos="93663" algn="l"/>
                </a:tabLst>
              </a:pPr>
              <a:r>
                <a:rPr lang="en-US" sz="1400" dirty="0">
                  <a:solidFill>
                    <a:srgbClr val="888888"/>
                  </a:solidFill>
                  <a:latin typeface="Vodafone Rg"/>
                </a:rPr>
                <a:t>What you will learn</a:t>
              </a:r>
            </a:p>
            <a:p>
              <a:pPr>
                <a:tabLst>
                  <a:tab pos="93663" algn="l"/>
                </a:tabLst>
              </a:pPr>
              <a:r>
                <a:rPr lang="en-US" sz="1400" dirty="0">
                  <a:solidFill>
                    <a:srgbClr val="888888"/>
                  </a:solidFill>
                  <a:latin typeface="Vodafone Rg"/>
                </a:rPr>
                <a:t>Moving to a solutions approach</a:t>
              </a:r>
            </a:p>
            <a:p>
              <a:pPr>
                <a:tabLst>
                  <a:tab pos="93663" algn="l"/>
                </a:tabLst>
              </a:pPr>
              <a:r>
                <a:rPr lang="en-US" sz="1400" b="1" dirty="0">
                  <a:solidFill>
                    <a:schemeClr val="accent1"/>
                  </a:solidFill>
                  <a:latin typeface="Vodafone Rg"/>
                </a:rPr>
                <a:t>Structuring of a sales discussion</a:t>
              </a:r>
            </a:p>
            <a:p>
              <a:pPr>
                <a:tabLst>
                  <a:tab pos="93663" algn="l"/>
                </a:tabLst>
              </a:pPr>
              <a:r>
                <a:rPr lang="en-US" sz="1400" dirty="0">
                  <a:solidFill>
                    <a:srgbClr val="888888"/>
                  </a:solidFill>
                  <a:latin typeface="Vodafone Rg"/>
                </a:rPr>
                <a:t>Asking the right questions</a:t>
              </a:r>
            </a:p>
            <a:p>
              <a:pPr>
                <a:tabLst>
                  <a:tab pos="93663" algn="l"/>
                </a:tabLst>
              </a:pPr>
              <a:r>
                <a:rPr lang="en-US" sz="1400" dirty="0" smtClean="0">
                  <a:solidFill>
                    <a:srgbClr val="888888"/>
                  </a:solidFill>
                  <a:latin typeface="Vodafone Rg"/>
                </a:rPr>
                <a:t>Summary</a:t>
              </a:r>
              <a:endParaRPr lang="en-US" sz="1400" dirty="0">
                <a:solidFill>
                  <a:srgbClr val="888888"/>
                </a:solidFill>
                <a:latin typeface="Vodafone Rg"/>
              </a:endParaRPr>
            </a:p>
            <a:p>
              <a:pPr>
                <a:tabLst>
                  <a:tab pos="93663" algn="l"/>
                </a:tabLst>
              </a:pPr>
              <a:r>
                <a:rPr lang="en-US" sz="1400" dirty="0" smtClean="0">
                  <a:solidFill>
                    <a:srgbClr val="888888"/>
                  </a:solidFill>
                  <a:latin typeface="Vodafone Rg"/>
                </a:rPr>
                <a:t>Test yourself</a:t>
              </a:r>
            </a:p>
          </p:txBody>
        </p:sp>
      </p:grpSp>
      <p:sp>
        <p:nvSpPr>
          <p:cNvPr id="37" name="23 Rectángulo"/>
          <p:cNvSpPr/>
          <p:nvPr/>
        </p:nvSpPr>
        <p:spPr>
          <a:xfrm>
            <a:off x="0" y="-1"/>
            <a:ext cx="9144000" cy="617539"/>
          </a:xfrm>
          <a:prstGeom prst="rect">
            <a:avLst/>
          </a:prstGeom>
          <a:solidFill>
            <a:srgbClr val="92D05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38" name="6 CuadroTexto"/>
          <p:cNvSpPr txBox="1"/>
          <p:nvPr/>
        </p:nvSpPr>
        <p:spPr>
          <a:xfrm>
            <a:off x="1408482" y="-43931"/>
            <a:ext cx="70243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How to sell Small Business Solutions?</a:t>
            </a:r>
            <a:endParaRPr lang="en-GB" sz="2800" b="1" dirty="0" smtClean="0">
              <a:solidFill>
                <a:schemeClr val="bg1"/>
              </a:solidFill>
              <a:latin typeface="Vodafone Rg"/>
            </a:endParaRPr>
          </a:p>
        </p:txBody>
      </p:sp>
      <p:pic>
        <p:nvPicPr>
          <p:cNvPr id="39"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800" y="50800"/>
            <a:ext cx="384608" cy="539896"/>
          </a:xfrm>
          <a:prstGeom prst="rect">
            <a:avLst/>
          </a:prstGeom>
        </p:spPr>
      </p:pic>
      <p:sp>
        <p:nvSpPr>
          <p:cNvPr id="41" name="Pentagon 40"/>
          <p:cNvSpPr/>
          <p:nvPr/>
        </p:nvSpPr>
        <p:spPr>
          <a:xfrm>
            <a:off x="2569195" y="1929168"/>
            <a:ext cx="1828800" cy="877532"/>
          </a:xfrm>
          <a:prstGeom prst="homePlate">
            <a:avLst>
              <a:gd name="adj" fmla="val 29618"/>
            </a:avLst>
          </a:prstGeom>
          <a:solidFill>
            <a:schemeClr val="bg1">
              <a:lumMod val="85000"/>
            </a:schemeClr>
          </a:solidFill>
          <a:ln w="9525"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US" sz="1400" kern="1200" dirty="0" smtClean="0">
                <a:solidFill>
                  <a:schemeClr val="tx1"/>
                </a:solidFill>
                <a:latin typeface="Vodafone Rg"/>
              </a:rPr>
              <a:t>Understanding Customer</a:t>
            </a:r>
            <a:r>
              <a:rPr lang="en-US" sz="1400" kern="1200" dirty="0" smtClean="0">
                <a:solidFill>
                  <a:schemeClr val="tx1"/>
                </a:solidFill>
                <a:latin typeface="Vodafone Rg"/>
              </a:rPr>
              <a:t/>
            </a:r>
            <a:br>
              <a:rPr lang="en-US" sz="1400" kern="1200" dirty="0" smtClean="0">
                <a:solidFill>
                  <a:schemeClr val="tx1"/>
                </a:solidFill>
                <a:latin typeface="Vodafone Rg"/>
              </a:rPr>
            </a:br>
            <a:r>
              <a:rPr lang="en-US" sz="1400" kern="1200" dirty="0" smtClean="0">
                <a:solidFill>
                  <a:schemeClr val="tx1"/>
                </a:solidFill>
                <a:latin typeface="Vodafone Rg"/>
              </a:rPr>
              <a:t>Characteristics</a:t>
            </a:r>
          </a:p>
        </p:txBody>
      </p:sp>
      <p:sp>
        <p:nvSpPr>
          <p:cNvPr id="42" name="Chevron 41"/>
          <p:cNvSpPr/>
          <p:nvPr/>
        </p:nvSpPr>
        <p:spPr>
          <a:xfrm>
            <a:off x="4232535" y="1929168"/>
            <a:ext cx="1828800" cy="877532"/>
          </a:xfrm>
          <a:prstGeom prst="chevron">
            <a:avLst>
              <a:gd name="adj" fmla="val 30000"/>
            </a:avLst>
          </a:prstGeom>
          <a:solidFill>
            <a:srgbClr val="FF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none" lIns="0" tIns="6350" rIns="0" bIns="6350" numCol="1" spcCol="1270" rtlCol="0" anchor="ctr" anchorCtr="0">
            <a:noAutofit/>
          </a:bodyPr>
          <a:lstStyle/>
          <a:p>
            <a:pPr algn="ctr" defTabSz="444500">
              <a:lnSpc>
                <a:spcPct val="90000"/>
              </a:lnSpc>
              <a:spcBef>
                <a:spcPct val="0"/>
              </a:spcBef>
              <a:spcAft>
                <a:spcPct val="35000"/>
              </a:spcAft>
            </a:pPr>
            <a:r>
              <a:rPr lang="en-US" sz="1400" dirty="0" smtClean="0">
                <a:solidFill>
                  <a:schemeClr val="tx1"/>
                </a:solidFill>
                <a:latin typeface="Vodafone Rg"/>
              </a:rPr>
              <a:t>Understanding </a:t>
            </a:r>
          </a:p>
          <a:p>
            <a:pPr algn="ctr" defTabSz="444500">
              <a:lnSpc>
                <a:spcPct val="90000"/>
              </a:lnSpc>
              <a:spcBef>
                <a:spcPct val="0"/>
              </a:spcBef>
              <a:spcAft>
                <a:spcPct val="35000"/>
              </a:spcAft>
            </a:pPr>
            <a:r>
              <a:rPr lang="en-US" sz="1400" dirty="0" smtClean="0">
                <a:solidFill>
                  <a:schemeClr val="tx1"/>
                </a:solidFill>
                <a:latin typeface="Vodafone Rg"/>
              </a:rPr>
              <a:t>Business </a:t>
            </a:r>
            <a:r>
              <a:rPr lang="en-US" sz="1400" dirty="0" smtClean="0">
                <a:solidFill>
                  <a:schemeClr val="tx1"/>
                </a:solidFill>
                <a:latin typeface="Vodafone Rg"/>
              </a:rPr>
              <a:t/>
            </a:r>
            <a:br>
              <a:rPr lang="en-US" sz="1400" dirty="0" smtClean="0">
                <a:solidFill>
                  <a:schemeClr val="tx1"/>
                </a:solidFill>
                <a:latin typeface="Vodafone Rg"/>
              </a:rPr>
            </a:br>
            <a:r>
              <a:rPr lang="en-US" sz="1400" dirty="0" smtClean="0">
                <a:solidFill>
                  <a:schemeClr val="tx1"/>
                </a:solidFill>
                <a:latin typeface="Vodafone Rg"/>
              </a:rPr>
              <a:t>Needs</a:t>
            </a:r>
            <a:endParaRPr lang="en-GB" sz="1400" dirty="0" smtClean="0">
              <a:solidFill>
                <a:schemeClr val="tx1"/>
              </a:solidFill>
              <a:latin typeface="Vodafone Rg"/>
            </a:endParaRPr>
          </a:p>
        </p:txBody>
      </p:sp>
      <p:sp>
        <p:nvSpPr>
          <p:cNvPr id="43" name="Chevron 42"/>
          <p:cNvSpPr/>
          <p:nvPr/>
        </p:nvSpPr>
        <p:spPr>
          <a:xfrm>
            <a:off x="5906761" y="1929168"/>
            <a:ext cx="1828800" cy="877532"/>
          </a:xfrm>
          <a:prstGeom prst="chevron">
            <a:avLst>
              <a:gd name="adj" fmla="val 30000"/>
            </a:avLst>
          </a:prstGeom>
          <a:solidFill>
            <a:schemeClr val="bg1">
              <a:lumMod val="85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US" sz="1400" dirty="0" smtClean="0">
                <a:solidFill>
                  <a:schemeClr val="tx1"/>
                </a:solidFill>
                <a:latin typeface="Vodafone Rg"/>
              </a:rPr>
              <a:t>Understanding Communication </a:t>
            </a:r>
            <a:r>
              <a:rPr lang="en-US" sz="1400" dirty="0" smtClean="0">
                <a:solidFill>
                  <a:schemeClr val="tx1"/>
                </a:solidFill>
                <a:latin typeface="Vodafone Rg"/>
              </a:rPr>
              <a:t/>
            </a:r>
            <a:br>
              <a:rPr lang="en-US" sz="1400" dirty="0" smtClean="0">
                <a:solidFill>
                  <a:schemeClr val="tx1"/>
                </a:solidFill>
                <a:latin typeface="Vodafone Rg"/>
              </a:rPr>
            </a:br>
            <a:r>
              <a:rPr lang="en-US" sz="1400" dirty="0" smtClean="0">
                <a:solidFill>
                  <a:schemeClr val="tx1"/>
                </a:solidFill>
                <a:latin typeface="Vodafone Rg"/>
              </a:rPr>
              <a:t>Needs</a:t>
            </a:r>
            <a:endParaRPr lang="en-GB" sz="1400" dirty="0" smtClean="0">
              <a:solidFill>
                <a:schemeClr val="tx1"/>
              </a:solidFill>
              <a:latin typeface="Vodafone Rg"/>
            </a:endParaRPr>
          </a:p>
        </p:txBody>
      </p:sp>
      <p:sp>
        <p:nvSpPr>
          <p:cNvPr id="21" name="TextBox 20"/>
          <p:cNvSpPr txBox="1"/>
          <p:nvPr/>
        </p:nvSpPr>
        <p:spPr>
          <a:xfrm>
            <a:off x="2341563" y="998866"/>
            <a:ext cx="6284001" cy="3226894"/>
          </a:xfrm>
          <a:prstGeom prst="rect">
            <a:avLst/>
          </a:prstGeom>
        </p:spPr>
        <p:txBody>
          <a:bodyPr wrap="square" lIns="0" tIns="0" rIns="0" bIns="0" rtlCol="0">
            <a:noAutofit/>
          </a:bodyPr>
          <a:lstStyle/>
          <a:p>
            <a:pPr lvl="0"/>
            <a:r>
              <a:rPr lang="en-GB" dirty="0" smtClean="0">
                <a:solidFill>
                  <a:srgbClr val="000000"/>
                </a:solidFill>
                <a:latin typeface="Vodafone Rg"/>
              </a:rPr>
              <a:t>In order to promote vertical solutions, the ideal structure for a discussion with a customer should follow three steps</a:t>
            </a:r>
          </a:p>
          <a:p>
            <a:pPr lvl="0"/>
            <a:endParaRPr lang="en-GB" dirty="0">
              <a:solidFill>
                <a:srgbClr val="000000"/>
              </a:solidFill>
              <a:latin typeface="Vodafone Rg"/>
            </a:endParaRPr>
          </a:p>
          <a:p>
            <a:pPr lvl="0"/>
            <a:endParaRPr lang="en-GB" dirty="0">
              <a:solidFill>
                <a:srgbClr val="000000"/>
              </a:solidFill>
              <a:latin typeface="Vodafone Rg"/>
            </a:endParaRPr>
          </a:p>
        </p:txBody>
      </p:sp>
    </p:spTree>
    <p:extLst>
      <p:ext uri="{BB962C8B-B14F-4D97-AF65-F5344CB8AC3E}">
        <p14:creationId xmlns:p14="http://schemas.microsoft.com/office/powerpoint/2010/main" val="324857318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8599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8" name="TextBox 17"/>
          <p:cNvSpPr txBox="1"/>
          <p:nvPr/>
        </p:nvSpPr>
        <p:spPr>
          <a:xfrm>
            <a:off x="2885440" y="3040380"/>
            <a:ext cx="5232400" cy="1280160"/>
          </a:xfrm>
          <a:prstGeom prst="rect">
            <a:avLst/>
          </a:prstGeom>
        </p:spPr>
        <p:txBody>
          <a:bodyPr wrap="square" lIns="0" tIns="0" rIns="0" bIns="0" rtlCol="0">
            <a:noAutofit/>
          </a:bodyPr>
          <a:lstStyle/>
          <a:p>
            <a:r>
              <a:rPr lang="en-US" sz="1600" dirty="0" smtClean="0">
                <a:latin typeface="Vodafone Rg"/>
              </a:rPr>
              <a:t>Once  we have an understanding of the customer’s overall business and how they generate their revenue, we can start to discuss their communications needs.  This part of the discussion will help us understand whether they need mobile, fixed line or a combination of both.</a:t>
            </a:r>
            <a:endParaRPr lang="en-GB" sz="1600" dirty="0">
              <a:latin typeface="Vodafone Rg"/>
            </a:endParaRPr>
          </a:p>
          <a:p>
            <a:pPr marL="0" indent="0">
              <a:buFont typeface="Arial" pitchFamily="34" charset="0"/>
              <a:buNone/>
            </a:pPr>
            <a:endParaRPr lang="en-US" sz="1600" dirty="0" smtClean="0">
              <a:latin typeface="Vodafone Rg"/>
            </a:endParaRPr>
          </a:p>
        </p:txBody>
      </p:sp>
      <p:sp>
        <p:nvSpPr>
          <p:cNvPr id="19" name="Pentagon 18">
            <a:hlinkClick r:id="rId3" action="ppaction://hlinksldjump"/>
          </p:cNvPr>
          <p:cNvSpPr>
            <a:spLocks noChangeAspect="1"/>
          </p:cNvSpPr>
          <p:nvPr/>
        </p:nvSpPr>
        <p:spPr>
          <a:xfrm flipH="1">
            <a:off x="2214880" y="4682362"/>
            <a:ext cx="1379313"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Back</a:t>
            </a:r>
          </a:p>
        </p:txBody>
      </p:sp>
      <p:grpSp>
        <p:nvGrpSpPr>
          <p:cNvPr id="17" name="Group 16"/>
          <p:cNvGrpSpPr/>
          <p:nvPr/>
        </p:nvGrpSpPr>
        <p:grpSpPr>
          <a:xfrm>
            <a:off x="0" y="-1"/>
            <a:ext cx="1945904" cy="5180190"/>
            <a:chOff x="0" y="-1"/>
            <a:chExt cx="1945904" cy="5180190"/>
          </a:xfrm>
        </p:grpSpPr>
        <p:grpSp>
          <p:nvGrpSpPr>
            <p:cNvPr id="23" name="Group 22"/>
            <p:cNvGrpSpPr/>
            <p:nvPr/>
          </p:nvGrpSpPr>
          <p:grpSpPr>
            <a:xfrm>
              <a:off x="0" y="-1"/>
              <a:ext cx="1945904" cy="5143501"/>
              <a:chOff x="0" y="-1"/>
              <a:chExt cx="1945904" cy="5143501"/>
            </a:xfrm>
          </p:grpSpPr>
          <p:sp>
            <p:nvSpPr>
              <p:cNvPr id="25" name="Rectangle 24"/>
              <p:cNvSpPr/>
              <p:nvPr/>
            </p:nvSpPr>
            <p:spPr>
              <a:xfrm>
                <a:off x="0" y="-1"/>
                <a:ext cx="1945904" cy="514350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r="100000" b="100000"/>
                </a:path>
                <a:tileRect l="-100000" t="-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26" name="Pentagon 25"/>
              <p:cNvSpPr>
                <a:spLocks noChangeAspect="1"/>
              </p:cNvSpPr>
              <p:nvPr/>
            </p:nvSpPr>
            <p:spPr>
              <a:xfrm>
                <a:off x="57600" y="2193860"/>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27" name="Pentagon 26"/>
              <p:cNvSpPr>
                <a:spLocks noChangeAspect="1"/>
              </p:cNvSpPr>
              <p:nvPr/>
            </p:nvSpPr>
            <p:spPr>
              <a:xfrm>
                <a:off x="57600"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35" name="Pentagon 34"/>
              <p:cNvSpPr>
                <a:spLocks noChangeAspect="1"/>
              </p:cNvSpPr>
              <p:nvPr/>
            </p:nvSpPr>
            <p:spPr>
              <a:xfrm>
                <a:off x="57600"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36" name="Pentagon 35"/>
              <p:cNvSpPr>
                <a:spLocks noChangeAspect="1"/>
              </p:cNvSpPr>
              <p:nvPr/>
            </p:nvSpPr>
            <p:spPr>
              <a:xfrm>
                <a:off x="57600" y="174060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2. What?</a:t>
                </a:r>
              </a:p>
            </p:txBody>
          </p:sp>
        </p:grpSp>
        <p:sp>
          <p:nvSpPr>
            <p:cNvPr id="24" name="TextBox 23"/>
            <p:cNvSpPr txBox="1"/>
            <p:nvPr/>
          </p:nvSpPr>
          <p:spPr>
            <a:xfrm>
              <a:off x="112888" y="2652377"/>
              <a:ext cx="1794426" cy="2527812"/>
            </a:xfrm>
            <a:prstGeom prst="rect">
              <a:avLst/>
            </a:prstGeom>
            <a:ln>
              <a:noFill/>
            </a:ln>
          </p:spPr>
          <p:txBody>
            <a:bodyPr wrap="square" lIns="0" tIns="0" rIns="0" bIns="0" rtlCol="0">
              <a:noAutofit/>
            </a:bodyPr>
            <a:lstStyle/>
            <a:p>
              <a:pPr>
                <a:tabLst>
                  <a:tab pos="93663" algn="l"/>
                </a:tabLst>
              </a:pPr>
              <a:r>
                <a:rPr lang="en-US" sz="1400" dirty="0">
                  <a:solidFill>
                    <a:srgbClr val="888888"/>
                  </a:solidFill>
                  <a:latin typeface="Vodafone Rg"/>
                </a:rPr>
                <a:t>What you will learn</a:t>
              </a:r>
            </a:p>
            <a:p>
              <a:pPr>
                <a:tabLst>
                  <a:tab pos="93663" algn="l"/>
                </a:tabLst>
              </a:pPr>
              <a:r>
                <a:rPr lang="en-US" sz="1400" dirty="0">
                  <a:solidFill>
                    <a:srgbClr val="888888"/>
                  </a:solidFill>
                  <a:latin typeface="Vodafone Rg"/>
                </a:rPr>
                <a:t>Moving to a solutions approach</a:t>
              </a:r>
            </a:p>
            <a:p>
              <a:pPr>
                <a:tabLst>
                  <a:tab pos="93663" algn="l"/>
                </a:tabLst>
              </a:pPr>
              <a:r>
                <a:rPr lang="en-US" sz="1400" b="1" dirty="0">
                  <a:solidFill>
                    <a:schemeClr val="accent1"/>
                  </a:solidFill>
                  <a:latin typeface="Vodafone Rg"/>
                </a:rPr>
                <a:t>Structuring of a sales discussion</a:t>
              </a:r>
            </a:p>
            <a:p>
              <a:pPr>
                <a:tabLst>
                  <a:tab pos="93663" algn="l"/>
                </a:tabLst>
              </a:pPr>
              <a:r>
                <a:rPr lang="en-US" sz="1400" dirty="0">
                  <a:solidFill>
                    <a:srgbClr val="888888"/>
                  </a:solidFill>
                  <a:latin typeface="Vodafone Rg"/>
                </a:rPr>
                <a:t>Asking the right questions</a:t>
              </a:r>
            </a:p>
            <a:p>
              <a:pPr>
                <a:tabLst>
                  <a:tab pos="93663" algn="l"/>
                </a:tabLst>
              </a:pPr>
              <a:r>
                <a:rPr lang="en-US" sz="1400" dirty="0" smtClean="0">
                  <a:solidFill>
                    <a:srgbClr val="888888"/>
                  </a:solidFill>
                  <a:latin typeface="Vodafone Rg"/>
                </a:rPr>
                <a:t>Summary</a:t>
              </a:r>
              <a:endParaRPr lang="en-US" sz="1400" dirty="0">
                <a:solidFill>
                  <a:srgbClr val="888888"/>
                </a:solidFill>
                <a:latin typeface="Vodafone Rg"/>
              </a:endParaRPr>
            </a:p>
            <a:p>
              <a:pPr>
                <a:tabLst>
                  <a:tab pos="93663" algn="l"/>
                </a:tabLst>
              </a:pPr>
              <a:r>
                <a:rPr lang="en-US" sz="1400" dirty="0" smtClean="0">
                  <a:solidFill>
                    <a:srgbClr val="888888"/>
                  </a:solidFill>
                  <a:latin typeface="Vodafone Rg"/>
                </a:rPr>
                <a:t>Test yourself</a:t>
              </a:r>
            </a:p>
          </p:txBody>
        </p:sp>
      </p:grpSp>
      <p:sp>
        <p:nvSpPr>
          <p:cNvPr id="37" name="23 Rectángulo"/>
          <p:cNvSpPr/>
          <p:nvPr/>
        </p:nvSpPr>
        <p:spPr>
          <a:xfrm>
            <a:off x="0" y="-1"/>
            <a:ext cx="9144000" cy="617539"/>
          </a:xfrm>
          <a:prstGeom prst="rect">
            <a:avLst/>
          </a:prstGeom>
          <a:solidFill>
            <a:srgbClr val="92D05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38" name="6 CuadroTexto"/>
          <p:cNvSpPr txBox="1"/>
          <p:nvPr/>
        </p:nvSpPr>
        <p:spPr>
          <a:xfrm>
            <a:off x="1408482" y="-43931"/>
            <a:ext cx="70243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How to sell Small Business Solutions?</a:t>
            </a:r>
            <a:endParaRPr lang="en-GB" sz="2800" b="1" dirty="0" smtClean="0">
              <a:solidFill>
                <a:schemeClr val="bg1"/>
              </a:solidFill>
              <a:latin typeface="Vodafone Rg"/>
            </a:endParaRPr>
          </a:p>
        </p:txBody>
      </p:sp>
      <p:pic>
        <p:nvPicPr>
          <p:cNvPr id="39"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800" y="50800"/>
            <a:ext cx="384608" cy="539896"/>
          </a:xfrm>
          <a:prstGeom prst="rect">
            <a:avLst/>
          </a:prstGeom>
        </p:spPr>
      </p:pic>
      <p:sp>
        <p:nvSpPr>
          <p:cNvPr id="41" name="Pentagon 40"/>
          <p:cNvSpPr/>
          <p:nvPr/>
        </p:nvSpPr>
        <p:spPr>
          <a:xfrm>
            <a:off x="2569195" y="1929168"/>
            <a:ext cx="1828800" cy="877532"/>
          </a:xfrm>
          <a:prstGeom prst="homePlate">
            <a:avLst>
              <a:gd name="adj" fmla="val 29618"/>
            </a:avLst>
          </a:prstGeom>
          <a:solidFill>
            <a:schemeClr val="bg1">
              <a:lumMod val="85000"/>
            </a:schemeClr>
          </a:solidFill>
          <a:ln w="9525"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US" sz="1400" kern="1200" dirty="0" smtClean="0">
                <a:solidFill>
                  <a:schemeClr val="tx1"/>
                </a:solidFill>
                <a:latin typeface="Vodafone Rg"/>
              </a:rPr>
              <a:t>Understanding Customer</a:t>
            </a:r>
            <a:r>
              <a:rPr lang="en-US" sz="1400" kern="1200" dirty="0" smtClean="0">
                <a:solidFill>
                  <a:schemeClr val="tx1"/>
                </a:solidFill>
                <a:latin typeface="Vodafone Rg"/>
              </a:rPr>
              <a:t/>
            </a:r>
            <a:br>
              <a:rPr lang="en-US" sz="1400" kern="1200" dirty="0" smtClean="0">
                <a:solidFill>
                  <a:schemeClr val="tx1"/>
                </a:solidFill>
                <a:latin typeface="Vodafone Rg"/>
              </a:rPr>
            </a:br>
            <a:r>
              <a:rPr lang="en-US" sz="1400" kern="1200" dirty="0" smtClean="0">
                <a:solidFill>
                  <a:schemeClr val="tx1"/>
                </a:solidFill>
                <a:latin typeface="Vodafone Rg"/>
              </a:rPr>
              <a:t>Characteristics</a:t>
            </a:r>
          </a:p>
        </p:txBody>
      </p:sp>
      <p:sp>
        <p:nvSpPr>
          <p:cNvPr id="42" name="Chevron 41"/>
          <p:cNvSpPr/>
          <p:nvPr/>
        </p:nvSpPr>
        <p:spPr>
          <a:xfrm>
            <a:off x="4232535" y="1929168"/>
            <a:ext cx="1828800" cy="877532"/>
          </a:xfrm>
          <a:prstGeom prst="chevron">
            <a:avLst>
              <a:gd name="adj" fmla="val 30000"/>
            </a:avLst>
          </a:prstGeom>
          <a:solidFill>
            <a:schemeClr val="bg1">
              <a:lumMod val="85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none" lIns="0" tIns="6350" rIns="0" bIns="6350" numCol="1" spcCol="1270" rtlCol="0" anchor="ctr" anchorCtr="0">
            <a:noAutofit/>
          </a:bodyPr>
          <a:lstStyle/>
          <a:p>
            <a:pPr algn="ctr" defTabSz="444500">
              <a:lnSpc>
                <a:spcPct val="90000"/>
              </a:lnSpc>
              <a:spcBef>
                <a:spcPct val="0"/>
              </a:spcBef>
              <a:spcAft>
                <a:spcPct val="35000"/>
              </a:spcAft>
            </a:pPr>
            <a:r>
              <a:rPr lang="en-US" sz="1400" dirty="0" smtClean="0">
                <a:solidFill>
                  <a:schemeClr val="tx1"/>
                </a:solidFill>
                <a:latin typeface="Vodafone Rg"/>
              </a:rPr>
              <a:t>Understanding </a:t>
            </a:r>
          </a:p>
          <a:p>
            <a:pPr algn="ctr" defTabSz="444500">
              <a:lnSpc>
                <a:spcPct val="90000"/>
              </a:lnSpc>
              <a:spcBef>
                <a:spcPct val="0"/>
              </a:spcBef>
              <a:spcAft>
                <a:spcPct val="35000"/>
              </a:spcAft>
            </a:pPr>
            <a:r>
              <a:rPr lang="en-US" sz="1400" dirty="0" smtClean="0">
                <a:solidFill>
                  <a:schemeClr val="tx1"/>
                </a:solidFill>
                <a:latin typeface="Vodafone Rg"/>
              </a:rPr>
              <a:t>Business </a:t>
            </a:r>
            <a:r>
              <a:rPr lang="en-US" sz="1400" dirty="0" smtClean="0">
                <a:solidFill>
                  <a:schemeClr val="tx1"/>
                </a:solidFill>
                <a:latin typeface="Vodafone Rg"/>
              </a:rPr>
              <a:t/>
            </a:r>
            <a:br>
              <a:rPr lang="en-US" sz="1400" dirty="0" smtClean="0">
                <a:solidFill>
                  <a:schemeClr val="tx1"/>
                </a:solidFill>
                <a:latin typeface="Vodafone Rg"/>
              </a:rPr>
            </a:br>
            <a:r>
              <a:rPr lang="en-US" sz="1400" dirty="0" smtClean="0">
                <a:solidFill>
                  <a:schemeClr val="tx1"/>
                </a:solidFill>
                <a:latin typeface="Vodafone Rg"/>
              </a:rPr>
              <a:t>Needs</a:t>
            </a:r>
            <a:endParaRPr lang="en-GB" sz="1400" dirty="0" smtClean="0">
              <a:solidFill>
                <a:schemeClr val="tx1"/>
              </a:solidFill>
              <a:latin typeface="Vodafone Rg"/>
            </a:endParaRPr>
          </a:p>
        </p:txBody>
      </p:sp>
      <p:sp>
        <p:nvSpPr>
          <p:cNvPr id="43" name="Chevron 42"/>
          <p:cNvSpPr/>
          <p:nvPr/>
        </p:nvSpPr>
        <p:spPr>
          <a:xfrm>
            <a:off x="5906761" y="1929168"/>
            <a:ext cx="1828800" cy="877532"/>
          </a:xfrm>
          <a:prstGeom prst="chevron">
            <a:avLst>
              <a:gd name="adj" fmla="val 30000"/>
            </a:avLst>
          </a:prstGeom>
          <a:solidFill>
            <a:srgbClr val="FF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US" sz="1400" dirty="0" smtClean="0">
                <a:solidFill>
                  <a:schemeClr val="bg1"/>
                </a:solidFill>
                <a:latin typeface="Vodafone Rg"/>
              </a:rPr>
              <a:t>Understanding Communication </a:t>
            </a:r>
            <a:r>
              <a:rPr lang="en-US" sz="1400" dirty="0" smtClean="0">
                <a:solidFill>
                  <a:schemeClr val="bg1"/>
                </a:solidFill>
                <a:latin typeface="Vodafone Rg"/>
              </a:rPr>
              <a:t/>
            </a:r>
            <a:br>
              <a:rPr lang="en-US" sz="1400" dirty="0" smtClean="0">
                <a:solidFill>
                  <a:schemeClr val="bg1"/>
                </a:solidFill>
                <a:latin typeface="Vodafone Rg"/>
              </a:rPr>
            </a:br>
            <a:r>
              <a:rPr lang="en-US" sz="1400" dirty="0" smtClean="0">
                <a:solidFill>
                  <a:schemeClr val="bg1"/>
                </a:solidFill>
                <a:latin typeface="Vodafone Rg"/>
              </a:rPr>
              <a:t>Needs</a:t>
            </a:r>
            <a:endParaRPr lang="en-GB" sz="1400" dirty="0" smtClean="0">
              <a:solidFill>
                <a:schemeClr val="bg1"/>
              </a:solidFill>
              <a:latin typeface="Vodafone Rg"/>
            </a:endParaRPr>
          </a:p>
        </p:txBody>
      </p:sp>
      <p:sp>
        <p:nvSpPr>
          <p:cNvPr id="21" name="TextBox 20"/>
          <p:cNvSpPr txBox="1"/>
          <p:nvPr/>
        </p:nvSpPr>
        <p:spPr>
          <a:xfrm>
            <a:off x="2341563" y="998866"/>
            <a:ext cx="6284001" cy="3226894"/>
          </a:xfrm>
          <a:prstGeom prst="rect">
            <a:avLst/>
          </a:prstGeom>
        </p:spPr>
        <p:txBody>
          <a:bodyPr wrap="square" lIns="0" tIns="0" rIns="0" bIns="0" rtlCol="0">
            <a:noAutofit/>
          </a:bodyPr>
          <a:lstStyle/>
          <a:p>
            <a:pPr lvl="0"/>
            <a:r>
              <a:rPr lang="en-GB" dirty="0" smtClean="0">
                <a:solidFill>
                  <a:srgbClr val="000000"/>
                </a:solidFill>
                <a:latin typeface="Vodafone Rg"/>
              </a:rPr>
              <a:t>In order to promote vertical solutions, the ideal structure for a discussion with a customer should follow three steps</a:t>
            </a:r>
          </a:p>
          <a:p>
            <a:pPr lvl="0"/>
            <a:endParaRPr lang="en-GB" dirty="0">
              <a:solidFill>
                <a:srgbClr val="000000"/>
              </a:solidFill>
              <a:latin typeface="Vodafone Rg"/>
            </a:endParaRPr>
          </a:p>
          <a:p>
            <a:pPr lvl="0"/>
            <a:endParaRPr lang="en-GB" dirty="0">
              <a:solidFill>
                <a:srgbClr val="000000"/>
              </a:solidFill>
              <a:latin typeface="Vodafone Rg"/>
            </a:endParaRPr>
          </a:p>
        </p:txBody>
      </p:sp>
    </p:spTree>
    <p:extLst>
      <p:ext uri="{BB962C8B-B14F-4D97-AF65-F5344CB8AC3E}">
        <p14:creationId xmlns:p14="http://schemas.microsoft.com/office/powerpoint/2010/main" val="32485731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oup 69"/>
          <p:cNvGrpSpPr/>
          <p:nvPr/>
        </p:nvGrpSpPr>
        <p:grpSpPr>
          <a:xfrm>
            <a:off x="5517112" y="2563078"/>
            <a:ext cx="3132000" cy="1472400"/>
            <a:chOff x="4710480" y="2644621"/>
            <a:chExt cx="3657600" cy="1463381"/>
          </a:xfrm>
        </p:grpSpPr>
        <p:sp>
          <p:nvSpPr>
            <p:cNvPr id="71" name="TextBox 16">
              <a:hlinkClick r:id="rId3" action="ppaction://hlinksldjump"/>
            </p:cNvPr>
            <p:cNvSpPr txBox="1">
              <a:spLocks noChangeArrowheads="1"/>
            </p:cNvSpPr>
            <p:nvPr/>
          </p:nvSpPr>
          <p:spPr bwMode="auto">
            <a:xfrm>
              <a:off x="4710480" y="2644621"/>
              <a:ext cx="3657600" cy="1463381"/>
            </a:xfrm>
            <a:prstGeom prst="rect">
              <a:avLst/>
            </a:prstGeom>
            <a:solidFill>
              <a:schemeClr val="accent6">
                <a:lumMod val="20000"/>
                <a:lumOff val="80000"/>
              </a:schemeClr>
            </a:solidFill>
            <a:ln w="9525">
              <a:solidFill>
                <a:schemeClr val="bg2">
                  <a:lumMod val="40000"/>
                  <a:lumOff val="60000"/>
                </a:schemeClr>
              </a:solidFill>
              <a:miter lim="800000"/>
              <a:headEnd/>
              <a:tailEnd/>
            </a:ln>
            <a:extLst/>
          </p:spPr>
          <p:txBody>
            <a:bodyPr wrap="square" lIns="72000" rIns="72000" bIns="91440" anchor="ctr">
              <a:noAutofit/>
            </a:bodyPr>
            <a:lstStyle>
              <a:lvl1pPr marL="180975" indent="-180975">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buClr>
                  <a:schemeClr val="accent1"/>
                </a:buClr>
                <a:buFont typeface="Arial" charset="0"/>
                <a:buChar char="•"/>
                <a:defRPr/>
              </a:pPr>
              <a:endParaRPr lang="en-US" sz="1400" dirty="0" smtClean="0">
                <a:latin typeface="Vodafone Rg"/>
              </a:endParaRPr>
            </a:p>
            <a:p>
              <a:pPr marL="0" indent="0" algn="ctr">
                <a:buClr>
                  <a:schemeClr val="accent1"/>
                </a:buClr>
                <a:defRPr/>
              </a:pPr>
              <a:r>
                <a:rPr lang="en-US" sz="1800" i="1" dirty="0" smtClean="0">
                  <a:latin typeface="Vodafone Rg"/>
                </a:rPr>
                <a:t>“Job productivity”</a:t>
              </a:r>
              <a:endParaRPr lang="en-GB" sz="1800" b="1" i="1" dirty="0" smtClean="0">
                <a:solidFill>
                  <a:srgbClr val="EA2314"/>
                </a:solidFill>
                <a:latin typeface="Vodafone Rg"/>
              </a:endParaRPr>
            </a:p>
          </p:txBody>
        </p:sp>
        <p:sp>
          <p:nvSpPr>
            <p:cNvPr id="72" name="Rectangle 43">
              <a:hlinkClick r:id="rId4" action="ppaction://hlinksldjump"/>
            </p:cNvPr>
            <p:cNvSpPr>
              <a:spLocks noChangeArrowheads="1"/>
            </p:cNvSpPr>
            <p:nvPr/>
          </p:nvSpPr>
          <p:spPr bwMode="auto">
            <a:xfrm>
              <a:off x="4710480" y="2644621"/>
              <a:ext cx="3657600" cy="271357"/>
            </a:xfrm>
            <a:prstGeom prst="rect">
              <a:avLst/>
            </a:prstGeom>
            <a:solidFill>
              <a:srgbClr val="EA2314"/>
            </a:solidFill>
            <a:ln w="19050" algn="ctr">
              <a:noFill/>
              <a:miter lim="800000"/>
              <a:headEnd/>
              <a:tailEnd/>
            </a:ln>
          </p:spPr>
          <p:txBody>
            <a:bodyPr wrap="none" lIns="76698" tIns="39883" rIns="76698" bIns="39883" anchor="ctr"/>
            <a:lstStyle/>
            <a:p>
              <a:pPr algn="ctr" defTabSz="444500">
                <a:lnSpc>
                  <a:spcPct val="90000"/>
                </a:lnSpc>
                <a:spcBef>
                  <a:spcPct val="0"/>
                </a:spcBef>
                <a:spcAft>
                  <a:spcPct val="35000"/>
                </a:spcAft>
              </a:pPr>
              <a:r>
                <a:rPr lang="en-US" sz="1400" b="1" dirty="0" smtClean="0">
                  <a:solidFill>
                    <a:schemeClr val="bg1"/>
                  </a:solidFill>
                  <a:latin typeface="Vodafone Rg"/>
                </a:rPr>
                <a:t>Construction</a:t>
              </a:r>
              <a:endParaRPr lang="en-GB" sz="1400" b="1" dirty="0">
                <a:solidFill>
                  <a:schemeClr val="bg1"/>
                </a:solidFill>
                <a:latin typeface="Vodafone Rg"/>
              </a:endParaRPr>
            </a:p>
          </p:txBody>
        </p:sp>
      </p:grpSp>
      <p:grpSp>
        <p:nvGrpSpPr>
          <p:cNvPr id="73" name="Group 72"/>
          <p:cNvGrpSpPr/>
          <p:nvPr/>
        </p:nvGrpSpPr>
        <p:grpSpPr>
          <a:xfrm>
            <a:off x="5505971" y="992801"/>
            <a:ext cx="3132000" cy="1472400"/>
            <a:chOff x="4710480" y="1040926"/>
            <a:chExt cx="3657600" cy="1478957"/>
          </a:xfrm>
        </p:grpSpPr>
        <p:sp>
          <p:nvSpPr>
            <p:cNvPr id="74" name="TextBox 16">
              <a:hlinkClick r:id="rId5" action="ppaction://hlinksldjump"/>
            </p:cNvPr>
            <p:cNvSpPr txBox="1">
              <a:spLocks noChangeArrowheads="1"/>
            </p:cNvSpPr>
            <p:nvPr/>
          </p:nvSpPr>
          <p:spPr bwMode="auto">
            <a:xfrm>
              <a:off x="4710480" y="1056502"/>
              <a:ext cx="3657600" cy="1463381"/>
            </a:xfrm>
            <a:prstGeom prst="rect">
              <a:avLst/>
            </a:prstGeom>
            <a:solidFill>
              <a:schemeClr val="accent6">
                <a:lumMod val="20000"/>
                <a:lumOff val="80000"/>
              </a:schemeClr>
            </a:solidFill>
            <a:ln w="9525">
              <a:solidFill>
                <a:schemeClr val="bg2">
                  <a:lumMod val="40000"/>
                  <a:lumOff val="60000"/>
                </a:schemeClr>
              </a:solidFill>
              <a:miter lim="800000"/>
              <a:headEnd/>
              <a:tailEnd/>
            </a:ln>
            <a:extLst/>
          </p:spPr>
          <p:txBody>
            <a:bodyPr wrap="square" lIns="72000" tIns="0" rIns="72000" bIns="91440" anchor="ctr">
              <a:noAutofit/>
            </a:bodyPr>
            <a:lstStyle>
              <a:lvl1pPr marL="180975" indent="-180975">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buClr>
                  <a:schemeClr val="accent1"/>
                </a:buClr>
                <a:buFont typeface="Arial" charset="0"/>
                <a:buChar char="•"/>
                <a:defRPr/>
              </a:pPr>
              <a:endParaRPr lang="en-US" sz="1400" dirty="0" smtClean="0">
                <a:latin typeface="Vodafone Rg"/>
              </a:endParaRPr>
            </a:p>
            <a:p>
              <a:pPr marL="0" indent="0" algn="ctr">
                <a:buClr>
                  <a:schemeClr val="accent1"/>
                </a:buClr>
                <a:defRPr/>
              </a:pPr>
              <a:r>
                <a:rPr lang="en-US" sz="1800" i="1" dirty="0" smtClean="0">
                  <a:latin typeface="Vodafone Rg"/>
                </a:rPr>
                <a:t>“Collaboration and information management”</a:t>
              </a:r>
              <a:endParaRPr lang="en-US" sz="1800" b="1" i="1" dirty="0" smtClean="0">
                <a:solidFill>
                  <a:srgbClr val="EA2314"/>
                </a:solidFill>
                <a:latin typeface="Vodafone Rg"/>
              </a:endParaRPr>
            </a:p>
          </p:txBody>
        </p:sp>
        <p:sp>
          <p:nvSpPr>
            <p:cNvPr id="75" name="Rectangle 59">
              <a:hlinkClick r:id="rId6" action="ppaction://hlinksldjump"/>
            </p:cNvPr>
            <p:cNvSpPr>
              <a:spLocks noChangeArrowheads="1"/>
            </p:cNvSpPr>
            <p:nvPr/>
          </p:nvSpPr>
          <p:spPr bwMode="auto">
            <a:xfrm>
              <a:off x="4710480" y="1040926"/>
              <a:ext cx="3657600" cy="271357"/>
            </a:xfrm>
            <a:prstGeom prst="rect">
              <a:avLst/>
            </a:prstGeom>
            <a:solidFill>
              <a:srgbClr val="EA2314"/>
            </a:solidFill>
            <a:ln w="19050" algn="ctr">
              <a:noFill/>
              <a:miter lim="800000"/>
              <a:headEnd/>
              <a:tailEnd/>
            </a:ln>
          </p:spPr>
          <p:txBody>
            <a:bodyPr wrap="none" lIns="76698" tIns="39883" rIns="76698" bIns="39883" anchor="ctr"/>
            <a:lstStyle/>
            <a:p>
              <a:pPr algn="ctr" defTabSz="444500">
                <a:lnSpc>
                  <a:spcPct val="90000"/>
                </a:lnSpc>
                <a:spcBef>
                  <a:spcPct val="0"/>
                </a:spcBef>
                <a:spcAft>
                  <a:spcPct val="35000"/>
                </a:spcAft>
              </a:pPr>
              <a:r>
                <a:rPr lang="en-US" sz="1400" b="1" dirty="0" smtClean="0">
                  <a:solidFill>
                    <a:schemeClr val="bg1"/>
                  </a:solidFill>
                  <a:latin typeface="Vodafone Rg"/>
                </a:rPr>
                <a:t>Professional </a:t>
              </a:r>
              <a:r>
                <a:rPr lang="en-US" sz="1400" b="1" dirty="0">
                  <a:solidFill>
                    <a:schemeClr val="bg1"/>
                  </a:solidFill>
                  <a:latin typeface="Vodafone Rg"/>
                </a:rPr>
                <a:t>Services</a:t>
              </a:r>
              <a:endParaRPr lang="en-GB" sz="1400" b="1" dirty="0">
                <a:solidFill>
                  <a:schemeClr val="bg1"/>
                </a:solidFill>
                <a:latin typeface="Vodafone Rg"/>
              </a:endParaRPr>
            </a:p>
          </p:txBody>
        </p:sp>
      </p:grpSp>
      <p:grpSp>
        <p:nvGrpSpPr>
          <p:cNvPr id="76" name="Group 75"/>
          <p:cNvGrpSpPr/>
          <p:nvPr/>
        </p:nvGrpSpPr>
        <p:grpSpPr>
          <a:xfrm>
            <a:off x="2272292" y="2563078"/>
            <a:ext cx="3132000" cy="1472400"/>
            <a:chOff x="986596" y="2644621"/>
            <a:chExt cx="3582000" cy="1463381"/>
          </a:xfrm>
        </p:grpSpPr>
        <p:sp>
          <p:nvSpPr>
            <p:cNvPr id="77" name="TextBox 16">
              <a:hlinkClick r:id="rId7" action="ppaction://hlinksldjump"/>
            </p:cNvPr>
            <p:cNvSpPr txBox="1">
              <a:spLocks noChangeArrowheads="1"/>
            </p:cNvSpPr>
            <p:nvPr/>
          </p:nvSpPr>
          <p:spPr bwMode="auto">
            <a:xfrm>
              <a:off x="986596" y="2644621"/>
              <a:ext cx="3582000" cy="1463381"/>
            </a:xfrm>
            <a:prstGeom prst="rect">
              <a:avLst/>
            </a:prstGeom>
            <a:solidFill>
              <a:schemeClr val="accent6">
                <a:lumMod val="20000"/>
                <a:lumOff val="80000"/>
              </a:schemeClr>
            </a:solidFill>
            <a:ln w="9525">
              <a:solidFill>
                <a:schemeClr val="bg2">
                  <a:lumMod val="40000"/>
                  <a:lumOff val="60000"/>
                </a:schemeClr>
              </a:solidFill>
              <a:miter lim="800000"/>
              <a:headEnd/>
              <a:tailEnd/>
            </a:ln>
            <a:extLst/>
          </p:spPr>
          <p:txBody>
            <a:bodyPr wrap="square" lIns="72000" tIns="72000" rIns="0" bIns="36000" anchor="ctr">
              <a:noAutofit/>
            </a:bodyPr>
            <a:lstStyle>
              <a:lvl1pPr marL="180975" indent="-180975">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buClr>
                  <a:schemeClr val="accent1"/>
                </a:buClr>
                <a:buFont typeface="Arial" charset="0"/>
                <a:buChar char="•"/>
                <a:defRPr/>
              </a:pPr>
              <a:endParaRPr lang="en-US" sz="1400" dirty="0" smtClean="0">
                <a:latin typeface="Vodafone Rg"/>
              </a:endParaRPr>
            </a:p>
            <a:p>
              <a:pPr marL="0" indent="0" algn="ctr">
                <a:buClr>
                  <a:schemeClr val="accent1"/>
                </a:buClr>
                <a:defRPr/>
              </a:pPr>
              <a:r>
                <a:rPr lang="en-US" sz="1800" i="1" dirty="0" smtClean="0">
                  <a:latin typeface="Vodafone Rg"/>
                </a:rPr>
                <a:t>“Operations efficiency”</a:t>
              </a:r>
            </a:p>
          </p:txBody>
        </p:sp>
        <p:sp>
          <p:nvSpPr>
            <p:cNvPr id="78" name="Rectangle 63">
              <a:hlinkClick r:id="rId8" action="ppaction://hlinksldjump"/>
            </p:cNvPr>
            <p:cNvSpPr>
              <a:spLocks noChangeArrowheads="1"/>
            </p:cNvSpPr>
            <p:nvPr/>
          </p:nvSpPr>
          <p:spPr bwMode="auto">
            <a:xfrm>
              <a:off x="986596" y="2644621"/>
              <a:ext cx="3582000" cy="271357"/>
            </a:xfrm>
            <a:prstGeom prst="rect">
              <a:avLst/>
            </a:prstGeom>
            <a:solidFill>
              <a:srgbClr val="EA2314"/>
            </a:solidFill>
            <a:ln w="19050" algn="ctr">
              <a:noFill/>
              <a:miter lim="800000"/>
              <a:headEnd/>
              <a:tailEnd/>
            </a:ln>
          </p:spPr>
          <p:txBody>
            <a:bodyPr wrap="none" lIns="76698" tIns="39883" rIns="76698" bIns="39883" anchor="ctr"/>
            <a:lstStyle/>
            <a:p>
              <a:pPr algn="ctr" defTabSz="444500">
                <a:lnSpc>
                  <a:spcPct val="90000"/>
                </a:lnSpc>
                <a:spcBef>
                  <a:spcPct val="0"/>
                </a:spcBef>
                <a:spcAft>
                  <a:spcPct val="35000"/>
                </a:spcAft>
              </a:pPr>
              <a:r>
                <a:rPr lang="en-US" sz="1400" b="1" dirty="0" smtClean="0">
                  <a:solidFill>
                    <a:schemeClr val="bg1"/>
                  </a:solidFill>
                  <a:latin typeface="Vodafone Rg"/>
                </a:rPr>
                <a:t>Manufacturing</a:t>
              </a:r>
              <a:endParaRPr lang="en-US" sz="1400" b="1" dirty="0">
                <a:solidFill>
                  <a:schemeClr val="bg1"/>
                </a:solidFill>
                <a:latin typeface="Vodafone Rg"/>
              </a:endParaRPr>
            </a:p>
          </p:txBody>
        </p:sp>
      </p:grpSp>
      <p:grpSp>
        <p:nvGrpSpPr>
          <p:cNvPr id="4" name="Group 3"/>
          <p:cNvGrpSpPr/>
          <p:nvPr/>
        </p:nvGrpSpPr>
        <p:grpSpPr>
          <a:xfrm>
            <a:off x="2272292" y="998329"/>
            <a:ext cx="3132000" cy="1473429"/>
            <a:chOff x="2272292" y="998329"/>
            <a:chExt cx="3132000" cy="1473429"/>
          </a:xfrm>
        </p:grpSpPr>
        <p:sp>
          <p:nvSpPr>
            <p:cNvPr id="67" name="TextBox 16">
              <a:hlinkClick r:id="rId9" action="ppaction://hlinksldjump"/>
            </p:cNvPr>
            <p:cNvSpPr txBox="1">
              <a:spLocks noChangeArrowheads="1"/>
            </p:cNvSpPr>
            <p:nvPr/>
          </p:nvSpPr>
          <p:spPr bwMode="auto">
            <a:xfrm>
              <a:off x="2272292" y="1008377"/>
              <a:ext cx="3132000" cy="1463381"/>
            </a:xfrm>
            <a:prstGeom prst="rect">
              <a:avLst/>
            </a:prstGeom>
            <a:solidFill>
              <a:schemeClr val="accent6">
                <a:lumMod val="20000"/>
                <a:lumOff val="80000"/>
              </a:schemeClr>
            </a:solidFill>
            <a:ln w="9525">
              <a:solidFill>
                <a:schemeClr val="bg2">
                  <a:lumMod val="40000"/>
                  <a:lumOff val="60000"/>
                </a:schemeClr>
              </a:solidFill>
              <a:miter lim="800000"/>
              <a:headEnd/>
              <a:tailEnd/>
            </a:ln>
            <a:effectLst/>
            <a:extLst/>
          </p:spPr>
          <p:txBody>
            <a:bodyPr wrap="square" lIns="72000" tIns="46800" rIns="72000" bIns="91440" anchor="ctr">
              <a:noAutofit/>
            </a:bodyPr>
            <a:lstStyle>
              <a:defPPr>
                <a:defRPr lang="en-US"/>
              </a:defPPr>
              <a:lvl1pPr marL="180975" indent="-180975">
                <a:buClr>
                  <a:schemeClr val="accent1"/>
                </a:buClr>
                <a:buFont typeface="Arial" charset="0"/>
                <a:buChar char="•"/>
                <a:defRPr sz="1200">
                  <a:latin typeface="Vodafone Rg" pitchFamily="34" charset="0"/>
                </a:defRPr>
              </a:lvl1pPr>
              <a:lvl2pPr marL="742950" indent="-285750">
                <a:defRPr sz="1600">
                  <a:latin typeface="Arial" charset="0"/>
                </a:defRPr>
              </a:lvl2pPr>
              <a:lvl3pPr marL="1143000" indent="-228600">
                <a:defRPr sz="1600">
                  <a:latin typeface="Arial" charset="0"/>
                </a:defRPr>
              </a:lvl3pPr>
              <a:lvl4pPr marL="1600200" indent="-228600">
                <a:defRPr sz="1600">
                  <a:latin typeface="Arial" charset="0"/>
                </a:defRPr>
              </a:lvl4pPr>
              <a:lvl5pPr marL="2057400" indent="-228600">
                <a:defRPr sz="1600">
                  <a:latin typeface="Arial" charset="0"/>
                </a:defRPr>
              </a:lvl5pPr>
              <a:lvl6pPr marL="2514600" indent="-228600" algn="ctr" eaLnBrk="0" fontAlgn="base" hangingPunct="0">
                <a:spcBef>
                  <a:spcPct val="0"/>
                </a:spcBef>
                <a:spcAft>
                  <a:spcPct val="0"/>
                </a:spcAft>
                <a:defRPr sz="1600">
                  <a:latin typeface="Arial" charset="0"/>
                </a:defRPr>
              </a:lvl6pPr>
              <a:lvl7pPr marL="2971800" indent="-228600" algn="ctr" eaLnBrk="0" fontAlgn="base" hangingPunct="0">
                <a:spcBef>
                  <a:spcPct val="0"/>
                </a:spcBef>
                <a:spcAft>
                  <a:spcPct val="0"/>
                </a:spcAft>
                <a:defRPr sz="1600">
                  <a:latin typeface="Arial" charset="0"/>
                </a:defRPr>
              </a:lvl7pPr>
              <a:lvl8pPr marL="3429000" indent="-228600" algn="ctr" eaLnBrk="0" fontAlgn="base" hangingPunct="0">
                <a:spcBef>
                  <a:spcPct val="0"/>
                </a:spcBef>
                <a:spcAft>
                  <a:spcPct val="0"/>
                </a:spcAft>
                <a:defRPr sz="1600">
                  <a:latin typeface="Arial" charset="0"/>
                </a:defRPr>
              </a:lvl8pPr>
              <a:lvl9pPr marL="3886200" indent="-228600" algn="ctr" eaLnBrk="0" fontAlgn="base" hangingPunct="0">
                <a:spcBef>
                  <a:spcPct val="0"/>
                </a:spcBef>
                <a:spcAft>
                  <a:spcPct val="0"/>
                </a:spcAft>
                <a:defRPr sz="1600">
                  <a:latin typeface="Arial" charset="0"/>
                </a:defRPr>
              </a:lvl9pPr>
            </a:lstStyle>
            <a:p>
              <a:pPr>
                <a:defRPr/>
              </a:pPr>
              <a:endParaRPr lang="en-GB" sz="1400" dirty="0">
                <a:latin typeface="Vodafone Rg"/>
              </a:endParaRPr>
            </a:p>
            <a:p>
              <a:pPr marL="0" indent="0" algn="ctr">
                <a:buNone/>
                <a:defRPr/>
              </a:pPr>
              <a:r>
                <a:rPr lang="en-GB" sz="1800" i="1" dirty="0" smtClean="0">
                  <a:latin typeface="Vodafone Rg"/>
                </a:rPr>
                <a:t>“Sales efficiency”</a:t>
              </a:r>
              <a:endParaRPr lang="en-US" sz="1800" i="1" dirty="0">
                <a:latin typeface="Vodafone Rg"/>
              </a:endParaRPr>
            </a:p>
          </p:txBody>
        </p:sp>
        <p:sp>
          <p:nvSpPr>
            <p:cNvPr id="79" name="Rectangle 47">
              <a:hlinkClick r:id="rId9" action="ppaction://hlinksldjump"/>
            </p:cNvPr>
            <p:cNvSpPr>
              <a:spLocks noChangeArrowheads="1"/>
            </p:cNvSpPr>
            <p:nvPr/>
          </p:nvSpPr>
          <p:spPr bwMode="auto">
            <a:xfrm>
              <a:off x="2272292" y="998329"/>
              <a:ext cx="3132000" cy="271357"/>
            </a:xfrm>
            <a:prstGeom prst="rect">
              <a:avLst/>
            </a:prstGeom>
            <a:solidFill>
              <a:srgbClr val="EA2314"/>
            </a:solidFill>
            <a:ln w="19050" algn="ctr">
              <a:noFill/>
              <a:miter lim="800000"/>
              <a:headEnd/>
              <a:tailEnd/>
            </a:ln>
            <a:effectLst/>
          </p:spPr>
          <p:txBody>
            <a:bodyPr wrap="none" lIns="76698" tIns="39883" rIns="76698" bIns="39883" anchor="ctr"/>
            <a:lstStyle/>
            <a:p>
              <a:pPr algn="ctr" defTabSz="444500">
                <a:lnSpc>
                  <a:spcPct val="90000"/>
                </a:lnSpc>
                <a:spcBef>
                  <a:spcPct val="0"/>
                </a:spcBef>
                <a:spcAft>
                  <a:spcPct val="35000"/>
                </a:spcAft>
              </a:pPr>
              <a:r>
                <a:rPr lang="en-US" sz="1400" b="1" dirty="0" smtClean="0">
                  <a:solidFill>
                    <a:schemeClr val="bg1"/>
                  </a:solidFill>
                  <a:latin typeface="Vodafone Rg"/>
                </a:rPr>
                <a:t>Retail</a:t>
              </a:r>
              <a:endParaRPr lang="en-GB" sz="1400" b="1" dirty="0">
                <a:solidFill>
                  <a:schemeClr val="bg1"/>
                </a:solidFill>
                <a:latin typeface="Vodafone Rg"/>
              </a:endParaRPr>
            </a:p>
          </p:txBody>
        </p:sp>
      </p:grpSp>
      <p:sp>
        <p:nvSpPr>
          <p:cNvPr id="93" name="Pentagon 92">
            <a:hlinkClick r:id="rId10" action="ppaction://hlinksldjump"/>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grpSp>
        <p:nvGrpSpPr>
          <p:cNvPr id="32" name="Group 31"/>
          <p:cNvGrpSpPr/>
          <p:nvPr/>
        </p:nvGrpSpPr>
        <p:grpSpPr>
          <a:xfrm>
            <a:off x="0" y="-1"/>
            <a:ext cx="1945904" cy="5143501"/>
            <a:chOff x="0" y="-1"/>
            <a:chExt cx="1945904" cy="5143501"/>
          </a:xfrm>
        </p:grpSpPr>
        <p:sp>
          <p:nvSpPr>
            <p:cNvPr id="33" name="Rectangle 32"/>
            <p:cNvSpPr/>
            <p:nvPr/>
          </p:nvSpPr>
          <p:spPr>
            <a:xfrm>
              <a:off x="0" y="-1"/>
              <a:ext cx="1945904" cy="514350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35" name="Pentagon 34"/>
            <p:cNvSpPr>
              <a:spLocks noChangeAspect="1"/>
            </p:cNvSpPr>
            <p:nvPr/>
          </p:nvSpPr>
          <p:spPr>
            <a:xfrm>
              <a:off x="51846" y="88018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36" name="Pentagon 35"/>
            <p:cNvSpPr>
              <a:spLocks noChangeAspect="1"/>
            </p:cNvSpPr>
            <p:nvPr/>
          </p:nvSpPr>
          <p:spPr>
            <a:xfrm>
              <a:off x="51846" y="1289403"/>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smtClean="0">
                  <a:solidFill>
                    <a:schemeClr val="bg1">
                      <a:lumMod val="95000"/>
                    </a:schemeClr>
                  </a:solidFill>
                  <a:latin typeface="Vodafone Rg"/>
                </a:rPr>
                <a:t> 1. Why?</a:t>
              </a:r>
              <a:endParaRPr lang="en-GB" b="1" kern="1200" dirty="0" smtClean="0">
                <a:solidFill>
                  <a:schemeClr val="bg1">
                    <a:lumMod val="95000"/>
                  </a:schemeClr>
                </a:solidFill>
                <a:latin typeface="Vodafone Rg"/>
              </a:endParaRPr>
            </a:p>
          </p:txBody>
        </p:sp>
      </p:grpSp>
      <p:sp>
        <p:nvSpPr>
          <p:cNvPr id="39" name="23 Rectángulo"/>
          <p:cNvSpPr/>
          <p:nvPr/>
        </p:nvSpPr>
        <p:spPr>
          <a:xfrm>
            <a:off x="0" y="-1"/>
            <a:ext cx="9144000" cy="617539"/>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200" b="1" kern="1200" dirty="0" smtClean="0">
              <a:solidFill>
                <a:srgbClr val="34342B"/>
              </a:solidFill>
              <a:latin typeface="Vodafone Lt" panose="020B0606040202020204" pitchFamily="34" charset="0"/>
            </a:endParaRPr>
          </a:p>
        </p:txBody>
      </p:sp>
      <p:pic>
        <p:nvPicPr>
          <p:cNvPr id="41"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7317" y="11154"/>
            <a:ext cx="336654" cy="606384"/>
          </a:xfrm>
          <a:prstGeom prst="rect">
            <a:avLst/>
          </a:prstGeom>
        </p:spPr>
      </p:pic>
      <p:sp>
        <p:nvSpPr>
          <p:cNvPr id="42" name="Pentagon 41"/>
          <p:cNvSpPr>
            <a:spLocks noChangeAspect="1"/>
          </p:cNvSpPr>
          <p:nvPr/>
        </p:nvSpPr>
        <p:spPr>
          <a:xfrm>
            <a:off x="58260" y="353391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43" name="Pentagon 42"/>
          <p:cNvSpPr>
            <a:spLocks noChangeAspect="1"/>
          </p:cNvSpPr>
          <p:nvPr/>
        </p:nvSpPr>
        <p:spPr>
          <a:xfrm>
            <a:off x="58260" y="3059692"/>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sp>
        <p:nvSpPr>
          <p:cNvPr id="45" name="TextBox 44"/>
          <p:cNvSpPr txBox="1"/>
          <p:nvPr/>
        </p:nvSpPr>
        <p:spPr>
          <a:xfrm>
            <a:off x="124765" y="1851687"/>
            <a:ext cx="1794426" cy="3374803"/>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b="1" dirty="0">
                <a:solidFill>
                  <a:schemeClr val="accent1"/>
                </a:solidFill>
                <a:latin typeface="Vodafone Rg"/>
              </a:rPr>
              <a:t>Core Business Needs</a:t>
            </a:r>
          </a:p>
          <a:p>
            <a:pPr>
              <a:tabLst>
                <a:tab pos="93663" algn="l"/>
              </a:tabLst>
            </a:pPr>
            <a:r>
              <a:rPr lang="en-US" sz="1200" dirty="0" smtClean="0">
                <a:solidFill>
                  <a:srgbClr val="888888"/>
                </a:solidFill>
                <a:latin typeface="Vodafone Rg"/>
              </a:rPr>
              <a:t>Verticals Main Characteristics</a:t>
            </a:r>
            <a:endParaRPr lang="en-US" sz="1200" dirty="0">
              <a:solidFill>
                <a:srgbClr val="888888"/>
              </a:solidFill>
              <a:latin typeface="Vodafone Rg"/>
            </a:endParaRPr>
          </a:p>
          <a:p>
            <a:pPr>
              <a:tabLst>
                <a:tab pos="93663" algn="l"/>
              </a:tabLst>
            </a:pPr>
            <a:r>
              <a:rPr lang="en-US" sz="1200" dirty="0" smtClean="0">
                <a:solidFill>
                  <a:srgbClr val="888888"/>
                </a:solidFill>
                <a:latin typeface="Vodafone Rg"/>
              </a:rPr>
              <a:t>Summary</a:t>
            </a:r>
          </a:p>
          <a:p>
            <a:pPr>
              <a:tabLst>
                <a:tab pos="93663" algn="l"/>
              </a:tabLst>
            </a:pPr>
            <a:r>
              <a:rPr lang="en-US" sz="1200" dirty="0" smtClean="0">
                <a:solidFill>
                  <a:srgbClr val="888888"/>
                </a:solidFill>
                <a:latin typeface="Vodafone Rg"/>
              </a:rPr>
              <a:t>Test yourself</a:t>
            </a:r>
          </a:p>
        </p:txBody>
      </p:sp>
      <p:sp>
        <p:nvSpPr>
          <p:cNvPr id="2" name="TextBox 1"/>
          <p:cNvSpPr txBox="1"/>
          <p:nvPr/>
        </p:nvSpPr>
        <p:spPr>
          <a:xfrm>
            <a:off x="2719449" y="4229100"/>
            <a:ext cx="914400" cy="914400"/>
          </a:xfrm>
          <a:prstGeom prst="rect">
            <a:avLst/>
          </a:prstGeom>
        </p:spPr>
        <p:txBody>
          <a:bodyPr wrap="none" lIns="0" tIns="0" rIns="0" bIns="0" rtlCol="0">
            <a:noAutofit/>
          </a:bodyPr>
          <a:lstStyle/>
          <a:p>
            <a:r>
              <a:rPr lang="en-GB" sz="1600" dirty="0" smtClean="0"/>
              <a:t>Click on each Core Business Need to learn more</a:t>
            </a:r>
            <a:endParaRPr lang="en-GB" sz="1600" dirty="0"/>
          </a:p>
        </p:txBody>
      </p:sp>
      <p:sp>
        <p:nvSpPr>
          <p:cNvPr id="3" name="TextBox 2"/>
          <p:cNvSpPr txBox="1"/>
          <p:nvPr/>
        </p:nvSpPr>
        <p:spPr>
          <a:xfrm>
            <a:off x="6008914" y="1851687"/>
            <a:ext cx="914400" cy="914400"/>
          </a:xfrm>
          <a:prstGeom prst="rect">
            <a:avLst/>
          </a:prstGeom>
        </p:spPr>
        <p:txBody>
          <a:bodyPr wrap="none" lIns="0" tIns="0" rIns="0" bIns="0" rtlCol="0">
            <a:noAutofit/>
          </a:bodyPr>
          <a:lstStyle/>
          <a:p>
            <a:endParaRPr lang="en-GB" sz="1600" dirty="0"/>
          </a:p>
        </p:txBody>
      </p:sp>
      <p:sp>
        <p:nvSpPr>
          <p:cNvPr id="28" name="33 CuadroTexto"/>
          <p:cNvSpPr txBox="1"/>
          <p:nvPr/>
        </p:nvSpPr>
        <p:spPr>
          <a:xfrm>
            <a:off x="1359147" y="-26986"/>
            <a:ext cx="6532987" cy="614150"/>
          </a:xfrm>
          <a:prstGeom prst="rect">
            <a:avLst/>
          </a:prstGeom>
        </p:spPr>
        <p:txBody>
          <a:bodyPr wrap="square" lIns="0" tIns="0" rIns="0" bIns="0" rtlCol="0" anchor="ctr">
            <a:noAutofit/>
          </a:bodyPr>
          <a:lstStyle/>
          <a:p>
            <a:r>
              <a:rPr lang="es-ES" sz="2800" b="1" dirty="0" err="1" smtClean="0">
                <a:solidFill>
                  <a:schemeClr val="bg1"/>
                </a:solidFill>
                <a:latin typeface="Vodafone Rg"/>
              </a:rPr>
              <a:t>Why</a:t>
            </a:r>
            <a:r>
              <a:rPr lang="es-ES" sz="2800" b="1" dirty="0">
                <a:solidFill>
                  <a:schemeClr val="bg1"/>
                </a:solidFill>
                <a:latin typeface="Vodafone Rg"/>
              </a:rPr>
              <a:t> </a:t>
            </a:r>
            <a:r>
              <a:rPr lang="es-ES" sz="2800" b="1" dirty="0" smtClean="0">
                <a:solidFill>
                  <a:schemeClr val="bg1"/>
                </a:solidFill>
                <a:latin typeface="Vodafone Rg"/>
              </a:rPr>
              <a:t>are Small </a:t>
            </a:r>
            <a:r>
              <a:rPr lang="es-ES" sz="2800" b="1" dirty="0" err="1" smtClean="0">
                <a:solidFill>
                  <a:schemeClr val="bg1"/>
                </a:solidFill>
                <a:latin typeface="Vodafone Rg"/>
              </a:rPr>
              <a:t>Businesses</a:t>
            </a:r>
            <a:r>
              <a:rPr lang="es-ES" sz="2800" b="1" dirty="0" smtClean="0">
                <a:solidFill>
                  <a:schemeClr val="bg1"/>
                </a:solidFill>
                <a:latin typeface="Vodafone Rg"/>
              </a:rPr>
              <a:t> </a:t>
            </a:r>
            <a:r>
              <a:rPr lang="es-ES" sz="2800" b="1" dirty="0" err="1" smtClean="0">
                <a:solidFill>
                  <a:schemeClr val="bg1"/>
                </a:solidFill>
                <a:latin typeface="Vodafone Rg"/>
              </a:rPr>
              <a:t>Important</a:t>
            </a:r>
            <a:r>
              <a:rPr lang="es-ES" sz="2800" b="1" dirty="0" smtClean="0">
                <a:solidFill>
                  <a:schemeClr val="bg1"/>
                </a:solidFill>
                <a:latin typeface="Vodafone Rg"/>
              </a:rPr>
              <a:t>?</a:t>
            </a:r>
            <a:endParaRPr lang="es-ES" sz="2800" b="1" dirty="0">
              <a:solidFill>
                <a:schemeClr val="bg1"/>
              </a:solidFill>
              <a:latin typeface="Vodafone Rg"/>
            </a:endParaRPr>
          </a:p>
        </p:txBody>
      </p:sp>
    </p:spTree>
    <p:extLst>
      <p:ext uri="{BB962C8B-B14F-4D97-AF65-F5344CB8AC3E}">
        <p14:creationId xmlns:p14="http://schemas.microsoft.com/office/powerpoint/2010/main" val="378704359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1" name="Pentagon 10">
            <a:hlinkClick r:id="rId3" action="ppaction://hlinksldjump"/>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sp>
        <p:nvSpPr>
          <p:cNvPr id="18" name="TextBox 17"/>
          <p:cNvSpPr txBox="1"/>
          <p:nvPr/>
        </p:nvSpPr>
        <p:spPr>
          <a:xfrm>
            <a:off x="2341563" y="1971040"/>
            <a:ext cx="6272212" cy="2072640"/>
          </a:xfrm>
          <a:prstGeom prst="rect">
            <a:avLst/>
          </a:prstGeom>
        </p:spPr>
        <p:txBody>
          <a:bodyPr wrap="square" lIns="0" tIns="0" rIns="0" bIns="0" rtlCol="0">
            <a:noAutofit/>
          </a:bodyPr>
          <a:lstStyle/>
          <a:p>
            <a:pPr lvl="0"/>
            <a:r>
              <a:rPr lang="en-US" sz="1600" dirty="0">
                <a:latin typeface="Vodafone Rg"/>
              </a:rPr>
              <a:t>By asking the right questions, we will get an understanding of the customer’s needs. With this information we will be able to propose the most appropriate </a:t>
            </a:r>
            <a:r>
              <a:rPr lang="en-US" sz="1600" dirty="0" smtClean="0">
                <a:latin typeface="Vodafone Rg"/>
              </a:rPr>
              <a:t>small business solution.</a:t>
            </a:r>
            <a:endParaRPr lang="en-US" sz="1600" dirty="0">
              <a:latin typeface="Vodafone Rg"/>
            </a:endParaRPr>
          </a:p>
          <a:p>
            <a:pPr lvl="0"/>
            <a:endParaRPr lang="en-US" sz="1600" dirty="0">
              <a:latin typeface="Vodafone Rg"/>
            </a:endParaRPr>
          </a:p>
          <a:p>
            <a:pPr lvl="0"/>
            <a:r>
              <a:rPr lang="en-US" b="1" dirty="0" smtClean="0">
                <a:solidFill>
                  <a:srgbClr val="92D050"/>
                </a:solidFill>
                <a:latin typeface="Vodafone Rg"/>
              </a:rPr>
              <a:t>Click on each stage of the process to learn about the right questions to ask a customer</a:t>
            </a:r>
            <a:r>
              <a:rPr lang="en-US" sz="1600" dirty="0" smtClean="0">
                <a:latin typeface="Vodafone Rg"/>
              </a:rPr>
              <a:t>.</a:t>
            </a:r>
            <a:endParaRPr lang="en-US" sz="1600" dirty="0">
              <a:latin typeface="Vodafone Rg"/>
            </a:endParaRPr>
          </a:p>
          <a:p>
            <a:pPr lvl="0"/>
            <a:endParaRPr lang="en-US" sz="1600" dirty="0">
              <a:latin typeface="Vodafone Rg"/>
            </a:endParaRPr>
          </a:p>
          <a:p>
            <a:pPr lvl="0"/>
            <a:endParaRPr lang="en-US" sz="1600" dirty="0">
              <a:latin typeface="Vodafone Rg"/>
            </a:endParaRPr>
          </a:p>
        </p:txBody>
      </p:sp>
      <p:grpSp>
        <p:nvGrpSpPr>
          <p:cNvPr id="19" name="Group 18"/>
          <p:cNvGrpSpPr/>
          <p:nvPr/>
        </p:nvGrpSpPr>
        <p:grpSpPr>
          <a:xfrm>
            <a:off x="0" y="-1"/>
            <a:ext cx="1945904" cy="5180190"/>
            <a:chOff x="0" y="-1"/>
            <a:chExt cx="1945904" cy="5180190"/>
          </a:xfrm>
        </p:grpSpPr>
        <p:grpSp>
          <p:nvGrpSpPr>
            <p:cNvPr id="22" name="Group 21"/>
            <p:cNvGrpSpPr/>
            <p:nvPr/>
          </p:nvGrpSpPr>
          <p:grpSpPr>
            <a:xfrm>
              <a:off x="0" y="-1"/>
              <a:ext cx="1945904" cy="5143501"/>
              <a:chOff x="0" y="-1"/>
              <a:chExt cx="1945904" cy="5143501"/>
            </a:xfrm>
          </p:grpSpPr>
          <p:sp>
            <p:nvSpPr>
              <p:cNvPr id="24" name="Rectangle 23"/>
              <p:cNvSpPr/>
              <p:nvPr/>
            </p:nvSpPr>
            <p:spPr>
              <a:xfrm>
                <a:off x="0" y="-1"/>
                <a:ext cx="1945904" cy="514350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r="100000" b="100000"/>
                </a:path>
                <a:tileRect l="-100000" t="-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25" name="Pentagon 24"/>
              <p:cNvSpPr>
                <a:spLocks noChangeAspect="1"/>
              </p:cNvSpPr>
              <p:nvPr/>
            </p:nvSpPr>
            <p:spPr>
              <a:xfrm>
                <a:off x="57600" y="2193860"/>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26" name="Pentagon 25"/>
              <p:cNvSpPr>
                <a:spLocks noChangeAspect="1"/>
              </p:cNvSpPr>
              <p:nvPr/>
            </p:nvSpPr>
            <p:spPr>
              <a:xfrm>
                <a:off x="57600"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27" name="Pentagon 26"/>
              <p:cNvSpPr>
                <a:spLocks noChangeAspect="1"/>
              </p:cNvSpPr>
              <p:nvPr/>
            </p:nvSpPr>
            <p:spPr>
              <a:xfrm>
                <a:off x="57600"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36" name="Pentagon 35"/>
              <p:cNvSpPr>
                <a:spLocks noChangeAspect="1"/>
              </p:cNvSpPr>
              <p:nvPr/>
            </p:nvSpPr>
            <p:spPr>
              <a:xfrm>
                <a:off x="57600" y="174060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2. What?</a:t>
                </a:r>
              </a:p>
            </p:txBody>
          </p:sp>
        </p:grpSp>
        <p:sp>
          <p:nvSpPr>
            <p:cNvPr id="23" name="TextBox 22"/>
            <p:cNvSpPr txBox="1"/>
            <p:nvPr/>
          </p:nvSpPr>
          <p:spPr>
            <a:xfrm>
              <a:off x="112888" y="2652377"/>
              <a:ext cx="1794426" cy="2527812"/>
            </a:xfrm>
            <a:prstGeom prst="rect">
              <a:avLst/>
            </a:prstGeom>
            <a:ln>
              <a:noFill/>
            </a:ln>
          </p:spPr>
          <p:txBody>
            <a:bodyPr wrap="square" lIns="0" tIns="0" rIns="0" bIns="0" rtlCol="0">
              <a:noAutofit/>
            </a:bodyPr>
            <a:lstStyle/>
            <a:p>
              <a:pPr>
                <a:tabLst>
                  <a:tab pos="93663" algn="l"/>
                </a:tabLst>
              </a:pPr>
              <a:r>
                <a:rPr lang="en-US" sz="1400" dirty="0">
                  <a:solidFill>
                    <a:srgbClr val="888888"/>
                  </a:solidFill>
                  <a:latin typeface="Vodafone Rg"/>
                </a:rPr>
                <a:t>What you will learn</a:t>
              </a:r>
            </a:p>
            <a:p>
              <a:pPr>
                <a:tabLst>
                  <a:tab pos="93663" algn="l"/>
                </a:tabLst>
              </a:pPr>
              <a:r>
                <a:rPr lang="en-US" sz="1400" dirty="0">
                  <a:solidFill>
                    <a:srgbClr val="888888"/>
                  </a:solidFill>
                  <a:latin typeface="Vodafone Rg"/>
                </a:rPr>
                <a:t>Moving to a solutions approach</a:t>
              </a:r>
            </a:p>
            <a:p>
              <a:pPr>
                <a:tabLst>
                  <a:tab pos="93663" algn="l"/>
                </a:tabLst>
              </a:pPr>
              <a:r>
                <a:rPr lang="en-US" sz="1400" dirty="0">
                  <a:solidFill>
                    <a:srgbClr val="888888"/>
                  </a:solidFill>
                  <a:latin typeface="Vodafone Rg"/>
                </a:rPr>
                <a:t>Structuring of a sales discussion</a:t>
              </a:r>
            </a:p>
            <a:p>
              <a:pPr>
                <a:tabLst>
                  <a:tab pos="93663" algn="l"/>
                </a:tabLst>
              </a:pPr>
              <a:r>
                <a:rPr lang="en-US" sz="1400" b="1" dirty="0">
                  <a:solidFill>
                    <a:schemeClr val="accent1"/>
                  </a:solidFill>
                  <a:latin typeface="Vodafone Rg"/>
                </a:rPr>
                <a:t>Asking the right questions</a:t>
              </a:r>
            </a:p>
            <a:p>
              <a:pPr>
                <a:tabLst>
                  <a:tab pos="93663" algn="l"/>
                </a:tabLst>
              </a:pPr>
              <a:r>
                <a:rPr lang="en-US" sz="1400" dirty="0">
                  <a:solidFill>
                    <a:srgbClr val="888888"/>
                  </a:solidFill>
                  <a:latin typeface="Vodafone Rg"/>
                </a:rPr>
                <a:t>Summary</a:t>
              </a:r>
            </a:p>
            <a:p>
              <a:pPr>
                <a:tabLst>
                  <a:tab pos="93663" algn="l"/>
                </a:tabLst>
              </a:pPr>
              <a:r>
                <a:rPr lang="en-US" sz="1400" dirty="0" smtClean="0">
                  <a:solidFill>
                    <a:srgbClr val="888888"/>
                  </a:solidFill>
                  <a:latin typeface="Vodafone Rg"/>
                </a:rPr>
                <a:t>Test yourself</a:t>
              </a:r>
            </a:p>
          </p:txBody>
        </p:sp>
      </p:grpSp>
      <p:sp>
        <p:nvSpPr>
          <p:cNvPr id="37" name="23 Rectángulo"/>
          <p:cNvSpPr/>
          <p:nvPr/>
        </p:nvSpPr>
        <p:spPr>
          <a:xfrm>
            <a:off x="0" y="-1"/>
            <a:ext cx="9144000" cy="617539"/>
          </a:xfrm>
          <a:prstGeom prst="rect">
            <a:avLst/>
          </a:prstGeom>
          <a:solidFill>
            <a:srgbClr val="92D05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38" name="6 CuadroTexto"/>
          <p:cNvSpPr txBox="1"/>
          <p:nvPr/>
        </p:nvSpPr>
        <p:spPr>
          <a:xfrm>
            <a:off x="1408482" y="-43931"/>
            <a:ext cx="70243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How to sell Small Business Solutions?</a:t>
            </a:r>
            <a:endParaRPr lang="en-GB" sz="2800" b="1" dirty="0" smtClean="0">
              <a:solidFill>
                <a:schemeClr val="bg1"/>
              </a:solidFill>
              <a:latin typeface="Vodafone Rg"/>
            </a:endParaRPr>
          </a:p>
        </p:txBody>
      </p:sp>
      <p:pic>
        <p:nvPicPr>
          <p:cNvPr id="39"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800" y="50800"/>
            <a:ext cx="384608" cy="539896"/>
          </a:xfrm>
          <a:prstGeom prst="rect">
            <a:avLst/>
          </a:prstGeom>
        </p:spPr>
      </p:pic>
      <p:sp>
        <p:nvSpPr>
          <p:cNvPr id="41" name="Pentagon 40">
            <a:hlinkClick r:id="rId5" action="ppaction://hlinksldjump"/>
          </p:cNvPr>
          <p:cNvSpPr/>
          <p:nvPr/>
        </p:nvSpPr>
        <p:spPr>
          <a:xfrm>
            <a:off x="2569195" y="836968"/>
            <a:ext cx="1828800" cy="877532"/>
          </a:xfrm>
          <a:prstGeom prst="homePlate">
            <a:avLst>
              <a:gd name="adj" fmla="val 29618"/>
            </a:avLst>
          </a:prstGeom>
          <a:solidFill>
            <a:schemeClr val="bg1">
              <a:lumMod val="85000"/>
            </a:schemeClr>
          </a:solidFill>
          <a:ln w="9525"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US" sz="1400" kern="1200" dirty="0" smtClean="0">
                <a:solidFill>
                  <a:schemeClr val="tx1"/>
                </a:solidFill>
                <a:latin typeface="Vodafone Rg"/>
              </a:rPr>
              <a:t>Customer</a:t>
            </a:r>
            <a:br>
              <a:rPr lang="en-US" sz="1400" kern="1200" dirty="0" smtClean="0">
                <a:solidFill>
                  <a:schemeClr val="tx1"/>
                </a:solidFill>
                <a:latin typeface="Vodafone Rg"/>
              </a:rPr>
            </a:br>
            <a:r>
              <a:rPr lang="en-US" sz="1400" kern="1200" dirty="0" smtClean="0">
                <a:solidFill>
                  <a:schemeClr val="tx1"/>
                </a:solidFill>
                <a:latin typeface="Vodafone Rg"/>
              </a:rPr>
              <a:t>Characteristics</a:t>
            </a:r>
          </a:p>
        </p:txBody>
      </p:sp>
      <p:sp>
        <p:nvSpPr>
          <p:cNvPr id="42" name="Chevron 41">
            <a:hlinkClick r:id="rId6" action="ppaction://hlinksldjump"/>
          </p:cNvPr>
          <p:cNvSpPr/>
          <p:nvPr/>
        </p:nvSpPr>
        <p:spPr>
          <a:xfrm>
            <a:off x="4232535" y="836968"/>
            <a:ext cx="1828800" cy="877532"/>
          </a:xfrm>
          <a:prstGeom prst="chevron">
            <a:avLst>
              <a:gd name="adj" fmla="val 30000"/>
            </a:avLst>
          </a:prstGeom>
          <a:solidFill>
            <a:schemeClr val="bg1">
              <a:lumMod val="85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none" lIns="0" tIns="6350" rIns="0" bIns="6350" numCol="1" spcCol="1270" rtlCol="0" anchor="ctr" anchorCtr="0">
            <a:noAutofit/>
          </a:bodyPr>
          <a:lstStyle/>
          <a:p>
            <a:pPr algn="ctr" defTabSz="444500">
              <a:lnSpc>
                <a:spcPct val="90000"/>
              </a:lnSpc>
              <a:spcBef>
                <a:spcPct val="0"/>
              </a:spcBef>
              <a:spcAft>
                <a:spcPct val="35000"/>
              </a:spcAft>
            </a:pPr>
            <a:r>
              <a:rPr lang="en-US" sz="1400" dirty="0" smtClean="0">
                <a:solidFill>
                  <a:schemeClr val="tx1"/>
                </a:solidFill>
                <a:latin typeface="Vodafone Rg"/>
              </a:rPr>
              <a:t>Business </a:t>
            </a:r>
            <a:br>
              <a:rPr lang="en-US" sz="1400" dirty="0" smtClean="0">
                <a:solidFill>
                  <a:schemeClr val="tx1"/>
                </a:solidFill>
                <a:latin typeface="Vodafone Rg"/>
              </a:rPr>
            </a:br>
            <a:r>
              <a:rPr lang="en-US" sz="1400" dirty="0" smtClean="0">
                <a:solidFill>
                  <a:schemeClr val="tx1"/>
                </a:solidFill>
                <a:latin typeface="Vodafone Rg"/>
              </a:rPr>
              <a:t>Needs</a:t>
            </a:r>
            <a:endParaRPr lang="en-GB" sz="1400" dirty="0" smtClean="0">
              <a:solidFill>
                <a:schemeClr val="tx1"/>
              </a:solidFill>
              <a:latin typeface="Vodafone Rg"/>
            </a:endParaRPr>
          </a:p>
        </p:txBody>
      </p:sp>
      <p:sp>
        <p:nvSpPr>
          <p:cNvPr id="43" name="Chevron 42">
            <a:hlinkClick r:id="rId7" action="ppaction://hlinksldjump"/>
          </p:cNvPr>
          <p:cNvSpPr/>
          <p:nvPr/>
        </p:nvSpPr>
        <p:spPr>
          <a:xfrm>
            <a:off x="5906761" y="836968"/>
            <a:ext cx="1828800" cy="877532"/>
          </a:xfrm>
          <a:prstGeom prst="chevron">
            <a:avLst>
              <a:gd name="adj" fmla="val 30000"/>
            </a:avLst>
          </a:prstGeom>
          <a:solidFill>
            <a:schemeClr val="bg1">
              <a:lumMod val="85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US" sz="1400" dirty="0" smtClean="0">
                <a:solidFill>
                  <a:schemeClr val="tx1"/>
                </a:solidFill>
                <a:latin typeface="Vodafone Rg"/>
              </a:rPr>
              <a:t>Communication </a:t>
            </a:r>
            <a:br>
              <a:rPr lang="en-US" sz="1400" dirty="0" smtClean="0">
                <a:solidFill>
                  <a:schemeClr val="tx1"/>
                </a:solidFill>
                <a:latin typeface="Vodafone Rg"/>
              </a:rPr>
            </a:br>
            <a:r>
              <a:rPr lang="en-US" sz="1400" dirty="0" smtClean="0">
                <a:solidFill>
                  <a:schemeClr val="tx1"/>
                </a:solidFill>
                <a:latin typeface="Vodafone Rg"/>
              </a:rPr>
              <a:t>Needs</a:t>
            </a:r>
            <a:endParaRPr lang="en-GB" sz="1400" dirty="0" smtClean="0">
              <a:solidFill>
                <a:schemeClr val="tx1"/>
              </a:solidFill>
              <a:latin typeface="Vodafone Rg"/>
            </a:endParaRPr>
          </a:p>
        </p:txBody>
      </p:sp>
    </p:spTree>
    <p:extLst>
      <p:ext uri="{BB962C8B-B14F-4D97-AF65-F5344CB8AC3E}">
        <p14:creationId xmlns:p14="http://schemas.microsoft.com/office/powerpoint/2010/main" val="139006938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21" name="TextBox 20"/>
          <p:cNvSpPr txBox="1"/>
          <p:nvPr/>
        </p:nvSpPr>
        <p:spPr>
          <a:xfrm>
            <a:off x="2058271" y="339266"/>
            <a:ext cx="6831971" cy="3226894"/>
          </a:xfrm>
          <a:prstGeom prst="rect">
            <a:avLst/>
          </a:prstGeom>
        </p:spPr>
        <p:txBody>
          <a:bodyPr wrap="square" lIns="0" tIns="0" rIns="0" bIns="0" rtlCol="0">
            <a:noAutofit/>
          </a:bodyPr>
          <a:lstStyle/>
          <a:p>
            <a:pPr lvl="0"/>
            <a:endParaRPr lang="en-US" dirty="0">
              <a:latin typeface="Vodafone Rg"/>
            </a:endParaRPr>
          </a:p>
          <a:p>
            <a:pPr lvl="0"/>
            <a:endParaRPr lang="en-US" dirty="0" smtClean="0">
              <a:latin typeface="Vodafone Rg"/>
            </a:endParaRPr>
          </a:p>
        </p:txBody>
      </p:sp>
      <p:sp>
        <p:nvSpPr>
          <p:cNvPr id="18" name="TextBox 17"/>
          <p:cNvSpPr txBox="1"/>
          <p:nvPr/>
        </p:nvSpPr>
        <p:spPr>
          <a:xfrm>
            <a:off x="2885440" y="1971040"/>
            <a:ext cx="5232400" cy="2072640"/>
          </a:xfrm>
          <a:prstGeom prst="rect">
            <a:avLst/>
          </a:prstGeom>
        </p:spPr>
        <p:txBody>
          <a:bodyPr wrap="square" lIns="0" tIns="0" rIns="0" bIns="0" rtlCol="0">
            <a:noAutofit/>
          </a:bodyPr>
          <a:lstStyle/>
          <a:p>
            <a:r>
              <a:rPr lang="en-US" sz="1600" dirty="0" smtClean="0">
                <a:latin typeface="Vodafone Rg"/>
              </a:rPr>
              <a:t>The types of questions we should be asking customers to get an overall understanding of their business include:</a:t>
            </a:r>
          </a:p>
          <a:p>
            <a:endParaRPr lang="en-US" sz="1600" dirty="0" smtClean="0">
              <a:latin typeface="Vodafone Rg"/>
            </a:endParaRPr>
          </a:p>
          <a:p>
            <a:pPr marL="285750" indent="-285750">
              <a:buFont typeface="Arial"/>
              <a:buChar char="•"/>
            </a:pPr>
            <a:r>
              <a:rPr lang="en-US" sz="1600" dirty="0" smtClean="0">
                <a:latin typeface="Vodafone Rg"/>
              </a:rPr>
              <a:t>What </a:t>
            </a:r>
            <a:r>
              <a:rPr lang="en-US" sz="1600" dirty="0">
                <a:latin typeface="Vodafone Rg"/>
              </a:rPr>
              <a:t>is the size of your business?</a:t>
            </a:r>
          </a:p>
          <a:p>
            <a:pPr marL="285750" indent="-285750">
              <a:buFont typeface="Arial"/>
              <a:buChar char="•"/>
            </a:pPr>
            <a:r>
              <a:rPr lang="en-US" sz="1600" dirty="0">
                <a:latin typeface="Vodafone Rg"/>
              </a:rPr>
              <a:t>In which industry do you operate?</a:t>
            </a:r>
          </a:p>
          <a:p>
            <a:pPr marL="285750" indent="-285750">
              <a:buFont typeface="Arial"/>
              <a:buChar char="•"/>
            </a:pPr>
            <a:r>
              <a:rPr lang="en-US" sz="1600" dirty="0">
                <a:latin typeface="Vodafone Rg"/>
              </a:rPr>
              <a:t>What are your current business priorities?</a:t>
            </a:r>
          </a:p>
          <a:p>
            <a:pPr marL="285750" indent="-285750">
              <a:buFont typeface="Arial"/>
              <a:buChar char="•"/>
            </a:pPr>
            <a:r>
              <a:rPr lang="en-US" sz="1600" dirty="0">
                <a:latin typeface="Vodafone Rg"/>
              </a:rPr>
              <a:t>What are your main concerns?</a:t>
            </a:r>
          </a:p>
          <a:p>
            <a:pPr marL="0" indent="0">
              <a:buFont typeface="Arial" pitchFamily="34" charset="0"/>
              <a:buNone/>
            </a:pPr>
            <a:endParaRPr lang="en-US" sz="1600" dirty="0" smtClean="0">
              <a:latin typeface="Vodafone Rg"/>
            </a:endParaRPr>
          </a:p>
        </p:txBody>
      </p:sp>
      <p:sp>
        <p:nvSpPr>
          <p:cNvPr id="19" name="Pentagon 18">
            <a:hlinkClick r:id="rId3" action="ppaction://hlinksldjump"/>
          </p:cNvPr>
          <p:cNvSpPr>
            <a:spLocks noChangeAspect="1"/>
          </p:cNvSpPr>
          <p:nvPr/>
        </p:nvSpPr>
        <p:spPr>
          <a:xfrm flipH="1">
            <a:off x="2214880" y="4682362"/>
            <a:ext cx="1379313"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Back</a:t>
            </a:r>
          </a:p>
        </p:txBody>
      </p:sp>
      <p:sp>
        <p:nvSpPr>
          <p:cNvPr id="22" name="Oval 21"/>
          <p:cNvSpPr/>
          <p:nvPr/>
        </p:nvSpPr>
        <p:spPr>
          <a:xfrm>
            <a:off x="6123688" y="3942987"/>
            <a:ext cx="2270502" cy="947058"/>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lIns="77925" tIns="38963" rIns="77925" bIns="38963" rtlCol="0" anchor="ctr"/>
          <a:lstStyle/>
          <a:p>
            <a:pPr algn="ctr"/>
            <a:r>
              <a:rPr lang="en-US" sz="1200" dirty="0" smtClean="0">
                <a:latin typeface="Vodafone Rg"/>
                <a:cs typeface="Bradley Hand ITC TT-Bold"/>
              </a:rPr>
              <a:t>We can help you find the best solution for your business</a:t>
            </a:r>
            <a:endParaRPr lang="en-US" sz="1200" dirty="0">
              <a:latin typeface="Vodafone Rg"/>
              <a:cs typeface="Bradley Hand ITC TT-Bold"/>
            </a:endParaRPr>
          </a:p>
        </p:txBody>
      </p:sp>
      <p:grpSp>
        <p:nvGrpSpPr>
          <p:cNvPr id="23" name="Group 22"/>
          <p:cNvGrpSpPr/>
          <p:nvPr/>
        </p:nvGrpSpPr>
        <p:grpSpPr>
          <a:xfrm>
            <a:off x="0" y="-1"/>
            <a:ext cx="1945904" cy="5180190"/>
            <a:chOff x="0" y="-1"/>
            <a:chExt cx="1945904" cy="5180190"/>
          </a:xfrm>
        </p:grpSpPr>
        <p:grpSp>
          <p:nvGrpSpPr>
            <p:cNvPr id="24" name="Group 23"/>
            <p:cNvGrpSpPr/>
            <p:nvPr/>
          </p:nvGrpSpPr>
          <p:grpSpPr>
            <a:xfrm>
              <a:off x="0" y="-1"/>
              <a:ext cx="1945904" cy="5143501"/>
              <a:chOff x="0" y="-1"/>
              <a:chExt cx="1945904" cy="5143501"/>
            </a:xfrm>
          </p:grpSpPr>
          <p:sp>
            <p:nvSpPr>
              <p:cNvPr id="26" name="Rectangle 25"/>
              <p:cNvSpPr/>
              <p:nvPr/>
            </p:nvSpPr>
            <p:spPr>
              <a:xfrm>
                <a:off x="0" y="-1"/>
                <a:ext cx="1945904" cy="514350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r="100000" b="100000"/>
                </a:path>
                <a:tileRect l="-100000" t="-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27" name="Pentagon 26"/>
              <p:cNvSpPr>
                <a:spLocks noChangeAspect="1"/>
              </p:cNvSpPr>
              <p:nvPr/>
            </p:nvSpPr>
            <p:spPr>
              <a:xfrm>
                <a:off x="57600" y="2193860"/>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36" name="Pentagon 35"/>
              <p:cNvSpPr>
                <a:spLocks noChangeAspect="1"/>
              </p:cNvSpPr>
              <p:nvPr/>
            </p:nvSpPr>
            <p:spPr>
              <a:xfrm>
                <a:off x="57600"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37" name="Pentagon 36"/>
              <p:cNvSpPr>
                <a:spLocks noChangeAspect="1"/>
              </p:cNvSpPr>
              <p:nvPr/>
            </p:nvSpPr>
            <p:spPr>
              <a:xfrm>
                <a:off x="57600"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38" name="Pentagon 37"/>
              <p:cNvSpPr>
                <a:spLocks noChangeAspect="1"/>
              </p:cNvSpPr>
              <p:nvPr/>
            </p:nvSpPr>
            <p:spPr>
              <a:xfrm>
                <a:off x="57600" y="174060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2. What?</a:t>
                </a:r>
              </a:p>
            </p:txBody>
          </p:sp>
        </p:grpSp>
        <p:sp>
          <p:nvSpPr>
            <p:cNvPr id="25" name="TextBox 24"/>
            <p:cNvSpPr txBox="1"/>
            <p:nvPr/>
          </p:nvSpPr>
          <p:spPr>
            <a:xfrm>
              <a:off x="112888" y="2652377"/>
              <a:ext cx="1794426" cy="2527812"/>
            </a:xfrm>
            <a:prstGeom prst="rect">
              <a:avLst/>
            </a:prstGeom>
            <a:ln>
              <a:noFill/>
            </a:ln>
          </p:spPr>
          <p:txBody>
            <a:bodyPr wrap="square" lIns="0" tIns="0" rIns="0" bIns="0" rtlCol="0">
              <a:noAutofit/>
            </a:bodyPr>
            <a:lstStyle/>
            <a:p>
              <a:pPr>
                <a:tabLst>
                  <a:tab pos="93663" algn="l"/>
                </a:tabLst>
              </a:pPr>
              <a:r>
                <a:rPr lang="en-US" sz="1400" dirty="0">
                  <a:solidFill>
                    <a:srgbClr val="888888"/>
                  </a:solidFill>
                  <a:latin typeface="Vodafone Rg"/>
                </a:rPr>
                <a:t>What you will learn</a:t>
              </a:r>
            </a:p>
            <a:p>
              <a:pPr>
                <a:tabLst>
                  <a:tab pos="93663" algn="l"/>
                </a:tabLst>
              </a:pPr>
              <a:r>
                <a:rPr lang="en-US" sz="1400" dirty="0">
                  <a:solidFill>
                    <a:srgbClr val="888888"/>
                  </a:solidFill>
                  <a:latin typeface="Vodafone Rg"/>
                </a:rPr>
                <a:t>Moving to a solutions approach</a:t>
              </a:r>
            </a:p>
            <a:p>
              <a:pPr>
                <a:tabLst>
                  <a:tab pos="93663" algn="l"/>
                </a:tabLst>
              </a:pPr>
              <a:r>
                <a:rPr lang="en-US" sz="1400" dirty="0">
                  <a:solidFill>
                    <a:srgbClr val="888888"/>
                  </a:solidFill>
                  <a:latin typeface="Vodafone Rg"/>
                </a:rPr>
                <a:t>Structuring of a sales discussion</a:t>
              </a:r>
            </a:p>
            <a:p>
              <a:pPr>
                <a:tabLst>
                  <a:tab pos="93663" algn="l"/>
                </a:tabLst>
              </a:pPr>
              <a:r>
                <a:rPr lang="en-US" sz="1400" b="1" dirty="0">
                  <a:solidFill>
                    <a:schemeClr val="accent1"/>
                  </a:solidFill>
                  <a:latin typeface="Vodafone Rg"/>
                </a:rPr>
                <a:t>Asking the right questions</a:t>
              </a:r>
            </a:p>
            <a:p>
              <a:pPr>
                <a:tabLst>
                  <a:tab pos="93663" algn="l"/>
                </a:tabLst>
              </a:pPr>
              <a:r>
                <a:rPr lang="en-US" sz="1400" dirty="0">
                  <a:solidFill>
                    <a:srgbClr val="888888"/>
                  </a:solidFill>
                  <a:latin typeface="Vodafone Rg"/>
                </a:rPr>
                <a:t>Summary</a:t>
              </a:r>
            </a:p>
            <a:p>
              <a:pPr>
                <a:tabLst>
                  <a:tab pos="93663" algn="l"/>
                </a:tabLst>
              </a:pPr>
              <a:r>
                <a:rPr lang="en-US" sz="1400" dirty="0" smtClean="0">
                  <a:solidFill>
                    <a:srgbClr val="888888"/>
                  </a:solidFill>
                  <a:latin typeface="Vodafone Rg"/>
                </a:rPr>
                <a:t>Test yourself</a:t>
              </a:r>
            </a:p>
          </p:txBody>
        </p:sp>
      </p:grpSp>
      <p:sp>
        <p:nvSpPr>
          <p:cNvPr id="39" name="23 Rectángulo"/>
          <p:cNvSpPr/>
          <p:nvPr/>
        </p:nvSpPr>
        <p:spPr>
          <a:xfrm>
            <a:off x="0" y="-1"/>
            <a:ext cx="9144000" cy="617539"/>
          </a:xfrm>
          <a:prstGeom prst="rect">
            <a:avLst/>
          </a:prstGeom>
          <a:solidFill>
            <a:srgbClr val="92D05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40" name="6 CuadroTexto"/>
          <p:cNvSpPr txBox="1"/>
          <p:nvPr/>
        </p:nvSpPr>
        <p:spPr>
          <a:xfrm>
            <a:off x="1408482" y="-43931"/>
            <a:ext cx="70243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How to sell Small Business Solutions?</a:t>
            </a:r>
            <a:endParaRPr lang="en-GB" sz="2800" b="1" dirty="0" smtClean="0">
              <a:solidFill>
                <a:schemeClr val="bg1"/>
              </a:solidFill>
              <a:latin typeface="Vodafone Rg"/>
            </a:endParaRPr>
          </a:p>
        </p:txBody>
      </p:sp>
      <p:pic>
        <p:nvPicPr>
          <p:cNvPr id="41"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800" y="50800"/>
            <a:ext cx="384608" cy="539896"/>
          </a:xfrm>
          <a:prstGeom prst="rect">
            <a:avLst/>
          </a:prstGeom>
        </p:spPr>
      </p:pic>
      <p:sp>
        <p:nvSpPr>
          <p:cNvPr id="42" name="Pentagon 41"/>
          <p:cNvSpPr/>
          <p:nvPr/>
        </p:nvSpPr>
        <p:spPr>
          <a:xfrm>
            <a:off x="2569195" y="836968"/>
            <a:ext cx="1828800" cy="877532"/>
          </a:xfrm>
          <a:prstGeom prst="homePlate">
            <a:avLst>
              <a:gd name="adj" fmla="val 29618"/>
            </a:avLst>
          </a:prstGeom>
          <a:solidFill>
            <a:srgbClr val="FF0000"/>
          </a:solidFill>
          <a:ln w="9525"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US" sz="1400" kern="1200" dirty="0" smtClean="0">
                <a:solidFill>
                  <a:schemeClr val="bg1"/>
                </a:solidFill>
                <a:latin typeface="Vodafone Rg"/>
              </a:rPr>
              <a:t>Customer</a:t>
            </a:r>
            <a:br>
              <a:rPr lang="en-US" sz="1400" kern="1200" dirty="0" smtClean="0">
                <a:solidFill>
                  <a:schemeClr val="bg1"/>
                </a:solidFill>
                <a:latin typeface="Vodafone Rg"/>
              </a:rPr>
            </a:br>
            <a:r>
              <a:rPr lang="en-US" sz="1400" kern="1200" dirty="0" smtClean="0">
                <a:solidFill>
                  <a:schemeClr val="bg1"/>
                </a:solidFill>
                <a:latin typeface="Vodafone Rg"/>
              </a:rPr>
              <a:t>Characteristics</a:t>
            </a:r>
          </a:p>
        </p:txBody>
      </p:sp>
      <p:sp>
        <p:nvSpPr>
          <p:cNvPr id="43" name="Chevron 42"/>
          <p:cNvSpPr/>
          <p:nvPr/>
        </p:nvSpPr>
        <p:spPr>
          <a:xfrm>
            <a:off x="4232535" y="836968"/>
            <a:ext cx="1828800" cy="877532"/>
          </a:xfrm>
          <a:prstGeom prst="chevron">
            <a:avLst>
              <a:gd name="adj" fmla="val 30000"/>
            </a:avLst>
          </a:prstGeom>
          <a:solidFill>
            <a:schemeClr val="bg1">
              <a:lumMod val="85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none" lIns="0" tIns="6350" rIns="0" bIns="6350" numCol="1" spcCol="1270" rtlCol="0" anchor="ctr" anchorCtr="0">
            <a:noAutofit/>
          </a:bodyPr>
          <a:lstStyle/>
          <a:p>
            <a:pPr algn="ctr" defTabSz="444500">
              <a:lnSpc>
                <a:spcPct val="90000"/>
              </a:lnSpc>
              <a:spcBef>
                <a:spcPct val="0"/>
              </a:spcBef>
              <a:spcAft>
                <a:spcPct val="35000"/>
              </a:spcAft>
            </a:pPr>
            <a:r>
              <a:rPr lang="en-US" sz="1400" dirty="0" smtClean="0">
                <a:solidFill>
                  <a:schemeClr val="tx1"/>
                </a:solidFill>
                <a:latin typeface="Vodafone Rg"/>
              </a:rPr>
              <a:t>Business </a:t>
            </a:r>
            <a:br>
              <a:rPr lang="en-US" sz="1400" dirty="0" smtClean="0">
                <a:solidFill>
                  <a:schemeClr val="tx1"/>
                </a:solidFill>
                <a:latin typeface="Vodafone Rg"/>
              </a:rPr>
            </a:br>
            <a:r>
              <a:rPr lang="en-US" sz="1400" dirty="0" smtClean="0">
                <a:solidFill>
                  <a:schemeClr val="tx1"/>
                </a:solidFill>
                <a:latin typeface="Vodafone Rg"/>
              </a:rPr>
              <a:t>Needs</a:t>
            </a:r>
            <a:endParaRPr lang="en-GB" sz="1400" dirty="0" smtClean="0">
              <a:solidFill>
                <a:schemeClr val="tx1"/>
              </a:solidFill>
              <a:latin typeface="Vodafone Rg"/>
            </a:endParaRPr>
          </a:p>
        </p:txBody>
      </p:sp>
      <p:sp>
        <p:nvSpPr>
          <p:cNvPr id="44" name="Chevron 43"/>
          <p:cNvSpPr/>
          <p:nvPr/>
        </p:nvSpPr>
        <p:spPr>
          <a:xfrm>
            <a:off x="5906761" y="836968"/>
            <a:ext cx="1828800" cy="877532"/>
          </a:xfrm>
          <a:prstGeom prst="chevron">
            <a:avLst>
              <a:gd name="adj" fmla="val 30000"/>
            </a:avLst>
          </a:prstGeom>
          <a:solidFill>
            <a:schemeClr val="bg1">
              <a:lumMod val="85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US" sz="1400" dirty="0" smtClean="0">
                <a:solidFill>
                  <a:schemeClr val="tx1"/>
                </a:solidFill>
                <a:latin typeface="Vodafone Rg"/>
              </a:rPr>
              <a:t>Communication </a:t>
            </a:r>
            <a:br>
              <a:rPr lang="en-US" sz="1400" dirty="0" smtClean="0">
                <a:solidFill>
                  <a:schemeClr val="tx1"/>
                </a:solidFill>
                <a:latin typeface="Vodafone Rg"/>
              </a:rPr>
            </a:br>
            <a:r>
              <a:rPr lang="en-US" sz="1400" dirty="0" smtClean="0">
                <a:solidFill>
                  <a:schemeClr val="tx1"/>
                </a:solidFill>
                <a:latin typeface="Vodafone Rg"/>
              </a:rPr>
              <a:t>Needs</a:t>
            </a:r>
            <a:endParaRPr lang="en-GB" sz="1400" dirty="0" smtClean="0">
              <a:solidFill>
                <a:schemeClr val="tx1"/>
              </a:solidFill>
              <a:latin typeface="Vodafone Rg"/>
            </a:endParaRPr>
          </a:p>
        </p:txBody>
      </p:sp>
    </p:spTree>
    <p:extLst>
      <p:ext uri="{BB962C8B-B14F-4D97-AF65-F5344CB8AC3E}">
        <p14:creationId xmlns:p14="http://schemas.microsoft.com/office/powerpoint/2010/main" val="265745036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8" name="Pentagon 17">
            <a:hlinkClick r:id="rId3" action="ppaction://hlinksldjump"/>
          </p:cNvPr>
          <p:cNvSpPr>
            <a:spLocks noChangeAspect="1"/>
          </p:cNvSpPr>
          <p:nvPr/>
        </p:nvSpPr>
        <p:spPr>
          <a:xfrm flipH="1">
            <a:off x="2214880" y="4682362"/>
            <a:ext cx="1379313"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Back</a:t>
            </a:r>
          </a:p>
        </p:txBody>
      </p:sp>
      <p:sp>
        <p:nvSpPr>
          <p:cNvPr id="19" name="TextBox 18"/>
          <p:cNvSpPr txBox="1"/>
          <p:nvPr/>
        </p:nvSpPr>
        <p:spPr>
          <a:xfrm>
            <a:off x="2885440" y="1971040"/>
            <a:ext cx="5232400" cy="2072640"/>
          </a:xfrm>
          <a:prstGeom prst="rect">
            <a:avLst/>
          </a:prstGeom>
        </p:spPr>
        <p:txBody>
          <a:bodyPr wrap="square" lIns="0" tIns="0" rIns="0" bIns="0" rtlCol="0">
            <a:noAutofit/>
          </a:bodyPr>
          <a:lstStyle/>
          <a:p>
            <a:r>
              <a:rPr lang="en-US" sz="1600" dirty="0" smtClean="0">
                <a:latin typeface="Vodafone Rg"/>
              </a:rPr>
              <a:t>These types of questions will help us get a good understanding about the customer’s business needs:</a:t>
            </a:r>
          </a:p>
          <a:p>
            <a:endParaRPr lang="en-US" sz="1600" dirty="0" smtClean="0">
              <a:latin typeface="Vodafone Rg"/>
            </a:endParaRPr>
          </a:p>
          <a:p>
            <a:pPr marL="285750" indent="-285750">
              <a:buFont typeface="Arial"/>
              <a:buChar char="•"/>
            </a:pPr>
            <a:r>
              <a:rPr lang="en-US" sz="1600" dirty="0">
                <a:latin typeface="Vodafone Rg"/>
              </a:rPr>
              <a:t>What is critical for your business to generate </a:t>
            </a:r>
            <a:r>
              <a:rPr lang="en-US" sz="1600" dirty="0" smtClean="0">
                <a:latin typeface="Vodafone Rg"/>
              </a:rPr>
              <a:t>revenue?</a:t>
            </a:r>
            <a:endParaRPr lang="en-US" sz="1600" dirty="0">
              <a:latin typeface="Vodafone Rg"/>
            </a:endParaRPr>
          </a:p>
          <a:p>
            <a:pPr marL="285750" indent="-285750">
              <a:buFont typeface="Arial"/>
              <a:buChar char="•"/>
            </a:pPr>
            <a:r>
              <a:rPr lang="en-US" sz="1600" dirty="0" smtClean="0">
                <a:latin typeface="Vodafone Rg"/>
              </a:rPr>
              <a:t>What methods do you currently use to carry out these “critical” activities?</a:t>
            </a:r>
            <a:endParaRPr lang="en-US" sz="1600" dirty="0">
              <a:latin typeface="Vodafone Rg"/>
            </a:endParaRPr>
          </a:p>
          <a:p>
            <a:pPr marL="285750" indent="-285750">
              <a:buFont typeface="Arial"/>
              <a:buChar char="•"/>
            </a:pPr>
            <a:r>
              <a:rPr lang="en-US" sz="1600" dirty="0">
                <a:latin typeface="Vodafone Rg"/>
              </a:rPr>
              <a:t>Where do you need help?</a:t>
            </a:r>
          </a:p>
          <a:p>
            <a:pPr marL="0" indent="0">
              <a:buFont typeface="Arial" pitchFamily="34" charset="0"/>
              <a:buNone/>
            </a:pPr>
            <a:endParaRPr lang="en-US" sz="1600" dirty="0" smtClean="0">
              <a:latin typeface="Vodafone Rg"/>
            </a:endParaRPr>
          </a:p>
        </p:txBody>
      </p:sp>
      <p:sp>
        <p:nvSpPr>
          <p:cNvPr id="22" name="Oval 21"/>
          <p:cNvSpPr/>
          <p:nvPr/>
        </p:nvSpPr>
        <p:spPr>
          <a:xfrm>
            <a:off x="6398157" y="3770295"/>
            <a:ext cx="1992086" cy="892628"/>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lIns="77925" tIns="38963" rIns="77925" bIns="38963" rtlCol="0" anchor="ctr"/>
          <a:lstStyle/>
          <a:p>
            <a:pPr algn="ctr"/>
            <a:r>
              <a:rPr lang="en-US" sz="1200" dirty="0">
                <a:latin typeface="Vodafone Rg"/>
                <a:cs typeface="Bradley Hand ITC TT-Bold"/>
              </a:rPr>
              <a:t>We understand your core business needs and priorities</a:t>
            </a:r>
          </a:p>
        </p:txBody>
      </p:sp>
      <p:grpSp>
        <p:nvGrpSpPr>
          <p:cNvPr id="21" name="Group 20"/>
          <p:cNvGrpSpPr/>
          <p:nvPr/>
        </p:nvGrpSpPr>
        <p:grpSpPr>
          <a:xfrm>
            <a:off x="0" y="-1"/>
            <a:ext cx="1945904" cy="5180190"/>
            <a:chOff x="0" y="-1"/>
            <a:chExt cx="1945904" cy="5180190"/>
          </a:xfrm>
        </p:grpSpPr>
        <p:grpSp>
          <p:nvGrpSpPr>
            <p:cNvPr id="23" name="Group 22"/>
            <p:cNvGrpSpPr/>
            <p:nvPr/>
          </p:nvGrpSpPr>
          <p:grpSpPr>
            <a:xfrm>
              <a:off x="0" y="-1"/>
              <a:ext cx="1945904" cy="5143501"/>
              <a:chOff x="0" y="-1"/>
              <a:chExt cx="1945904" cy="5143501"/>
            </a:xfrm>
          </p:grpSpPr>
          <p:sp>
            <p:nvSpPr>
              <p:cNvPr id="25" name="Rectangle 24"/>
              <p:cNvSpPr/>
              <p:nvPr/>
            </p:nvSpPr>
            <p:spPr>
              <a:xfrm>
                <a:off x="0" y="-1"/>
                <a:ext cx="1945904" cy="514350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r="100000" b="100000"/>
                </a:path>
                <a:tileRect l="-100000" t="-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26" name="Pentagon 25"/>
              <p:cNvSpPr>
                <a:spLocks noChangeAspect="1"/>
              </p:cNvSpPr>
              <p:nvPr/>
            </p:nvSpPr>
            <p:spPr>
              <a:xfrm>
                <a:off x="57600" y="2193860"/>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27" name="Pentagon 26"/>
              <p:cNvSpPr>
                <a:spLocks noChangeAspect="1"/>
              </p:cNvSpPr>
              <p:nvPr/>
            </p:nvSpPr>
            <p:spPr>
              <a:xfrm>
                <a:off x="57600"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36" name="Pentagon 35"/>
              <p:cNvSpPr>
                <a:spLocks noChangeAspect="1"/>
              </p:cNvSpPr>
              <p:nvPr/>
            </p:nvSpPr>
            <p:spPr>
              <a:xfrm>
                <a:off x="57600"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37" name="Pentagon 36"/>
              <p:cNvSpPr>
                <a:spLocks noChangeAspect="1"/>
              </p:cNvSpPr>
              <p:nvPr/>
            </p:nvSpPr>
            <p:spPr>
              <a:xfrm>
                <a:off x="57600" y="174060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2. What?</a:t>
                </a:r>
              </a:p>
            </p:txBody>
          </p:sp>
        </p:grpSp>
        <p:sp>
          <p:nvSpPr>
            <p:cNvPr id="24" name="TextBox 23"/>
            <p:cNvSpPr txBox="1"/>
            <p:nvPr/>
          </p:nvSpPr>
          <p:spPr>
            <a:xfrm>
              <a:off x="112888" y="2652377"/>
              <a:ext cx="1794426" cy="2527812"/>
            </a:xfrm>
            <a:prstGeom prst="rect">
              <a:avLst/>
            </a:prstGeom>
            <a:ln>
              <a:noFill/>
            </a:ln>
          </p:spPr>
          <p:txBody>
            <a:bodyPr wrap="square" lIns="0" tIns="0" rIns="0" bIns="0" rtlCol="0">
              <a:noAutofit/>
            </a:bodyPr>
            <a:lstStyle/>
            <a:p>
              <a:pPr>
                <a:tabLst>
                  <a:tab pos="93663" algn="l"/>
                </a:tabLst>
              </a:pPr>
              <a:r>
                <a:rPr lang="en-US" sz="1400" dirty="0">
                  <a:solidFill>
                    <a:srgbClr val="888888"/>
                  </a:solidFill>
                  <a:latin typeface="Vodafone Rg"/>
                </a:rPr>
                <a:t>What you will learn</a:t>
              </a:r>
            </a:p>
            <a:p>
              <a:pPr>
                <a:tabLst>
                  <a:tab pos="93663" algn="l"/>
                </a:tabLst>
              </a:pPr>
              <a:r>
                <a:rPr lang="en-US" sz="1400" dirty="0">
                  <a:solidFill>
                    <a:srgbClr val="888888"/>
                  </a:solidFill>
                  <a:latin typeface="Vodafone Rg"/>
                </a:rPr>
                <a:t>Moving to a solutions approach</a:t>
              </a:r>
            </a:p>
            <a:p>
              <a:pPr>
                <a:tabLst>
                  <a:tab pos="93663" algn="l"/>
                </a:tabLst>
              </a:pPr>
              <a:r>
                <a:rPr lang="en-US" sz="1400" dirty="0">
                  <a:solidFill>
                    <a:srgbClr val="888888"/>
                  </a:solidFill>
                  <a:latin typeface="Vodafone Rg"/>
                </a:rPr>
                <a:t>Structuring of a sales discussion</a:t>
              </a:r>
            </a:p>
            <a:p>
              <a:pPr>
                <a:tabLst>
                  <a:tab pos="93663" algn="l"/>
                </a:tabLst>
              </a:pPr>
              <a:r>
                <a:rPr lang="en-US" sz="1400" b="1" dirty="0">
                  <a:solidFill>
                    <a:schemeClr val="accent1"/>
                  </a:solidFill>
                  <a:latin typeface="Vodafone Rg"/>
                </a:rPr>
                <a:t>Asking the right questions</a:t>
              </a:r>
            </a:p>
            <a:p>
              <a:pPr>
                <a:tabLst>
                  <a:tab pos="93663" algn="l"/>
                </a:tabLst>
              </a:pPr>
              <a:r>
                <a:rPr lang="en-US" sz="1400" dirty="0">
                  <a:solidFill>
                    <a:srgbClr val="888888"/>
                  </a:solidFill>
                  <a:latin typeface="Vodafone Rg"/>
                </a:rPr>
                <a:t>Summary</a:t>
              </a:r>
            </a:p>
            <a:p>
              <a:pPr>
                <a:tabLst>
                  <a:tab pos="93663" algn="l"/>
                </a:tabLst>
              </a:pPr>
              <a:r>
                <a:rPr lang="en-US" sz="1400" dirty="0" smtClean="0">
                  <a:solidFill>
                    <a:srgbClr val="888888"/>
                  </a:solidFill>
                  <a:latin typeface="Vodafone Rg"/>
                </a:rPr>
                <a:t>Test yourself</a:t>
              </a:r>
            </a:p>
          </p:txBody>
        </p:sp>
      </p:grpSp>
      <p:sp>
        <p:nvSpPr>
          <p:cNvPr id="38" name="23 Rectángulo"/>
          <p:cNvSpPr/>
          <p:nvPr/>
        </p:nvSpPr>
        <p:spPr>
          <a:xfrm>
            <a:off x="0" y="-1"/>
            <a:ext cx="9144000" cy="617539"/>
          </a:xfrm>
          <a:prstGeom prst="rect">
            <a:avLst/>
          </a:prstGeom>
          <a:solidFill>
            <a:srgbClr val="92D05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39" name="6 CuadroTexto"/>
          <p:cNvSpPr txBox="1"/>
          <p:nvPr/>
        </p:nvSpPr>
        <p:spPr>
          <a:xfrm>
            <a:off x="1408482" y="-43931"/>
            <a:ext cx="70243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How to sell Small Business Solutions?</a:t>
            </a:r>
            <a:endParaRPr lang="en-GB" sz="2800" b="1" dirty="0" smtClean="0">
              <a:solidFill>
                <a:schemeClr val="bg1"/>
              </a:solidFill>
              <a:latin typeface="Vodafone Rg"/>
            </a:endParaRPr>
          </a:p>
        </p:txBody>
      </p:sp>
      <p:pic>
        <p:nvPicPr>
          <p:cNvPr id="40"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800" y="50800"/>
            <a:ext cx="384608" cy="539896"/>
          </a:xfrm>
          <a:prstGeom prst="rect">
            <a:avLst/>
          </a:prstGeom>
        </p:spPr>
      </p:pic>
      <p:sp>
        <p:nvSpPr>
          <p:cNvPr id="41" name="Pentagon 40"/>
          <p:cNvSpPr/>
          <p:nvPr/>
        </p:nvSpPr>
        <p:spPr>
          <a:xfrm>
            <a:off x="2569195" y="836968"/>
            <a:ext cx="1828800" cy="877532"/>
          </a:xfrm>
          <a:prstGeom prst="homePlate">
            <a:avLst>
              <a:gd name="adj" fmla="val 29618"/>
            </a:avLst>
          </a:prstGeom>
          <a:solidFill>
            <a:schemeClr val="bg1">
              <a:lumMod val="85000"/>
            </a:schemeClr>
          </a:solidFill>
          <a:ln w="9525"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US" sz="1400" kern="1200" dirty="0" smtClean="0">
                <a:solidFill>
                  <a:schemeClr val="tx1"/>
                </a:solidFill>
                <a:latin typeface="Vodafone Rg"/>
              </a:rPr>
              <a:t>Customer</a:t>
            </a:r>
            <a:br>
              <a:rPr lang="en-US" sz="1400" kern="1200" dirty="0" smtClean="0">
                <a:solidFill>
                  <a:schemeClr val="tx1"/>
                </a:solidFill>
                <a:latin typeface="Vodafone Rg"/>
              </a:rPr>
            </a:br>
            <a:r>
              <a:rPr lang="en-US" sz="1400" kern="1200" dirty="0" smtClean="0">
                <a:solidFill>
                  <a:schemeClr val="tx1"/>
                </a:solidFill>
                <a:latin typeface="Vodafone Rg"/>
              </a:rPr>
              <a:t>Characteristics</a:t>
            </a:r>
          </a:p>
        </p:txBody>
      </p:sp>
      <p:sp>
        <p:nvSpPr>
          <p:cNvPr id="42" name="Chevron 41"/>
          <p:cNvSpPr/>
          <p:nvPr/>
        </p:nvSpPr>
        <p:spPr>
          <a:xfrm>
            <a:off x="4232535" y="836968"/>
            <a:ext cx="1828800" cy="877532"/>
          </a:xfrm>
          <a:prstGeom prst="chevron">
            <a:avLst>
              <a:gd name="adj" fmla="val 30000"/>
            </a:avLst>
          </a:prstGeom>
          <a:solidFill>
            <a:srgbClr val="FF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none" lIns="0" tIns="6350" rIns="0" bIns="6350" numCol="1" spcCol="1270" rtlCol="0" anchor="ctr" anchorCtr="0">
            <a:noAutofit/>
          </a:bodyPr>
          <a:lstStyle/>
          <a:p>
            <a:pPr algn="ctr" defTabSz="444500">
              <a:lnSpc>
                <a:spcPct val="90000"/>
              </a:lnSpc>
              <a:spcBef>
                <a:spcPct val="0"/>
              </a:spcBef>
              <a:spcAft>
                <a:spcPct val="35000"/>
              </a:spcAft>
            </a:pPr>
            <a:r>
              <a:rPr lang="en-US" sz="1400" dirty="0" smtClean="0">
                <a:solidFill>
                  <a:schemeClr val="bg1"/>
                </a:solidFill>
                <a:latin typeface="Vodafone Rg"/>
              </a:rPr>
              <a:t>Business </a:t>
            </a:r>
            <a:br>
              <a:rPr lang="en-US" sz="1400" dirty="0" smtClean="0">
                <a:solidFill>
                  <a:schemeClr val="bg1"/>
                </a:solidFill>
                <a:latin typeface="Vodafone Rg"/>
              </a:rPr>
            </a:br>
            <a:r>
              <a:rPr lang="en-US" sz="1400" dirty="0" smtClean="0">
                <a:solidFill>
                  <a:schemeClr val="bg1"/>
                </a:solidFill>
                <a:latin typeface="Vodafone Rg"/>
              </a:rPr>
              <a:t>Needs</a:t>
            </a:r>
            <a:endParaRPr lang="en-GB" sz="1400" dirty="0" smtClean="0">
              <a:solidFill>
                <a:schemeClr val="bg1"/>
              </a:solidFill>
              <a:latin typeface="Vodafone Rg"/>
            </a:endParaRPr>
          </a:p>
        </p:txBody>
      </p:sp>
      <p:sp>
        <p:nvSpPr>
          <p:cNvPr id="43" name="Chevron 42"/>
          <p:cNvSpPr/>
          <p:nvPr/>
        </p:nvSpPr>
        <p:spPr>
          <a:xfrm>
            <a:off x="5906761" y="836968"/>
            <a:ext cx="1828800" cy="877532"/>
          </a:xfrm>
          <a:prstGeom prst="chevron">
            <a:avLst>
              <a:gd name="adj" fmla="val 30000"/>
            </a:avLst>
          </a:prstGeom>
          <a:solidFill>
            <a:schemeClr val="bg1">
              <a:lumMod val="85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US" sz="1400" dirty="0" smtClean="0">
                <a:solidFill>
                  <a:schemeClr val="tx1"/>
                </a:solidFill>
                <a:latin typeface="Vodafone Rg"/>
              </a:rPr>
              <a:t>Communication </a:t>
            </a:r>
            <a:br>
              <a:rPr lang="en-US" sz="1400" dirty="0" smtClean="0">
                <a:solidFill>
                  <a:schemeClr val="tx1"/>
                </a:solidFill>
                <a:latin typeface="Vodafone Rg"/>
              </a:rPr>
            </a:br>
            <a:r>
              <a:rPr lang="en-US" sz="1400" dirty="0" smtClean="0">
                <a:solidFill>
                  <a:schemeClr val="tx1"/>
                </a:solidFill>
                <a:latin typeface="Vodafone Rg"/>
              </a:rPr>
              <a:t>Needs</a:t>
            </a:r>
            <a:endParaRPr lang="en-GB" sz="1400" dirty="0" smtClean="0">
              <a:solidFill>
                <a:schemeClr val="tx1"/>
              </a:solidFill>
              <a:latin typeface="Vodafone Rg"/>
            </a:endParaRPr>
          </a:p>
        </p:txBody>
      </p:sp>
    </p:spTree>
    <p:extLst>
      <p:ext uri="{BB962C8B-B14F-4D97-AF65-F5344CB8AC3E}">
        <p14:creationId xmlns:p14="http://schemas.microsoft.com/office/powerpoint/2010/main" val="385199955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8" name="Pentagon 17">
            <a:hlinkClick r:id="rId3" action="ppaction://hlinksldjump"/>
          </p:cNvPr>
          <p:cNvSpPr>
            <a:spLocks noChangeAspect="1"/>
          </p:cNvSpPr>
          <p:nvPr/>
        </p:nvSpPr>
        <p:spPr>
          <a:xfrm flipH="1">
            <a:off x="2214880" y="4682362"/>
            <a:ext cx="1379313"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Back</a:t>
            </a:r>
          </a:p>
        </p:txBody>
      </p:sp>
      <p:sp>
        <p:nvSpPr>
          <p:cNvPr id="19" name="TextBox 18"/>
          <p:cNvSpPr txBox="1"/>
          <p:nvPr/>
        </p:nvSpPr>
        <p:spPr>
          <a:xfrm>
            <a:off x="2885440" y="1971040"/>
            <a:ext cx="5232400" cy="2072640"/>
          </a:xfrm>
          <a:prstGeom prst="rect">
            <a:avLst/>
          </a:prstGeom>
        </p:spPr>
        <p:txBody>
          <a:bodyPr wrap="square" lIns="0" tIns="0" rIns="0" bIns="0" rtlCol="0">
            <a:noAutofit/>
          </a:bodyPr>
          <a:lstStyle/>
          <a:p>
            <a:r>
              <a:rPr lang="en-US" sz="1600" dirty="0" smtClean="0">
                <a:latin typeface="Vodafone Rg"/>
              </a:rPr>
              <a:t>To find out where the customer’s business conducts its revenue generating activities and their overall communications needs, we should ask questions like:</a:t>
            </a:r>
          </a:p>
          <a:p>
            <a:endParaRPr lang="en-US" sz="1600" dirty="0" smtClean="0">
              <a:latin typeface="Vodafone Rg"/>
            </a:endParaRPr>
          </a:p>
          <a:p>
            <a:pPr marL="285750" indent="-285750">
              <a:buFont typeface="Arial"/>
              <a:buChar char="•"/>
            </a:pPr>
            <a:r>
              <a:rPr lang="en-US" sz="1600" dirty="0" smtClean="0">
                <a:latin typeface="Vodafone Rg"/>
              </a:rPr>
              <a:t>How many of your employees work remotely?</a:t>
            </a:r>
            <a:endParaRPr lang="en-US" sz="1600" dirty="0">
              <a:latin typeface="Vodafone Rg"/>
            </a:endParaRPr>
          </a:p>
          <a:p>
            <a:pPr marL="285750" indent="-285750">
              <a:buFont typeface="Arial"/>
              <a:buChar char="•"/>
            </a:pPr>
            <a:r>
              <a:rPr lang="en-US" sz="1600" dirty="0">
                <a:latin typeface="Vodafone Rg"/>
              </a:rPr>
              <a:t>How much work is performed in the </a:t>
            </a:r>
            <a:r>
              <a:rPr lang="en-US" sz="1600" dirty="0" smtClean="0">
                <a:latin typeface="Vodafone Rg"/>
              </a:rPr>
              <a:t>office?</a:t>
            </a:r>
          </a:p>
          <a:p>
            <a:pPr marL="285750" indent="-285750">
              <a:buFont typeface="Arial"/>
              <a:buChar char="•"/>
            </a:pPr>
            <a:r>
              <a:rPr lang="en-US" sz="1600" dirty="0" smtClean="0">
                <a:latin typeface="Vodafone Rg"/>
              </a:rPr>
              <a:t>How do you communicate with customers?</a:t>
            </a:r>
            <a:endParaRPr lang="en-US" sz="1600" dirty="0">
              <a:latin typeface="Vodafone Rg"/>
            </a:endParaRPr>
          </a:p>
          <a:p>
            <a:pPr marL="285750" indent="-285750">
              <a:buFont typeface="Arial"/>
              <a:buChar char="•"/>
            </a:pPr>
            <a:r>
              <a:rPr lang="en-US" sz="1600" dirty="0">
                <a:latin typeface="Vodafone Rg"/>
              </a:rPr>
              <a:t>What </a:t>
            </a:r>
            <a:r>
              <a:rPr lang="en-US" sz="1600" dirty="0" smtClean="0">
                <a:latin typeface="Vodafone Rg"/>
              </a:rPr>
              <a:t>devices would help your remote workers the most?</a:t>
            </a:r>
          </a:p>
          <a:p>
            <a:pPr marL="0" indent="0">
              <a:buFont typeface="Arial" pitchFamily="34" charset="0"/>
              <a:buNone/>
            </a:pPr>
            <a:endParaRPr lang="en-US" sz="1600" dirty="0" smtClean="0">
              <a:latin typeface="Vodafone Rg"/>
            </a:endParaRPr>
          </a:p>
        </p:txBody>
      </p:sp>
      <p:sp>
        <p:nvSpPr>
          <p:cNvPr id="22" name="Oval 21"/>
          <p:cNvSpPr/>
          <p:nvPr/>
        </p:nvSpPr>
        <p:spPr>
          <a:xfrm>
            <a:off x="6149171" y="3964885"/>
            <a:ext cx="2270502" cy="947058"/>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lIns="77925" tIns="38963" rIns="77925" bIns="38963" rtlCol="0" anchor="ctr"/>
          <a:lstStyle/>
          <a:p>
            <a:pPr algn="ctr"/>
            <a:r>
              <a:rPr lang="en-US" sz="1200" dirty="0">
                <a:latin typeface="Vodafone Rg"/>
                <a:cs typeface="Bradley Hand ITC TT-Bold"/>
              </a:rPr>
              <a:t>We know how to help you with your communication needs</a:t>
            </a:r>
          </a:p>
        </p:txBody>
      </p:sp>
      <p:grpSp>
        <p:nvGrpSpPr>
          <p:cNvPr id="21" name="Group 20"/>
          <p:cNvGrpSpPr/>
          <p:nvPr/>
        </p:nvGrpSpPr>
        <p:grpSpPr>
          <a:xfrm>
            <a:off x="0" y="-1"/>
            <a:ext cx="1945904" cy="5180190"/>
            <a:chOff x="0" y="-1"/>
            <a:chExt cx="1945904" cy="5180190"/>
          </a:xfrm>
        </p:grpSpPr>
        <p:grpSp>
          <p:nvGrpSpPr>
            <p:cNvPr id="23" name="Group 22"/>
            <p:cNvGrpSpPr/>
            <p:nvPr/>
          </p:nvGrpSpPr>
          <p:grpSpPr>
            <a:xfrm>
              <a:off x="0" y="-1"/>
              <a:ext cx="1945904" cy="5143501"/>
              <a:chOff x="0" y="-1"/>
              <a:chExt cx="1945904" cy="5143501"/>
            </a:xfrm>
          </p:grpSpPr>
          <p:sp>
            <p:nvSpPr>
              <p:cNvPr id="25" name="Rectangle 24"/>
              <p:cNvSpPr/>
              <p:nvPr/>
            </p:nvSpPr>
            <p:spPr>
              <a:xfrm>
                <a:off x="0" y="-1"/>
                <a:ext cx="1945904" cy="514350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r="100000" b="100000"/>
                </a:path>
                <a:tileRect l="-100000" t="-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26" name="Pentagon 25"/>
              <p:cNvSpPr>
                <a:spLocks noChangeAspect="1"/>
              </p:cNvSpPr>
              <p:nvPr/>
            </p:nvSpPr>
            <p:spPr>
              <a:xfrm>
                <a:off x="57600" y="2193860"/>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27" name="Pentagon 26"/>
              <p:cNvSpPr>
                <a:spLocks noChangeAspect="1"/>
              </p:cNvSpPr>
              <p:nvPr/>
            </p:nvSpPr>
            <p:spPr>
              <a:xfrm>
                <a:off x="57600"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36" name="Pentagon 35"/>
              <p:cNvSpPr>
                <a:spLocks noChangeAspect="1"/>
              </p:cNvSpPr>
              <p:nvPr/>
            </p:nvSpPr>
            <p:spPr>
              <a:xfrm>
                <a:off x="57600"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37" name="Pentagon 36"/>
              <p:cNvSpPr>
                <a:spLocks noChangeAspect="1"/>
              </p:cNvSpPr>
              <p:nvPr/>
            </p:nvSpPr>
            <p:spPr>
              <a:xfrm>
                <a:off x="57600" y="174060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2. What?</a:t>
                </a:r>
              </a:p>
            </p:txBody>
          </p:sp>
        </p:grpSp>
        <p:sp>
          <p:nvSpPr>
            <p:cNvPr id="24" name="TextBox 23"/>
            <p:cNvSpPr txBox="1"/>
            <p:nvPr/>
          </p:nvSpPr>
          <p:spPr>
            <a:xfrm>
              <a:off x="112888" y="2652377"/>
              <a:ext cx="1794426" cy="2527812"/>
            </a:xfrm>
            <a:prstGeom prst="rect">
              <a:avLst/>
            </a:prstGeom>
            <a:ln>
              <a:noFill/>
            </a:ln>
          </p:spPr>
          <p:txBody>
            <a:bodyPr wrap="square" lIns="0" tIns="0" rIns="0" bIns="0" rtlCol="0">
              <a:noAutofit/>
            </a:bodyPr>
            <a:lstStyle/>
            <a:p>
              <a:pPr>
                <a:tabLst>
                  <a:tab pos="93663" algn="l"/>
                </a:tabLst>
              </a:pPr>
              <a:r>
                <a:rPr lang="en-US" sz="1400" dirty="0">
                  <a:solidFill>
                    <a:srgbClr val="888888"/>
                  </a:solidFill>
                  <a:latin typeface="Vodafone Rg"/>
                </a:rPr>
                <a:t>What you will learn</a:t>
              </a:r>
            </a:p>
            <a:p>
              <a:pPr>
                <a:tabLst>
                  <a:tab pos="93663" algn="l"/>
                </a:tabLst>
              </a:pPr>
              <a:r>
                <a:rPr lang="en-US" sz="1400" dirty="0">
                  <a:solidFill>
                    <a:srgbClr val="888888"/>
                  </a:solidFill>
                  <a:latin typeface="Vodafone Rg"/>
                </a:rPr>
                <a:t>Moving to a solutions approach</a:t>
              </a:r>
            </a:p>
            <a:p>
              <a:pPr>
                <a:tabLst>
                  <a:tab pos="93663" algn="l"/>
                </a:tabLst>
              </a:pPr>
              <a:r>
                <a:rPr lang="en-US" sz="1400" dirty="0">
                  <a:solidFill>
                    <a:srgbClr val="888888"/>
                  </a:solidFill>
                  <a:latin typeface="Vodafone Rg"/>
                </a:rPr>
                <a:t>Structuring of a sales discussion</a:t>
              </a:r>
            </a:p>
            <a:p>
              <a:pPr>
                <a:tabLst>
                  <a:tab pos="93663" algn="l"/>
                </a:tabLst>
              </a:pPr>
              <a:r>
                <a:rPr lang="en-US" sz="1400" b="1" dirty="0">
                  <a:solidFill>
                    <a:schemeClr val="accent1"/>
                  </a:solidFill>
                  <a:latin typeface="Vodafone Rg"/>
                </a:rPr>
                <a:t>Asking the right questions</a:t>
              </a:r>
            </a:p>
            <a:p>
              <a:pPr>
                <a:tabLst>
                  <a:tab pos="93663" algn="l"/>
                </a:tabLst>
              </a:pPr>
              <a:r>
                <a:rPr lang="en-US" sz="1400" dirty="0">
                  <a:solidFill>
                    <a:srgbClr val="888888"/>
                  </a:solidFill>
                  <a:latin typeface="Vodafone Rg"/>
                </a:rPr>
                <a:t>Summary</a:t>
              </a:r>
            </a:p>
            <a:p>
              <a:pPr>
                <a:tabLst>
                  <a:tab pos="93663" algn="l"/>
                </a:tabLst>
              </a:pPr>
              <a:r>
                <a:rPr lang="en-US" sz="1400" dirty="0" smtClean="0">
                  <a:solidFill>
                    <a:srgbClr val="888888"/>
                  </a:solidFill>
                  <a:latin typeface="Vodafone Rg"/>
                </a:rPr>
                <a:t>Test yourself</a:t>
              </a:r>
            </a:p>
          </p:txBody>
        </p:sp>
      </p:grpSp>
      <p:sp>
        <p:nvSpPr>
          <p:cNvPr id="38" name="23 Rectángulo"/>
          <p:cNvSpPr/>
          <p:nvPr/>
        </p:nvSpPr>
        <p:spPr>
          <a:xfrm>
            <a:off x="0" y="-1"/>
            <a:ext cx="9144000" cy="617539"/>
          </a:xfrm>
          <a:prstGeom prst="rect">
            <a:avLst/>
          </a:prstGeom>
          <a:solidFill>
            <a:srgbClr val="92D05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39" name="6 CuadroTexto"/>
          <p:cNvSpPr txBox="1"/>
          <p:nvPr/>
        </p:nvSpPr>
        <p:spPr>
          <a:xfrm>
            <a:off x="1408482" y="-43931"/>
            <a:ext cx="70243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How to sell Small Business Solutions?</a:t>
            </a:r>
            <a:endParaRPr lang="en-GB" sz="2800" b="1" dirty="0" smtClean="0">
              <a:solidFill>
                <a:schemeClr val="bg1"/>
              </a:solidFill>
              <a:latin typeface="Vodafone Rg"/>
            </a:endParaRPr>
          </a:p>
        </p:txBody>
      </p:sp>
      <p:pic>
        <p:nvPicPr>
          <p:cNvPr id="40"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800" y="50800"/>
            <a:ext cx="384608" cy="539896"/>
          </a:xfrm>
          <a:prstGeom prst="rect">
            <a:avLst/>
          </a:prstGeom>
        </p:spPr>
      </p:pic>
      <p:sp>
        <p:nvSpPr>
          <p:cNvPr id="41" name="Pentagon 40"/>
          <p:cNvSpPr/>
          <p:nvPr/>
        </p:nvSpPr>
        <p:spPr>
          <a:xfrm>
            <a:off x="2569195" y="836968"/>
            <a:ext cx="1828800" cy="877532"/>
          </a:xfrm>
          <a:prstGeom prst="homePlate">
            <a:avLst>
              <a:gd name="adj" fmla="val 29618"/>
            </a:avLst>
          </a:prstGeom>
          <a:solidFill>
            <a:schemeClr val="bg1">
              <a:lumMod val="85000"/>
            </a:schemeClr>
          </a:solidFill>
          <a:ln w="9525"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US" sz="1400" kern="1200" dirty="0" smtClean="0">
                <a:solidFill>
                  <a:schemeClr val="tx1"/>
                </a:solidFill>
                <a:latin typeface="Vodafone Rg"/>
              </a:rPr>
              <a:t>Customer</a:t>
            </a:r>
            <a:br>
              <a:rPr lang="en-US" sz="1400" kern="1200" dirty="0" smtClean="0">
                <a:solidFill>
                  <a:schemeClr val="tx1"/>
                </a:solidFill>
                <a:latin typeface="Vodafone Rg"/>
              </a:rPr>
            </a:br>
            <a:r>
              <a:rPr lang="en-US" sz="1400" kern="1200" dirty="0" smtClean="0">
                <a:solidFill>
                  <a:schemeClr val="tx1"/>
                </a:solidFill>
                <a:latin typeface="Vodafone Rg"/>
              </a:rPr>
              <a:t>Characteristics</a:t>
            </a:r>
          </a:p>
        </p:txBody>
      </p:sp>
      <p:sp>
        <p:nvSpPr>
          <p:cNvPr id="42" name="Chevron 41"/>
          <p:cNvSpPr/>
          <p:nvPr/>
        </p:nvSpPr>
        <p:spPr>
          <a:xfrm>
            <a:off x="4232535" y="836968"/>
            <a:ext cx="1828800" cy="877532"/>
          </a:xfrm>
          <a:prstGeom prst="chevron">
            <a:avLst>
              <a:gd name="adj" fmla="val 30000"/>
            </a:avLst>
          </a:prstGeom>
          <a:solidFill>
            <a:schemeClr val="bg1">
              <a:lumMod val="85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none" lIns="0" tIns="6350" rIns="0" bIns="6350" numCol="1" spcCol="1270" rtlCol="0" anchor="ctr" anchorCtr="0">
            <a:noAutofit/>
          </a:bodyPr>
          <a:lstStyle/>
          <a:p>
            <a:pPr algn="ctr" defTabSz="444500">
              <a:lnSpc>
                <a:spcPct val="90000"/>
              </a:lnSpc>
              <a:spcBef>
                <a:spcPct val="0"/>
              </a:spcBef>
              <a:spcAft>
                <a:spcPct val="35000"/>
              </a:spcAft>
            </a:pPr>
            <a:r>
              <a:rPr lang="en-US" sz="1400" dirty="0" smtClean="0">
                <a:solidFill>
                  <a:schemeClr val="tx1"/>
                </a:solidFill>
                <a:latin typeface="Vodafone Rg"/>
              </a:rPr>
              <a:t>Business </a:t>
            </a:r>
            <a:br>
              <a:rPr lang="en-US" sz="1400" dirty="0" smtClean="0">
                <a:solidFill>
                  <a:schemeClr val="tx1"/>
                </a:solidFill>
                <a:latin typeface="Vodafone Rg"/>
              </a:rPr>
            </a:br>
            <a:r>
              <a:rPr lang="en-US" sz="1400" dirty="0" smtClean="0">
                <a:solidFill>
                  <a:schemeClr val="tx1"/>
                </a:solidFill>
                <a:latin typeface="Vodafone Rg"/>
              </a:rPr>
              <a:t>Needs</a:t>
            </a:r>
            <a:endParaRPr lang="en-GB" sz="1400" dirty="0" smtClean="0">
              <a:solidFill>
                <a:schemeClr val="tx1"/>
              </a:solidFill>
              <a:latin typeface="Vodafone Rg"/>
            </a:endParaRPr>
          </a:p>
        </p:txBody>
      </p:sp>
      <p:sp>
        <p:nvSpPr>
          <p:cNvPr id="43" name="Chevron 42"/>
          <p:cNvSpPr/>
          <p:nvPr/>
        </p:nvSpPr>
        <p:spPr>
          <a:xfrm>
            <a:off x="5906761" y="836968"/>
            <a:ext cx="1828800" cy="877532"/>
          </a:xfrm>
          <a:prstGeom prst="chevron">
            <a:avLst>
              <a:gd name="adj" fmla="val 30000"/>
            </a:avLst>
          </a:prstGeom>
          <a:solidFill>
            <a:srgbClr val="FF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US" sz="1400" dirty="0" smtClean="0">
                <a:solidFill>
                  <a:schemeClr val="bg1"/>
                </a:solidFill>
                <a:latin typeface="Vodafone Rg"/>
              </a:rPr>
              <a:t>Communication </a:t>
            </a:r>
            <a:br>
              <a:rPr lang="en-US" sz="1400" dirty="0" smtClean="0">
                <a:solidFill>
                  <a:schemeClr val="bg1"/>
                </a:solidFill>
                <a:latin typeface="Vodafone Rg"/>
              </a:rPr>
            </a:br>
            <a:r>
              <a:rPr lang="en-US" sz="1400" dirty="0" smtClean="0">
                <a:solidFill>
                  <a:schemeClr val="bg1"/>
                </a:solidFill>
                <a:latin typeface="Vodafone Rg"/>
              </a:rPr>
              <a:t>Needs</a:t>
            </a:r>
            <a:endParaRPr lang="en-GB" sz="1400" dirty="0" smtClean="0">
              <a:solidFill>
                <a:schemeClr val="bg1"/>
              </a:solidFill>
              <a:latin typeface="Vodafone Rg"/>
            </a:endParaRPr>
          </a:p>
        </p:txBody>
      </p:sp>
    </p:spTree>
    <p:extLst>
      <p:ext uri="{BB962C8B-B14F-4D97-AF65-F5344CB8AC3E}">
        <p14:creationId xmlns:p14="http://schemas.microsoft.com/office/powerpoint/2010/main" val="385199955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1" name="Pentagon 10">
            <a:hlinkClick r:id="" action="ppaction://hlinkshowjump?jump=nextslide"/>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sp>
        <p:nvSpPr>
          <p:cNvPr id="19" name="Title 2"/>
          <p:cNvSpPr>
            <a:spLocks noGrp="1"/>
          </p:cNvSpPr>
          <p:nvPr>
            <p:ph type="title"/>
          </p:nvPr>
        </p:nvSpPr>
        <p:spPr>
          <a:xfrm>
            <a:off x="2310903" y="682584"/>
            <a:ext cx="6831222" cy="878414"/>
          </a:xfrm>
          <a:no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Aft>
                <a:spcPct val="35000"/>
              </a:spcAft>
            </a:pPr>
            <a:r>
              <a:rPr lang="en-US" sz="1800" b="0" dirty="0">
                <a:solidFill>
                  <a:schemeClr val="bg2"/>
                </a:solidFill>
                <a:latin typeface="Vodafone Rg"/>
              </a:rPr>
              <a:t>By asking the right questions, we can recommend the most appropriate Vertical </a:t>
            </a:r>
            <a:r>
              <a:rPr lang="en-US" sz="1800" b="0" dirty="0" smtClean="0">
                <a:solidFill>
                  <a:schemeClr val="bg2"/>
                </a:solidFill>
                <a:latin typeface="Vodafone Rg"/>
              </a:rPr>
              <a:t>Solution. Here’s an </a:t>
            </a:r>
            <a:r>
              <a:rPr lang="en-US" sz="1800" b="0" dirty="0" smtClean="0">
                <a:solidFill>
                  <a:schemeClr val="bg2"/>
                </a:solidFill>
                <a:latin typeface="Vodafone Rg"/>
              </a:rPr>
              <a:t>example for a Construction Company</a:t>
            </a:r>
            <a:endParaRPr lang="en-GB" sz="1800" b="0" dirty="0">
              <a:solidFill>
                <a:schemeClr val="bg2"/>
              </a:solidFill>
              <a:latin typeface="Vodafone Rg"/>
            </a:endParaRPr>
          </a:p>
        </p:txBody>
      </p:sp>
      <p:grpSp>
        <p:nvGrpSpPr>
          <p:cNvPr id="33" name="Group 32"/>
          <p:cNvGrpSpPr/>
          <p:nvPr/>
        </p:nvGrpSpPr>
        <p:grpSpPr>
          <a:xfrm>
            <a:off x="2282058" y="1450019"/>
            <a:ext cx="4402926" cy="3466066"/>
            <a:chOff x="564185" y="849081"/>
            <a:chExt cx="4867786" cy="3972224"/>
          </a:xfrm>
        </p:grpSpPr>
        <p:sp>
          <p:nvSpPr>
            <p:cNvPr id="34" name="Rectangle 33"/>
            <p:cNvSpPr>
              <a:spLocks/>
            </p:cNvSpPr>
            <p:nvPr/>
          </p:nvSpPr>
          <p:spPr bwMode="auto">
            <a:xfrm>
              <a:off x="2996618" y="3712263"/>
              <a:ext cx="2286000" cy="1051560"/>
            </a:xfrm>
            <a:prstGeom prst="rect">
              <a:avLst/>
            </a:prstGeom>
            <a:solidFill>
              <a:schemeClr val="bg2">
                <a:lumMod val="40000"/>
                <a:lumOff val="60000"/>
              </a:schemeClr>
            </a:solidFill>
            <a:ln>
              <a:noFill/>
            </a:ln>
            <a:effectLst/>
            <a:scene3d>
              <a:camera prst="orthographicFront"/>
              <a:lightRig rig="threePt" dir="t"/>
            </a:scene3d>
            <a:sp3d>
              <a:bevelT/>
            </a:sp3d>
            <a:extLst/>
          </p:spPr>
          <p:txBody>
            <a:bodyPr vert="horz" wrap="square" lIns="76698" tIns="39883" rIns="76698" bIns="39883" numCol="1" rtlCol="0" anchor="ctr" anchorCtr="0" compatLnSpc="1">
              <a:prstTxWarp prst="textNoShape">
                <a:avLst/>
              </a:prstTxWarp>
            </a:bodyPr>
            <a:lstStyle/>
            <a:p>
              <a:pPr defTabSz="779252" eaLnBrk="0" fontAlgn="base" hangingPunct="0">
                <a:spcBef>
                  <a:spcPct val="0"/>
                </a:spcBef>
                <a:spcAft>
                  <a:spcPct val="0"/>
                </a:spcAft>
              </a:pPr>
              <a:endParaRPr lang="en-GB" sz="700" b="1" dirty="0" smtClean="0">
                <a:latin typeface="Vodafone Rg"/>
              </a:endParaRPr>
            </a:p>
          </p:txBody>
        </p:sp>
        <p:sp>
          <p:nvSpPr>
            <p:cNvPr id="35" name="Rectangle 34"/>
            <p:cNvSpPr>
              <a:spLocks/>
            </p:cNvSpPr>
            <p:nvPr/>
          </p:nvSpPr>
          <p:spPr bwMode="auto">
            <a:xfrm>
              <a:off x="2996618" y="925520"/>
              <a:ext cx="2286000" cy="1741478"/>
            </a:xfrm>
            <a:prstGeom prst="rect">
              <a:avLst/>
            </a:prstGeom>
            <a:solidFill>
              <a:schemeClr val="bg2">
                <a:lumMod val="40000"/>
                <a:lumOff val="60000"/>
              </a:schemeClr>
            </a:solidFill>
            <a:ln>
              <a:noFill/>
            </a:ln>
            <a:effectLst/>
            <a:scene3d>
              <a:camera prst="orthographicFront"/>
              <a:lightRig rig="threePt" dir="t"/>
            </a:scene3d>
            <a:sp3d>
              <a:bevelT/>
            </a:sp3d>
            <a:extLst/>
          </p:spPr>
          <p:txBody>
            <a:bodyPr vert="horz" wrap="square" lIns="76698" tIns="39883" rIns="76698" bIns="39883" numCol="1" rtlCol="0" anchor="ctr" anchorCtr="0" compatLnSpc="1">
              <a:prstTxWarp prst="textNoShape">
                <a:avLst/>
              </a:prstTxWarp>
            </a:bodyPr>
            <a:lstStyle/>
            <a:p>
              <a:pPr defTabSz="779252" eaLnBrk="0" fontAlgn="base" hangingPunct="0">
                <a:spcBef>
                  <a:spcPct val="0"/>
                </a:spcBef>
                <a:spcAft>
                  <a:spcPct val="0"/>
                </a:spcAft>
              </a:pPr>
              <a:endParaRPr lang="en-GB" sz="900" b="1" dirty="0" smtClean="0">
                <a:latin typeface="Vodafone Rg"/>
              </a:endParaRPr>
            </a:p>
          </p:txBody>
        </p:sp>
        <p:pic>
          <p:nvPicPr>
            <p:cNvPr id="36" name="Picture 2" descr="http://www.dsquares.com/wp-content/uploads/2014/01/VFred.jpg"/>
            <p:cNvPicPr>
              <a:picLocks noChangeAspect="1" noChangeArrowheads="1"/>
            </p:cNvPicPr>
            <p:nvPr/>
          </p:nvPicPr>
          <p:blipFill>
            <a:blip r:embed="rId3" cstate="email"/>
            <a:srcRect/>
            <a:stretch>
              <a:fillRect/>
            </a:stretch>
          </p:blipFill>
          <p:spPr bwMode="auto">
            <a:xfrm>
              <a:off x="3651903" y="986118"/>
              <a:ext cx="822754" cy="484203"/>
            </a:xfrm>
            <a:prstGeom prst="rect">
              <a:avLst/>
            </a:prstGeom>
            <a:noFill/>
          </p:spPr>
        </p:pic>
        <p:pic>
          <p:nvPicPr>
            <p:cNvPr id="37" name="Picture 6" descr="https://popculturemark.files.wordpress.com/2012/05/red-plus-hi.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09037" y="1101371"/>
              <a:ext cx="258660" cy="257798"/>
            </a:xfrm>
            <a:prstGeom prst="rect">
              <a:avLst/>
            </a:prstGeom>
            <a:noFill/>
          </p:spPr>
        </p:pic>
        <p:sp>
          <p:nvSpPr>
            <p:cNvPr id="38" name="TextBox 37"/>
            <p:cNvSpPr txBox="1"/>
            <p:nvPr/>
          </p:nvSpPr>
          <p:spPr>
            <a:xfrm>
              <a:off x="3933649" y="1648321"/>
              <a:ext cx="365760" cy="301811"/>
            </a:xfrm>
            <a:prstGeom prst="rect">
              <a:avLst/>
            </a:prstGeom>
            <a:noFill/>
          </p:spPr>
          <p:txBody>
            <a:bodyPr wrap="square" lIns="77925" tIns="38963" rIns="77925" bIns="38963" rtlCol="0">
              <a:spAutoFit/>
            </a:bodyPr>
            <a:lstStyle/>
            <a:p>
              <a:pPr algn="ctr"/>
              <a:r>
                <a:rPr lang="en-US" sz="1200" dirty="0" smtClean="0">
                  <a:latin typeface="Vodafone Rg"/>
                </a:rPr>
                <a:t>or</a:t>
              </a:r>
              <a:endParaRPr lang="en-GB" sz="1200" dirty="0">
                <a:latin typeface="Vodafone Rg"/>
              </a:endParaRPr>
            </a:p>
          </p:txBody>
        </p:sp>
        <p:pic>
          <p:nvPicPr>
            <p:cNvPr id="39" name="Picture 4" descr="http://upload.wikimedia.org/wikipedia/commons/c/c6/IPhone_PSD_White_3G.png"/>
            <p:cNvPicPr>
              <a:picLocks noChangeAspect="1" noChangeArrowheads="1"/>
            </p:cNvPicPr>
            <p:nvPr/>
          </p:nvPicPr>
          <p:blipFill>
            <a:blip r:embed="rId5" cstate="email"/>
            <a:srcRect/>
            <a:stretch>
              <a:fillRect/>
            </a:stretch>
          </p:blipFill>
          <p:spPr bwMode="auto">
            <a:xfrm>
              <a:off x="3674591" y="1578829"/>
              <a:ext cx="219464" cy="402337"/>
            </a:xfrm>
            <a:prstGeom prst="rect">
              <a:avLst/>
            </a:prstGeom>
            <a:noFill/>
          </p:spPr>
        </p:pic>
        <p:pic>
          <p:nvPicPr>
            <p:cNvPr id="40" name="Picture 6" descr="http://upload.wikimedia.org/wikipedia/commons/d/d6/Samsung_Galaxy_S_III.png"/>
            <p:cNvPicPr>
              <a:picLocks noChangeAspect="1" noChangeArrowheads="1"/>
            </p:cNvPicPr>
            <p:nvPr/>
          </p:nvPicPr>
          <p:blipFill>
            <a:blip r:embed="rId6" cstate="email"/>
            <a:srcRect/>
            <a:stretch>
              <a:fillRect/>
            </a:stretch>
          </p:blipFill>
          <p:spPr bwMode="auto">
            <a:xfrm>
              <a:off x="4333355" y="1530732"/>
              <a:ext cx="273082" cy="498530"/>
            </a:xfrm>
            <a:prstGeom prst="rect">
              <a:avLst/>
            </a:prstGeom>
            <a:noFill/>
          </p:spPr>
        </p:pic>
        <p:sp>
          <p:nvSpPr>
            <p:cNvPr id="41" name="Rectangle 40"/>
            <p:cNvSpPr/>
            <p:nvPr/>
          </p:nvSpPr>
          <p:spPr>
            <a:xfrm>
              <a:off x="2841171" y="849081"/>
              <a:ext cx="2590800" cy="3972224"/>
            </a:xfrm>
            <a:prstGeom prst="rect">
              <a:avLst/>
            </a:prstGeom>
            <a:noFill/>
            <a:ln w="9525" cap="flat" cmpd="sng" algn="ctr">
              <a:solidFill>
                <a:srgbClr val="BFBFBF"/>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200" b="1" kern="1200" dirty="0" smtClean="0">
                <a:solidFill>
                  <a:schemeClr val="bg1"/>
                </a:solidFill>
                <a:latin typeface="Vodafone Rg"/>
              </a:endParaRPr>
            </a:p>
          </p:txBody>
        </p:sp>
        <p:sp>
          <p:nvSpPr>
            <p:cNvPr id="42" name="Rectangle 41"/>
            <p:cNvSpPr>
              <a:spLocks/>
            </p:cNvSpPr>
            <p:nvPr/>
          </p:nvSpPr>
          <p:spPr bwMode="auto">
            <a:xfrm>
              <a:off x="2996618" y="2779195"/>
              <a:ext cx="2286000" cy="685800"/>
            </a:xfrm>
            <a:prstGeom prst="rect">
              <a:avLst/>
            </a:prstGeom>
            <a:solidFill>
              <a:schemeClr val="bg2">
                <a:lumMod val="40000"/>
                <a:lumOff val="60000"/>
              </a:schemeClr>
            </a:solidFill>
            <a:ln>
              <a:noFill/>
            </a:ln>
            <a:effectLst/>
            <a:scene3d>
              <a:camera prst="orthographicFront"/>
              <a:lightRig rig="threePt" dir="t"/>
            </a:scene3d>
            <a:sp3d>
              <a:bevelT/>
            </a:sp3d>
            <a:extLst/>
          </p:spPr>
          <p:txBody>
            <a:bodyPr vert="horz" wrap="square" lIns="76698" tIns="39883" rIns="76698" bIns="39883" numCol="1" rtlCol="0" anchor="ctr" anchorCtr="0" compatLnSpc="1">
              <a:prstTxWarp prst="textNoShape">
                <a:avLst/>
              </a:prstTxWarp>
            </a:bodyPr>
            <a:lstStyle/>
            <a:p>
              <a:pPr defTabSz="779252" eaLnBrk="0" fontAlgn="base" hangingPunct="0">
                <a:spcBef>
                  <a:spcPct val="0"/>
                </a:spcBef>
                <a:spcAft>
                  <a:spcPct val="0"/>
                </a:spcAft>
              </a:pPr>
              <a:endParaRPr lang="en-GB" sz="1200" b="1" dirty="0" smtClean="0">
                <a:latin typeface="Vodafone Rg"/>
              </a:endParaRPr>
            </a:p>
          </p:txBody>
        </p:sp>
        <p:sp>
          <p:nvSpPr>
            <p:cNvPr id="43" name="Rectangle 42"/>
            <p:cNvSpPr/>
            <p:nvPr/>
          </p:nvSpPr>
          <p:spPr>
            <a:xfrm>
              <a:off x="3001258" y="2823280"/>
              <a:ext cx="2286000" cy="182880"/>
            </a:xfrm>
            <a:prstGeom prst="rect">
              <a:avLst/>
            </a:prstGeom>
            <a:no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marL="117475" defTabSz="444500">
                <a:lnSpc>
                  <a:spcPct val="90000"/>
                </a:lnSpc>
                <a:spcBef>
                  <a:spcPct val="0"/>
                </a:spcBef>
                <a:spcAft>
                  <a:spcPct val="35000"/>
                </a:spcAft>
              </a:pPr>
              <a:r>
                <a:rPr lang="en-US" sz="900" b="1" i="1" dirty="0" smtClean="0">
                  <a:solidFill>
                    <a:schemeClr val="tx1"/>
                  </a:solidFill>
                  <a:latin typeface="Vodafone Rg"/>
                </a:rPr>
                <a:t>You might also want to consider...</a:t>
              </a:r>
              <a:endParaRPr lang="en-US" sz="900" b="1" i="1" kern="1200" dirty="0" smtClean="0">
                <a:solidFill>
                  <a:schemeClr val="tx1"/>
                </a:solidFill>
                <a:latin typeface="Vodafone Rg"/>
              </a:endParaRPr>
            </a:p>
          </p:txBody>
        </p:sp>
        <p:pic>
          <p:nvPicPr>
            <p:cNvPr id="44" name="Picture 43"/>
            <p:cNvPicPr>
              <a:picLocks noChangeAspect="1"/>
            </p:cNvPicPr>
            <p:nvPr/>
          </p:nvPicPr>
          <p:blipFill rotWithShape="1">
            <a:blip r:embed="rId7" cstate="email">
              <a:extLst>
                <a:ext uri="{28A0092B-C50C-407E-A947-70E740481C1C}">
                  <a14:useLocalDpi xmlns:a14="http://schemas.microsoft.com/office/drawing/2010/main" val="0"/>
                </a:ext>
              </a:extLst>
            </a:blip>
            <a:srcRect/>
            <a:stretch/>
          </p:blipFill>
          <p:spPr>
            <a:xfrm>
              <a:off x="1498917" y="1997064"/>
              <a:ext cx="328458" cy="340700"/>
            </a:xfrm>
            <a:prstGeom prst="rect">
              <a:avLst/>
            </a:prstGeom>
          </p:spPr>
        </p:pic>
        <p:sp>
          <p:nvSpPr>
            <p:cNvPr id="45" name="Rounded Rectangle 44"/>
            <p:cNvSpPr/>
            <p:nvPr/>
          </p:nvSpPr>
          <p:spPr>
            <a:xfrm>
              <a:off x="596842" y="997055"/>
              <a:ext cx="2135472" cy="1005840"/>
            </a:xfrm>
            <a:prstGeom prst="roundRect">
              <a:avLst>
                <a:gd name="adj" fmla="val 4854"/>
              </a:avLst>
            </a:prstGeom>
            <a:pattFill prst="ltUpDiag">
              <a:fgClr>
                <a:schemeClr val="bg1">
                  <a:lumMod val="85000"/>
                </a:schemeClr>
              </a:fgClr>
              <a:bgClr>
                <a:schemeClr val="bg1"/>
              </a:bgClr>
            </a:patt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444478">
                <a:lnSpc>
                  <a:spcPct val="90000"/>
                </a:lnSpc>
                <a:spcBef>
                  <a:spcPct val="0"/>
                </a:spcBef>
                <a:spcAft>
                  <a:spcPct val="35000"/>
                </a:spcAft>
              </a:pPr>
              <a:endParaRPr lang="en-GB" sz="1000" dirty="0">
                <a:solidFill>
                  <a:srgbClr val="34342B"/>
                </a:solidFill>
                <a:latin typeface="Vodafone Rg"/>
              </a:endParaRPr>
            </a:p>
          </p:txBody>
        </p:sp>
        <p:sp>
          <p:nvSpPr>
            <p:cNvPr id="46" name="TextBox 45"/>
            <p:cNvSpPr txBox="1"/>
            <p:nvPr/>
          </p:nvSpPr>
          <p:spPr>
            <a:xfrm>
              <a:off x="1005056" y="1251863"/>
              <a:ext cx="1319045" cy="497633"/>
            </a:xfrm>
            <a:prstGeom prst="rect">
              <a:avLst/>
            </a:prstGeom>
          </p:spPr>
          <p:txBody>
            <a:bodyPr wrap="square" lIns="96000" tIns="0" rIns="96000" bIns="0" rtlCol="0" anchor="ctr">
              <a:noAutofit/>
            </a:bodyPr>
            <a:lstStyle/>
            <a:p>
              <a:pPr algn="ctr"/>
              <a:r>
                <a:rPr lang="en-US" sz="1400" dirty="0">
                  <a:solidFill>
                    <a:srgbClr val="E60000"/>
                  </a:solidFill>
                  <a:latin typeface="Vodafone Rg"/>
                </a:rPr>
                <a:t>Connectivity</a:t>
              </a:r>
            </a:p>
          </p:txBody>
        </p:sp>
        <p:sp>
          <p:nvSpPr>
            <p:cNvPr id="47" name="Rounded Rectangle 46"/>
            <p:cNvSpPr/>
            <p:nvPr/>
          </p:nvSpPr>
          <p:spPr>
            <a:xfrm>
              <a:off x="564185" y="2346878"/>
              <a:ext cx="2135472" cy="1005840"/>
            </a:xfrm>
            <a:prstGeom prst="roundRect">
              <a:avLst>
                <a:gd name="adj" fmla="val 4854"/>
              </a:avLst>
            </a:prstGeom>
            <a:pattFill prst="ltUpDiag">
              <a:fgClr>
                <a:schemeClr val="bg1">
                  <a:lumMod val="85000"/>
                </a:schemeClr>
              </a:fgClr>
              <a:bgClr>
                <a:schemeClr val="bg1"/>
              </a:bgClr>
            </a:patt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444478">
                <a:lnSpc>
                  <a:spcPct val="90000"/>
                </a:lnSpc>
                <a:spcBef>
                  <a:spcPct val="0"/>
                </a:spcBef>
                <a:spcAft>
                  <a:spcPct val="35000"/>
                </a:spcAft>
              </a:pPr>
              <a:endParaRPr lang="en-GB" sz="1000" dirty="0">
                <a:solidFill>
                  <a:srgbClr val="34342B"/>
                </a:solidFill>
                <a:latin typeface="Vodafone Rg"/>
              </a:endParaRPr>
            </a:p>
          </p:txBody>
        </p:sp>
        <p:sp>
          <p:nvSpPr>
            <p:cNvPr id="48" name="TextBox 47"/>
            <p:cNvSpPr txBox="1"/>
            <p:nvPr/>
          </p:nvSpPr>
          <p:spPr>
            <a:xfrm>
              <a:off x="972399" y="2600982"/>
              <a:ext cx="1319045" cy="497633"/>
            </a:xfrm>
            <a:prstGeom prst="rect">
              <a:avLst/>
            </a:prstGeom>
          </p:spPr>
          <p:txBody>
            <a:bodyPr wrap="square" lIns="96000" tIns="0" rIns="96000" bIns="0" rtlCol="0" anchor="ctr">
              <a:noAutofit/>
            </a:bodyPr>
            <a:lstStyle/>
            <a:p>
              <a:pPr algn="ctr"/>
              <a:r>
                <a:rPr lang="en-US" sz="1400" dirty="0" smtClean="0">
                  <a:solidFill>
                    <a:srgbClr val="E60000"/>
                  </a:solidFill>
                  <a:latin typeface="Vodafone Rg"/>
                </a:rPr>
                <a:t>Applications</a:t>
              </a:r>
              <a:endParaRPr lang="en-US" sz="1400" dirty="0">
                <a:solidFill>
                  <a:srgbClr val="E60000"/>
                </a:solidFill>
                <a:latin typeface="Vodafone Rg"/>
              </a:endParaRPr>
            </a:p>
          </p:txBody>
        </p:sp>
        <p:sp>
          <p:nvSpPr>
            <p:cNvPr id="49" name="Rounded Rectangle 48"/>
            <p:cNvSpPr/>
            <p:nvPr/>
          </p:nvSpPr>
          <p:spPr>
            <a:xfrm>
              <a:off x="4201884" y="2173889"/>
              <a:ext cx="914400" cy="320040"/>
            </a:xfrm>
            <a:prstGeom prst="roundRect">
              <a:avLst>
                <a:gd name="adj" fmla="val 5933"/>
              </a:avLst>
            </a:prstGeom>
            <a:solidFill>
              <a:schemeClr val="accent5"/>
            </a:solidFill>
            <a:ln w="3175" cap="flat" cmpd="sng" algn="ctr">
              <a:solidFill>
                <a:schemeClr val="bg1">
                  <a:lumMod val="6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444478">
                <a:lnSpc>
                  <a:spcPct val="90000"/>
                </a:lnSpc>
                <a:spcBef>
                  <a:spcPct val="0"/>
                </a:spcBef>
                <a:spcAft>
                  <a:spcPct val="35000"/>
                </a:spcAft>
              </a:pPr>
              <a:r>
                <a:rPr lang="en-GB" sz="1050" dirty="0">
                  <a:solidFill>
                    <a:srgbClr val="FFFFFF"/>
                  </a:solidFill>
                  <a:latin typeface="Vodafone Rg"/>
                </a:rPr>
                <a:t>Site Surveillance</a:t>
              </a:r>
            </a:p>
          </p:txBody>
        </p:sp>
        <p:sp>
          <p:nvSpPr>
            <p:cNvPr id="50" name="Rounded Rectangle 49"/>
            <p:cNvSpPr/>
            <p:nvPr/>
          </p:nvSpPr>
          <p:spPr>
            <a:xfrm>
              <a:off x="3120727" y="2173889"/>
              <a:ext cx="914400" cy="320040"/>
            </a:xfrm>
            <a:prstGeom prst="roundRect">
              <a:avLst>
                <a:gd name="adj" fmla="val 5933"/>
              </a:avLst>
            </a:prstGeom>
            <a:solidFill>
              <a:schemeClr val="accent5"/>
            </a:solidFill>
            <a:ln w="3175" cap="flat" cmpd="sng" algn="ctr">
              <a:solidFill>
                <a:schemeClr val="bg1">
                  <a:lumMod val="6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444478">
                <a:lnSpc>
                  <a:spcPct val="90000"/>
                </a:lnSpc>
                <a:spcBef>
                  <a:spcPct val="0"/>
                </a:spcBef>
                <a:spcAft>
                  <a:spcPct val="35000"/>
                </a:spcAft>
              </a:pPr>
              <a:r>
                <a:rPr lang="en-GB" sz="1050" dirty="0">
                  <a:solidFill>
                    <a:srgbClr val="FFFFFF"/>
                  </a:solidFill>
                  <a:latin typeface="Vodafone Rg"/>
                </a:rPr>
                <a:t>Job management</a:t>
              </a:r>
            </a:p>
          </p:txBody>
        </p:sp>
        <p:sp>
          <p:nvSpPr>
            <p:cNvPr id="52" name="Rounded Rectangle 51"/>
            <p:cNvSpPr/>
            <p:nvPr/>
          </p:nvSpPr>
          <p:spPr>
            <a:xfrm>
              <a:off x="3120727" y="3032819"/>
              <a:ext cx="914400" cy="320040"/>
            </a:xfrm>
            <a:prstGeom prst="roundRect">
              <a:avLst>
                <a:gd name="adj" fmla="val 5933"/>
              </a:avLst>
            </a:prstGeom>
            <a:solidFill>
              <a:schemeClr val="accent5"/>
            </a:solidFill>
            <a:ln w="3175" cap="flat" cmpd="sng" algn="ctr">
              <a:solidFill>
                <a:schemeClr val="bg1">
                  <a:lumMod val="6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444478">
                <a:lnSpc>
                  <a:spcPct val="90000"/>
                </a:lnSpc>
                <a:spcBef>
                  <a:spcPct val="0"/>
                </a:spcBef>
                <a:spcAft>
                  <a:spcPct val="35000"/>
                </a:spcAft>
              </a:pPr>
              <a:r>
                <a:rPr lang="en-GB" sz="1200" dirty="0" smtClean="0">
                  <a:solidFill>
                    <a:srgbClr val="FFFFFF"/>
                  </a:solidFill>
                  <a:latin typeface="Vodafone Rg"/>
                </a:rPr>
                <a:t>App 3</a:t>
              </a:r>
              <a:endParaRPr lang="en-GB" sz="1200" dirty="0">
                <a:solidFill>
                  <a:srgbClr val="FFFFFF"/>
                </a:solidFill>
                <a:latin typeface="Vodafone Rg"/>
              </a:endParaRPr>
            </a:p>
          </p:txBody>
        </p:sp>
        <p:pic>
          <p:nvPicPr>
            <p:cNvPr id="53" name="Picture 52"/>
            <p:cNvPicPr>
              <a:picLocks noChangeAspect="1"/>
            </p:cNvPicPr>
            <p:nvPr/>
          </p:nvPicPr>
          <p:blipFill rotWithShape="1">
            <a:blip r:embed="rId7" cstate="email">
              <a:extLst>
                <a:ext uri="{28A0092B-C50C-407E-A947-70E740481C1C}">
                  <a14:useLocalDpi xmlns:a14="http://schemas.microsoft.com/office/drawing/2010/main" val="0"/>
                </a:ext>
              </a:extLst>
            </a:blip>
            <a:srcRect/>
            <a:stretch/>
          </p:blipFill>
          <p:spPr>
            <a:xfrm>
              <a:off x="1498917" y="3390468"/>
              <a:ext cx="328458" cy="340700"/>
            </a:xfrm>
            <a:prstGeom prst="rect">
              <a:avLst/>
            </a:prstGeom>
          </p:spPr>
        </p:pic>
        <p:sp>
          <p:nvSpPr>
            <p:cNvPr id="54" name="Rounded Rectangle 53"/>
            <p:cNvSpPr/>
            <p:nvPr/>
          </p:nvSpPr>
          <p:spPr>
            <a:xfrm>
              <a:off x="564185" y="3740282"/>
              <a:ext cx="2135472" cy="1005840"/>
            </a:xfrm>
            <a:prstGeom prst="roundRect">
              <a:avLst>
                <a:gd name="adj" fmla="val 4854"/>
              </a:avLst>
            </a:prstGeom>
            <a:pattFill prst="ltUpDiag">
              <a:fgClr>
                <a:schemeClr val="bg1">
                  <a:lumMod val="85000"/>
                </a:schemeClr>
              </a:fgClr>
              <a:bgClr>
                <a:schemeClr val="bg1"/>
              </a:bgClr>
            </a:patt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444478">
                <a:lnSpc>
                  <a:spcPct val="90000"/>
                </a:lnSpc>
                <a:spcBef>
                  <a:spcPct val="0"/>
                </a:spcBef>
                <a:spcAft>
                  <a:spcPct val="35000"/>
                </a:spcAft>
              </a:pPr>
              <a:endParaRPr lang="en-GB" sz="1000" dirty="0">
                <a:solidFill>
                  <a:srgbClr val="34342B"/>
                </a:solidFill>
                <a:latin typeface="Vodafone Rg"/>
              </a:endParaRPr>
            </a:p>
          </p:txBody>
        </p:sp>
        <p:sp>
          <p:nvSpPr>
            <p:cNvPr id="55" name="TextBox 54"/>
            <p:cNvSpPr txBox="1"/>
            <p:nvPr/>
          </p:nvSpPr>
          <p:spPr>
            <a:xfrm>
              <a:off x="972399" y="3994386"/>
              <a:ext cx="1319045" cy="497633"/>
            </a:xfrm>
            <a:prstGeom prst="rect">
              <a:avLst/>
            </a:prstGeom>
          </p:spPr>
          <p:txBody>
            <a:bodyPr wrap="square" lIns="96000" tIns="0" rIns="96000" bIns="0" rtlCol="0" anchor="ctr">
              <a:noAutofit/>
            </a:bodyPr>
            <a:lstStyle/>
            <a:p>
              <a:pPr algn="ctr"/>
              <a:r>
                <a:rPr lang="en-GB" sz="1400" dirty="0" smtClean="0">
                  <a:solidFill>
                    <a:srgbClr val="E60000"/>
                  </a:solidFill>
                  <a:latin typeface="Vodafone Rg"/>
                </a:rPr>
                <a:t>Vertical customer benefits</a:t>
              </a:r>
              <a:endParaRPr lang="en-GB" sz="1400" dirty="0">
                <a:solidFill>
                  <a:srgbClr val="E60000"/>
                </a:solidFill>
                <a:latin typeface="Vodafone Rg"/>
              </a:endParaRPr>
            </a:p>
          </p:txBody>
        </p:sp>
        <p:sp>
          <p:nvSpPr>
            <p:cNvPr id="56" name="Rectangle 55"/>
            <p:cNvSpPr/>
            <p:nvPr/>
          </p:nvSpPr>
          <p:spPr>
            <a:xfrm>
              <a:off x="2996619" y="3692028"/>
              <a:ext cx="2250296" cy="1075802"/>
            </a:xfrm>
            <a:prstGeom prst="rect">
              <a:avLst/>
            </a:prstGeom>
          </p:spPr>
          <p:txBody>
            <a:bodyPr wrap="square">
              <a:spAutoFit/>
            </a:bodyPr>
            <a:lstStyle/>
            <a:p>
              <a:pPr marL="88896" indent="-88896">
                <a:spcAft>
                  <a:spcPts val="200"/>
                </a:spcAft>
                <a:buClr>
                  <a:srgbClr val="E60000"/>
                </a:buClr>
                <a:buFont typeface="Arial" panose="020B0604020202020204" pitchFamily="34" charset="0"/>
                <a:buChar char="•"/>
              </a:pPr>
              <a:r>
                <a:rPr lang="en-GB" sz="1000" dirty="0" smtClean="0">
                  <a:solidFill>
                    <a:srgbClr val="000000"/>
                  </a:solidFill>
                  <a:latin typeface="Vodafone Rg"/>
                </a:rPr>
                <a:t>Improved </a:t>
              </a:r>
              <a:r>
                <a:rPr lang="en-GB" sz="1000" dirty="0">
                  <a:solidFill>
                    <a:srgbClr val="000000"/>
                  </a:solidFill>
                  <a:latin typeface="Vodafone Rg"/>
                </a:rPr>
                <a:t>site management </a:t>
              </a:r>
            </a:p>
            <a:p>
              <a:pPr marL="88896" indent="-88896">
                <a:spcAft>
                  <a:spcPts val="200"/>
                </a:spcAft>
                <a:buClr>
                  <a:srgbClr val="E60000"/>
                </a:buClr>
                <a:buFont typeface="Arial" panose="020B0604020202020204" pitchFamily="34" charset="0"/>
                <a:buChar char="•"/>
              </a:pPr>
              <a:r>
                <a:rPr lang="en-GB" sz="1000" dirty="0">
                  <a:solidFill>
                    <a:srgbClr val="000000"/>
                  </a:solidFill>
                  <a:latin typeface="Vodafone Rg"/>
                </a:rPr>
                <a:t>Faster job scheduling </a:t>
              </a:r>
            </a:p>
            <a:p>
              <a:pPr marL="88896" indent="-88896">
                <a:spcAft>
                  <a:spcPts val="200"/>
                </a:spcAft>
                <a:buClr>
                  <a:srgbClr val="E60000"/>
                </a:buClr>
                <a:buFont typeface="Arial" panose="020B0604020202020204" pitchFamily="34" charset="0"/>
                <a:buChar char="•"/>
              </a:pPr>
              <a:r>
                <a:rPr lang="en-GB" sz="1000" dirty="0">
                  <a:solidFill>
                    <a:srgbClr val="000000"/>
                  </a:solidFill>
                  <a:latin typeface="Vodafone Rg"/>
                </a:rPr>
                <a:t>Better project tracking </a:t>
              </a:r>
              <a:r>
                <a:rPr lang="en-GB" sz="1000" dirty="0" smtClean="0">
                  <a:solidFill>
                    <a:srgbClr val="000000"/>
                  </a:solidFill>
                  <a:latin typeface="Vodafone Rg"/>
                </a:rPr>
                <a:t/>
              </a:r>
              <a:br>
                <a:rPr lang="en-GB" sz="1000" dirty="0" smtClean="0">
                  <a:solidFill>
                    <a:srgbClr val="000000"/>
                  </a:solidFill>
                  <a:latin typeface="Vodafone Rg"/>
                </a:rPr>
              </a:br>
              <a:r>
                <a:rPr lang="en-GB" sz="1000" dirty="0" smtClean="0">
                  <a:solidFill>
                    <a:srgbClr val="000000"/>
                  </a:solidFill>
                  <a:latin typeface="Vodafone Rg"/>
                </a:rPr>
                <a:t>and </a:t>
              </a:r>
              <a:r>
                <a:rPr lang="en-GB" sz="1000" dirty="0">
                  <a:solidFill>
                    <a:srgbClr val="000000"/>
                  </a:solidFill>
                  <a:latin typeface="Vodafone Rg"/>
                </a:rPr>
                <a:t>cost </a:t>
              </a:r>
              <a:r>
                <a:rPr lang="en-GB" sz="1000" dirty="0" smtClean="0">
                  <a:solidFill>
                    <a:srgbClr val="000000"/>
                  </a:solidFill>
                  <a:latin typeface="Vodafone Rg"/>
                </a:rPr>
                <a:t>control</a:t>
              </a:r>
            </a:p>
            <a:p>
              <a:pPr marL="88896" indent="-88896">
                <a:spcAft>
                  <a:spcPts val="200"/>
                </a:spcAft>
                <a:buClr>
                  <a:srgbClr val="E60000"/>
                </a:buClr>
                <a:buFont typeface="Arial" panose="020B0604020202020204" pitchFamily="34" charset="0"/>
                <a:buChar char="•"/>
              </a:pPr>
              <a:r>
                <a:rPr lang="en-GB" sz="1000" dirty="0" smtClean="0">
                  <a:solidFill>
                    <a:srgbClr val="000000"/>
                  </a:solidFill>
                  <a:latin typeface="Vodafone Rg"/>
                </a:rPr>
                <a:t>Single </a:t>
              </a:r>
              <a:r>
                <a:rPr lang="en-GB" sz="1000" dirty="0">
                  <a:solidFill>
                    <a:srgbClr val="000000"/>
                  </a:solidFill>
                  <a:latin typeface="Vodafone Rg"/>
                </a:rPr>
                <a:t>ICT provider </a:t>
              </a:r>
            </a:p>
          </p:txBody>
        </p:sp>
      </p:grpSp>
      <p:grpSp>
        <p:nvGrpSpPr>
          <p:cNvPr id="57" name="Group 56"/>
          <p:cNvGrpSpPr/>
          <p:nvPr/>
        </p:nvGrpSpPr>
        <p:grpSpPr>
          <a:xfrm>
            <a:off x="0" y="-1"/>
            <a:ext cx="1945904" cy="5180190"/>
            <a:chOff x="0" y="-1"/>
            <a:chExt cx="1945904" cy="5180190"/>
          </a:xfrm>
        </p:grpSpPr>
        <p:grpSp>
          <p:nvGrpSpPr>
            <p:cNvPr id="58" name="Group 57"/>
            <p:cNvGrpSpPr/>
            <p:nvPr/>
          </p:nvGrpSpPr>
          <p:grpSpPr>
            <a:xfrm>
              <a:off x="0" y="-1"/>
              <a:ext cx="1945904" cy="5143501"/>
              <a:chOff x="0" y="-1"/>
              <a:chExt cx="1945904" cy="5143501"/>
            </a:xfrm>
          </p:grpSpPr>
          <p:sp>
            <p:nvSpPr>
              <p:cNvPr id="60" name="Rectangle 59"/>
              <p:cNvSpPr/>
              <p:nvPr/>
            </p:nvSpPr>
            <p:spPr>
              <a:xfrm>
                <a:off x="0" y="-1"/>
                <a:ext cx="1945904" cy="514350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r="100000" b="100000"/>
                </a:path>
                <a:tileRect l="-100000" t="-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61" name="Pentagon 60"/>
              <p:cNvSpPr>
                <a:spLocks noChangeAspect="1"/>
              </p:cNvSpPr>
              <p:nvPr/>
            </p:nvSpPr>
            <p:spPr>
              <a:xfrm>
                <a:off x="57600" y="2193860"/>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62" name="Pentagon 61"/>
              <p:cNvSpPr>
                <a:spLocks noChangeAspect="1"/>
              </p:cNvSpPr>
              <p:nvPr/>
            </p:nvSpPr>
            <p:spPr>
              <a:xfrm>
                <a:off x="57600"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63" name="Pentagon 62"/>
              <p:cNvSpPr>
                <a:spLocks noChangeAspect="1"/>
              </p:cNvSpPr>
              <p:nvPr/>
            </p:nvSpPr>
            <p:spPr>
              <a:xfrm>
                <a:off x="57600"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64" name="Pentagon 63"/>
              <p:cNvSpPr>
                <a:spLocks noChangeAspect="1"/>
              </p:cNvSpPr>
              <p:nvPr/>
            </p:nvSpPr>
            <p:spPr>
              <a:xfrm>
                <a:off x="57600" y="174060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2. What?</a:t>
                </a:r>
              </a:p>
            </p:txBody>
          </p:sp>
        </p:grpSp>
        <p:sp>
          <p:nvSpPr>
            <p:cNvPr id="59" name="TextBox 58"/>
            <p:cNvSpPr txBox="1"/>
            <p:nvPr/>
          </p:nvSpPr>
          <p:spPr>
            <a:xfrm>
              <a:off x="112888" y="2652377"/>
              <a:ext cx="1794426" cy="2527812"/>
            </a:xfrm>
            <a:prstGeom prst="rect">
              <a:avLst/>
            </a:prstGeom>
            <a:ln>
              <a:noFill/>
            </a:ln>
          </p:spPr>
          <p:txBody>
            <a:bodyPr wrap="square" lIns="0" tIns="0" rIns="0" bIns="0" rtlCol="0">
              <a:noAutofit/>
            </a:bodyPr>
            <a:lstStyle/>
            <a:p>
              <a:pPr>
                <a:tabLst>
                  <a:tab pos="93663" algn="l"/>
                </a:tabLst>
              </a:pPr>
              <a:r>
                <a:rPr lang="en-US" sz="1400" dirty="0">
                  <a:solidFill>
                    <a:srgbClr val="888888"/>
                  </a:solidFill>
                  <a:latin typeface="Vodafone Rg"/>
                </a:rPr>
                <a:t>What you will learn</a:t>
              </a:r>
            </a:p>
            <a:p>
              <a:pPr>
                <a:tabLst>
                  <a:tab pos="93663" algn="l"/>
                </a:tabLst>
              </a:pPr>
              <a:r>
                <a:rPr lang="en-US" sz="1400" dirty="0">
                  <a:solidFill>
                    <a:srgbClr val="888888"/>
                  </a:solidFill>
                  <a:latin typeface="Vodafone Rg"/>
                </a:rPr>
                <a:t>Moving to a solutions approach</a:t>
              </a:r>
            </a:p>
            <a:p>
              <a:pPr>
                <a:tabLst>
                  <a:tab pos="93663" algn="l"/>
                </a:tabLst>
              </a:pPr>
              <a:r>
                <a:rPr lang="en-US" sz="1400" dirty="0">
                  <a:solidFill>
                    <a:srgbClr val="888888"/>
                  </a:solidFill>
                  <a:latin typeface="Vodafone Rg"/>
                </a:rPr>
                <a:t>Structuring of a sales discussion</a:t>
              </a:r>
            </a:p>
            <a:p>
              <a:pPr>
                <a:tabLst>
                  <a:tab pos="93663" algn="l"/>
                </a:tabLst>
              </a:pPr>
              <a:r>
                <a:rPr lang="en-US" sz="1400" dirty="0">
                  <a:solidFill>
                    <a:srgbClr val="888888"/>
                  </a:solidFill>
                  <a:latin typeface="Vodafone Rg"/>
                </a:rPr>
                <a:t>Asking the right questions</a:t>
              </a:r>
            </a:p>
            <a:p>
              <a:pPr>
                <a:tabLst>
                  <a:tab pos="93663" algn="l"/>
                </a:tabLst>
              </a:pPr>
              <a:r>
                <a:rPr lang="en-US" sz="1400" b="1" dirty="0">
                  <a:solidFill>
                    <a:schemeClr val="accent1"/>
                  </a:solidFill>
                  <a:latin typeface="Vodafone Rg"/>
                </a:rPr>
                <a:t>Summary</a:t>
              </a:r>
            </a:p>
            <a:p>
              <a:pPr>
                <a:tabLst>
                  <a:tab pos="93663" algn="l"/>
                </a:tabLst>
              </a:pPr>
              <a:r>
                <a:rPr lang="en-US" sz="1400" dirty="0" smtClean="0">
                  <a:solidFill>
                    <a:srgbClr val="888888"/>
                  </a:solidFill>
                  <a:latin typeface="Vodafone Rg"/>
                </a:rPr>
                <a:t>Test yourself</a:t>
              </a:r>
            </a:p>
          </p:txBody>
        </p:sp>
      </p:grpSp>
      <p:sp>
        <p:nvSpPr>
          <p:cNvPr id="65" name="23 Rectángulo"/>
          <p:cNvSpPr/>
          <p:nvPr/>
        </p:nvSpPr>
        <p:spPr>
          <a:xfrm>
            <a:off x="0" y="-1"/>
            <a:ext cx="9144000" cy="617539"/>
          </a:xfrm>
          <a:prstGeom prst="rect">
            <a:avLst/>
          </a:prstGeom>
          <a:solidFill>
            <a:srgbClr val="92D05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66" name="6 CuadroTexto"/>
          <p:cNvSpPr txBox="1"/>
          <p:nvPr/>
        </p:nvSpPr>
        <p:spPr>
          <a:xfrm>
            <a:off x="1408482" y="-43931"/>
            <a:ext cx="70243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How to sell Small Business Solutions?</a:t>
            </a:r>
            <a:endParaRPr lang="en-GB" sz="2800" b="1" dirty="0" smtClean="0">
              <a:solidFill>
                <a:schemeClr val="bg1"/>
              </a:solidFill>
              <a:latin typeface="Vodafone Rg"/>
            </a:endParaRPr>
          </a:p>
        </p:txBody>
      </p:sp>
      <p:pic>
        <p:nvPicPr>
          <p:cNvPr id="67"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2800" y="50800"/>
            <a:ext cx="384608" cy="539896"/>
          </a:xfrm>
          <a:prstGeom prst="rect">
            <a:avLst/>
          </a:prstGeom>
        </p:spPr>
      </p:pic>
    </p:spTree>
    <p:extLst>
      <p:ext uri="{BB962C8B-B14F-4D97-AF65-F5344CB8AC3E}">
        <p14:creationId xmlns:p14="http://schemas.microsoft.com/office/powerpoint/2010/main" val="231245958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21" name="TextBox 20"/>
          <p:cNvSpPr txBox="1"/>
          <p:nvPr/>
        </p:nvSpPr>
        <p:spPr>
          <a:xfrm>
            <a:off x="2330376" y="1000125"/>
            <a:ext cx="6283399" cy="3339663"/>
          </a:xfrm>
          <a:prstGeom prst="rect">
            <a:avLst/>
          </a:prstGeom>
        </p:spPr>
        <p:txBody>
          <a:bodyPr wrap="square" lIns="0" tIns="0" rIns="0" bIns="0" rtlCol="0">
            <a:noAutofit/>
          </a:bodyPr>
          <a:lstStyle/>
          <a:p>
            <a:pPr algn="ctr"/>
            <a:r>
              <a:rPr lang="en-US" sz="2000" dirty="0" smtClean="0">
                <a:latin typeface="Vodafone Rg"/>
              </a:rPr>
              <a:t>You have completed the material for Module 3.</a:t>
            </a:r>
          </a:p>
          <a:p>
            <a:pPr algn="ctr"/>
            <a:endParaRPr lang="en-US" sz="2000" dirty="0">
              <a:latin typeface="Vodafone Rg"/>
            </a:endParaRPr>
          </a:p>
          <a:p>
            <a:pPr algn="ctr"/>
            <a:r>
              <a:rPr lang="en-US" sz="2000" dirty="0" smtClean="0">
                <a:latin typeface="Vodafone Rg"/>
              </a:rPr>
              <a:t>How confident do you feel with the material you have learned in this module? </a:t>
            </a:r>
            <a:endParaRPr lang="en-US" sz="2000" dirty="0">
              <a:latin typeface="Vodafone Rg"/>
            </a:endParaRPr>
          </a:p>
          <a:p>
            <a:pPr algn="ctr"/>
            <a:endParaRPr lang="en-US" sz="2000" dirty="0">
              <a:latin typeface="Vodafone Rg"/>
            </a:endParaRPr>
          </a:p>
          <a:p>
            <a:pPr algn="ctr"/>
            <a:endParaRPr lang="en-US" sz="2000" dirty="0">
              <a:latin typeface="Vodafone Rg"/>
            </a:endParaRPr>
          </a:p>
          <a:p>
            <a:pPr algn="ctr"/>
            <a:endParaRPr lang="en-US" sz="2000" dirty="0">
              <a:latin typeface="Vodafone Rg"/>
            </a:endParaRPr>
          </a:p>
          <a:p>
            <a:pPr algn="ctr"/>
            <a:endParaRPr lang="en-US" sz="2000" dirty="0" smtClean="0">
              <a:latin typeface="Vodafone Rg"/>
            </a:endParaRPr>
          </a:p>
          <a:p>
            <a:pPr algn="ctr"/>
            <a:endParaRPr lang="en-US" sz="2000" dirty="0" smtClean="0">
              <a:latin typeface="Vodafone Rg"/>
            </a:endParaRPr>
          </a:p>
          <a:p>
            <a:pPr algn="ctr"/>
            <a:endParaRPr lang="en-GB" sz="2000" dirty="0" smtClean="0">
              <a:latin typeface="Vodafone Rg"/>
            </a:endParaRPr>
          </a:p>
          <a:p>
            <a:pPr algn="ctr"/>
            <a:endParaRPr lang="en-GB" sz="2000" dirty="0">
              <a:latin typeface="Vodafone Rg"/>
            </a:endParaRPr>
          </a:p>
          <a:p>
            <a:pPr algn="ctr"/>
            <a:endParaRPr lang="en-US" sz="2000" dirty="0">
              <a:latin typeface="Vodafone Rg"/>
            </a:endParaRPr>
          </a:p>
          <a:p>
            <a:endParaRPr lang="en-GB" sz="2000" dirty="0">
              <a:latin typeface="Vodafone Rg"/>
            </a:endParaRPr>
          </a:p>
          <a:p>
            <a:endParaRPr lang="en-US" sz="2000" dirty="0" smtClean="0">
              <a:latin typeface="Vodafone Rg"/>
            </a:endParaRPr>
          </a:p>
        </p:txBody>
      </p:sp>
      <p:sp>
        <p:nvSpPr>
          <p:cNvPr id="10" name="Pentagon 9">
            <a:hlinkClick r:id="rId3" action="ppaction://hlinksldjump"/>
          </p:cNvPr>
          <p:cNvSpPr>
            <a:spLocks noChangeAspect="1"/>
          </p:cNvSpPr>
          <p:nvPr/>
        </p:nvSpPr>
        <p:spPr>
          <a:xfrm>
            <a:off x="2332585" y="3340034"/>
            <a:ext cx="6137763" cy="360000"/>
          </a:xfrm>
          <a:prstGeom prst="homePlate">
            <a:avLst/>
          </a:prstGeom>
          <a:solidFill>
            <a:srgbClr val="92D05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600" b="1" dirty="0">
                <a:solidFill>
                  <a:schemeClr val="bg1">
                    <a:lumMod val="95000"/>
                  </a:schemeClr>
                </a:solidFill>
                <a:latin typeface="Vodafone Rg"/>
              </a:rPr>
              <a:t>I am feeling confident – take me to the test</a:t>
            </a:r>
          </a:p>
        </p:txBody>
      </p:sp>
      <p:sp>
        <p:nvSpPr>
          <p:cNvPr id="15" name="Pentagon 14">
            <a:hlinkClick r:id="rId4" action="ppaction://hlinksldjump"/>
          </p:cNvPr>
          <p:cNvSpPr>
            <a:spLocks noChangeAspect="1"/>
          </p:cNvSpPr>
          <p:nvPr/>
        </p:nvSpPr>
        <p:spPr>
          <a:xfrm>
            <a:off x="2330376" y="4011479"/>
            <a:ext cx="6137763" cy="360000"/>
          </a:xfrm>
          <a:prstGeom prst="homePlate">
            <a:avLst/>
          </a:prstGeom>
          <a:solidFill>
            <a:srgbClr val="92D05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600" b="1" dirty="0">
                <a:solidFill>
                  <a:schemeClr val="bg1">
                    <a:lumMod val="95000"/>
                  </a:schemeClr>
                </a:solidFill>
                <a:latin typeface="Vodafone Rg"/>
              </a:rPr>
              <a:t>I would like to review the module again before taking the test</a:t>
            </a:r>
          </a:p>
        </p:txBody>
      </p:sp>
      <p:grpSp>
        <p:nvGrpSpPr>
          <p:cNvPr id="14" name="Group 13"/>
          <p:cNvGrpSpPr/>
          <p:nvPr/>
        </p:nvGrpSpPr>
        <p:grpSpPr>
          <a:xfrm>
            <a:off x="0" y="-1"/>
            <a:ext cx="1945904" cy="5180190"/>
            <a:chOff x="0" y="-1"/>
            <a:chExt cx="1945904" cy="5180190"/>
          </a:xfrm>
        </p:grpSpPr>
        <p:grpSp>
          <p:nvGrpSpPr>
            <p:cNvPr id="18" name="Group 17"/>
            <p:cNvGrpSpPr/>
            <p:nvPr/>
          </p:nvGrpSpPr>
          <p:grpSpPr>
            <a:xfrm>
              <a:off x="0" y="-1"/>
              <a:ext cx="1945904" cy="5143501"/>
              <a:chOff x="0" y="-1"/>
              <a:chExt cx="1945904" cy="5143501"/>
            </a:xfrm>
          </p:grpSpPr>
          <p:sp>
            <p:nvSpPr>
              <p:cNvPr id="26" name="Rectangle 25"/>
              <p:cNvSpPr/>
              <p:nvPr/>
            </p:nvSpPr>
            <p:spPr>
              <a:xfrm>
                <a:off x="0" y="-1"/>
                <a:ext cx="1945904" cy="514350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r="100000" b="100000"/>
                </a:path>
                <a:tileRect l="-100000" t="-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27" name="Pentagon 26"/>
              <p:cNvSpPr>
                <a:spLocks noChangeAspect="1"/>
              </p:cNvSpPr>
              <p:nvPr/>
            </p:nvSpPr>
            <p:spPr>
              <a:xfrm>
                <a:off x="57600" y="2193860"/>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28" name="Pentagon 27"/>
              <p:cNvSpPr>
                <a:spLocks noChangeAspect="1"/>
              </p:cNvSpPr>
              <p:nvPr/>
            </p:nvSpPr>
            <p:spPr>
              <a:xfrm>
                <a:off x="57600"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29" name="Pentagon 28"/>
              <p:cNvSpPr>
                <a:spLocks noChangeAspect="1"/>
              </p:cNvSpPr>
              <p:nvPr/>
            </p:nvSpPr>
            <p:spPr>
              <a:xfrm>
                <a:off x="57600"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32" name="Pentagon 31"/>
              <p:cNvSpPr>
                <a:spLocks noChangeAspect="1"/>
              </p:cNvSpPr>
              <p:nvPr/>
            </p:nvSpPr>
            <p:spPr>
              <a:xfrm>
                <a:off x="57600" y="174060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2. What?</a:t>
                </a:r>
              </a:p>
            </p:txBody>
          </p:sp>
        </p:grpSp>
        <p:sp>
          <p:nvSpPr>
            <p:cNvPr id="19" name="TextBox 18"/>
            <p:cNvSpPr txBox="1"/>
            <p:nvPr/>
          </p:nvSpPr>
          <p:spPr>
            <a:xfrm>
              <a:off x="112888" y="2652377"/>
              <a:ext cx="1794426" cy="2527812"/>
            </a:xfrm>
            <a:prstGeom prst="rect">
              <a:avLst/>
            </a:prstGeom>
            <a:ln>
              <a:noFill/>
            </a:ln>
          </p:spPr>
          <p:txBody>
            <a:bodyPr wrap="square" lIns="0" tIns="0" rIns="0" bIns="0" rtlCol="0">
              <a:noAutofit/>
            </a:bodyPr>
            <a:lstStyle/>
            <a:p>
              <a:pPr>
                <a:tabLst>
                  <a:tab pos="93663" algn="l"/>
                </a:tabLst>
              </a:pPr>
              <a:r>
                <a:rPr lang="en-US" sz="1400" dirty="0">
                  <a:solidFill>
                    <a:srgbClr val="888888"/>
                  </a:solidFill>
                  <a:latin typeface="Vodafone Rg"/>
                </a:rPr>
                <a:t>What you will learn</a:t>
              </a:r>
            </a:p>
            <a:p>
              <a:pPr>
                <a:tabLst>
                  <a:tab pos="93663" algn="l"/>
                </a:tabLst>
              </a:pPr>
              <a:r>
                <a:rPr lang="en-US" sz="1400" dirty="0">
                  <a:solidFill>
                    <a:srgbClr val="888888"/>
                  </a:solidFill>
                  <a:latin typeface="Vodafone Rg"/>
                </a:rPr>
                <a:t>Moving to a solutions approach</a:t>
              </a:r>
            </a:p>
            <a:p>
              <a:pPr>
                <a:tabLst>
                  <a:tab pos="93663" algn="l"/>
                </a:tabLst>
              </a:pPr>
              <a:r>
                <a:rPr lang="en-US" sz="1400" dirty="0">
                  <a:solidFill>
                    <a:srgbClr val="888888"/>
                  </a:solidFill>
                  <a:latin typeface="Vodafone Rg"/>
                </a:rPr>
                <a:t>Structuring of a sales discussion</a:t>
              </a:r>
            </a:p>
            <a:p>
              <a:pPr>
                <a:tabLst>
                  <a:tab pos="93663" algn="l"/>
                </a:tabLst>
              </a:pPr>
              <a:r>
                <a:rPr lang="en-US" sz="1400" dirty="0">
                  <a:solidFill>
                    <a:srgbClr val="888888"/>
                  </a:solidFill>
                  <a:latin typeface="Vodafone Rg"/>
                </a:rPr>
                <a:t>Asking the right questions</a:t>
              </a:r>
            </a:p>
            <a:p>
              <a:pPr>
                <a:tabLst>
                  <a:tab pos="93663" algn="l"/>
                </a:tabLst>
              </a:pPr>
              <a:r>
                <a:rPr lang="en-US" sz="1400" dirty="0">
                  <a:solidFill>
                    <a:srgbClr val="888888"/>
                  </a:solidFill>
                  <a:latin typeface="Vodafone Rg"/>
                </a:rPr>
                <a:t>Summary</a:t>
              </a:r>
            </a:p>
            <a:p>
              <a:pPr>
                <a:tabLst>
                  <a:tab pos="93663" algn="l"/>
                </a:tabLst>
              </a:pPr>
              <a:r>
                <a:rPr lang="en-US" sz="1400" b="1" dirty="0">
                  <a:solidFill>
                    <a:schemeClr val="accent1"/>
                  </a:solidFill>
                  <a:latin typeface="Vodafone Rg"/>
                </a:rPr>
                <a:t>Test yourself</a:t>
              </a:r>
            </a:p>
          </p:txBody>
        </p:sp>
      </p:grpSp>
      <p:sp>
        <p:nvSpPr>
          <p:cNvPr id="33" name="23 Rectángulo"/>
          <p:cNvSpPr/>
          <p:nvPr/>
        </p:nvSpPr>
        <p:spPr>
          <a:xfrm>
            <a:off x="0" y="-1"/>
            <a:ext cx="9144000" cy="617539"/>
          </a:xfrm>
          <a:prstGeom prst="rect">
            <a:avLst/>
          </a:prstGeom>
          <a:solidFill>
            <a:srgbClr val="92D05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34" name="6 CuadroTexto"/>
          <p:cNvSpPr txBox="1"/>
          <p:nvPr/>
        </p:nvSpPr>
        <p:spPr>
          <a:xfrm>
            <a:off x="1408482" y="-43931"/>
            <a:ext cx="70243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How to sell Small Business Solutions?</a:t>
            </a:r>
            <a:endParaRPr lang="en-GB" sz="2800" b="1" dirty="0" smtClean="0">
              <a:solidFill>
                <a:schemeClr val="bg1"/>
              </a:solidFill>
              <a:latin typeface="Vodafone Rg"/>
            </a:endParaRPr>
          </a:p>
        </p:txBody>
      </p:sp>
      <p:pic>
        <p:nvPicPr>
          <p:cNvPr id="35"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800" y="50800"/>
            <a:ext cx="384608" cy="539896"/>
          </a:xfrm>
          <a:prstGeom prst="rect">
            <a:avLst/>
          </a:prstGeom>
        </p:spPr>
      </p:pic>
    </p:spTree>
    <p:extLst>
      <p:ext uri="{BB962C8B-B14F-4D97-AF65-F5344CB8AC3E}">
        <p14:creationId xmlns:p14="http://schemas.microsoft.com/office/powerpoint/2010/main" val="197062101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0" name="Title 2"/>
          <p:cNvSpPr>
            <a:spLocks noGrp="1"/>
          </p:cNvSpPr>
          <p:nvPr>
            <p:ph type="title"/>
          </p:nvPr>
        </p:nvSpPr>
        <p:spPr>
          <a:xfrm>
            <a:off x="2216507" y="791231"/>
            <a:ext cx="6512004" cy="875675"/>
          </a:xfrm>
        </p:spPr>
        <p:txBody>
          <a:bodyPr/>
          <a:lstStyle/>
          <a:p>
            <a:r>
              <a:rPr lang="en-US" dirty="0" smtClean="0">
                <a:latin typeface="Vodafone Rg"/>
              </a:rPr>
              <a:t>Question 1</a:t>
            </a:r>
            <a:endParaRPr lang="en-US" dirty="0">
              <a:latin typeface="Vodafone Rg"/>
            </a:endParaRPr>
          </a:p>
        </p:txBody>
      </p:sp>
      <p:sp>
        <p:nvSpPr>
          <p:cNvPr id="15" name="Content Placeholder 1"/>
          <p:cNvSpPr>
            <a:spLocks noGrp="1"/>
          </p:cNvSpPr>
          <p:nvPr>
            <p:ph idx="1"/>
          </p:nvPr>
        </p:nvSpPr>
        <p:spPr>
          <a:xfrm>
            <a:off x="2203028" y="1222403"/>
            <a:ext cx="6478875" cy="3577660"/>
          </a:xfrm>
        </p:spPr>
        <p:txBody>
          <a:bodyPr/>
          <a:lstStyle/>
          <a:p>
            <a:pPr marL="0" indent="0">
              <a:buNone/>
            </a:pPr>
            <a:r>
              <a:rPr lang="en-US" dirty="0">
                <a:latin typeface="Vodafone Rg"/>
              </a:rPr>
              <a:t>What are the benefits of using </a:t>
            </a:r>
            <a:r>
              <a:rPr lang="en-US" dirty="0" smtClean="0">
                <a:latin typeface="Vodafone Rg"/>
              </a:rPr>
              <a:t>a </a:t>
            </a:r>
            <a:r>
              <a:rPr lang="en-US" dirty="0">
                <a:latin typeface="Vodafone Rg"/>
              </a:rPr>
              <a:t>solutions approach to selling</a:t>
            </a:r>
            <a:r>
              <a:rPr lang="en-US" dirty="0" smtClean="0">
                <a:latin typeface="Vodafone Rg"/>
              </a:rPr>
              <a:t>?</a:t>
            </a:r>
            <a:endParaRPr lang="en-US" dirty="0">
              <a:latin typeface="Vodafone Rg"/>
            </a:endParaRPr>
          </a:p>
          <a:p>
            <a:pPr marL="0" indent="0">
              <a:buNone/>
            </a:pPr>
            <a:endParaRPr lang="en-US" dirty="0">
              <a:latin typeface="Vodafone Rg"/>
            </a:endParaRPr>
          </a:p>
        </p:txBody>
      </p:sp>
      <p:sp>
        <p:nvSpPr>
          <p:cNvPr id="16" name="TextBox 15">
            <a:hlinkClick r:id="rId3" action="ppaction://hlinksldjump"/>
          </p:cNvPr>
          <p:cNvSpPr txBox="1"/>
          <p:nvPr/>
        </p:nvSpPr>
        <p:spPr>
          <a:xfrm>
            <a:off x="2658793" y="194766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400" dirty="0" smtClean="0">
                <a:latin typeface="Vodafone Rg"/>
              </a:rPr>
              <a:t> a</a:t>
            </a:r>
            <a:r>
              <a:rPr lang="en-US" sz="1400" dirty="0">
                <a:latin typeface="Vodafone Rg"/>
              </a:rPr>
              <a:t>) </a:t>
            </a:r>
            <a:r>
              <a:rPr lang="en-US" sz="1400" dirty="0" smtClean="0">
                <a:latin typeface="Vodafone Rg"/>
              </a:rPr>
              <a:t>It differentiates </a:t>
            </a:r>
            <a:r>
              <a:rPr lang="en-US" sz="1400" dirty="0">
                <a:latin typeface="Vodafone Rg"/>
              </a:rPr>
              <a:t>Vodafone from competitors</a:t>
            </a:r>
          </a:p>
          <a:p>
            <a:pPr marL="0" lvl="1"/>
            <a:endParaRPr lang="en-US" sz="1400" dirty="0" smtClean="0">
              <a:latin typeface="Vodafone Rg"/>
            </a:endParaRPr>
          </a:p>
        </p:txBody>
      </p:sp>
      <p:sp>
        <p:nvSpPr>
          <p:cNvPr id="17" name="TextBox 16">
            <a:hlinkClick r:id="rId4" action="ppaction://hlinksldjump"/>
          </p:cNvPr>
          <p:cNvSpPr txBox="1"/>
          <p:nvPr/>
        </p:nvSpPr>
        <p:spPr>
          <a:xfrm>
            <a:off x="2662565" y="2397260"/>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400" dirty="0" smtClean="0">
                <a:latin typeface="Vodafone Rg"/>
              </a:rPr>
              <a:t> b) </a:t>
            </a:r>
            <a:r>
              <a:rPr lang="en-US" sz="1400" dirty="0">
                <a:latin typeface="Vodafone Rg"/>
              </a:rPr>
              <a:t>Helps address customer’s core business needs</a:t>
            </a:r>
          </a:p>
          <a:p>
            <a:pPr marL="0" lvl="1"/>
            <a:endParaRPr lang="en-US" sz="1400" dirty="0" smtClean="0">
              <a:latin typeface="Vodafone Rg"/>
            </a:endParaRPr>
          </a:p>
        </p:txBody>
      </p:sp>
      <p:sp>
        <p:nvSpPr>
          <p:cNvPr id="22" name="TextBox 21">
            <a:hlinkClick r:id="rId5" action="ppaction://hlinksldjump"/>
          </p:cNvPr>
          <p:cNvSpPr txBox="1"/>
          <p:nvPr/>
        </p:nvSpPr>
        <p:spPr>
          <a:xfrm>
            <a:off x="2666337" y="284685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400" dirty="0" smtClean="0">
                <a:latin typeface="Vodafone Rg"/>
              </a:rPr>
              <a:t> c) Helps you, as a Sales Professional, close more deals </a:t>
            </a:r>
            <a:endParaRPr lang="en-US" sz="1400" dirty="0">
              <a:latin typeface="Vodafone Rg"/>
            </a:endParaRPr>
          </a:p>
          <a:p>
            <a:pPr marL="0" lvl="1"/>
            <a:endParaRPr lang="en-US" sz="1400" dirty="0" smtClean="0">
              <a:latin typeface="Vodafone Rg"/>
            </a:endParaRPr>
          </a:p>
        </p:txBody>
      </p:sp>
      <p:sp>
        <p:nvSpPr>
          <p:cNvPr id="23" name="TextBox 22">
            <a:hlinkClick r:id="rId6" action="ppaction://hlinksldjump"/>
          </p:cNvPr>
          <p:cNvSpPr txBox="1"/>
          <p:nvPr/>
        </p:nvSpPr>
        <p:spPr>
          <a:xfrm>
            <a:off x="2656597" y="3309958"/>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400" dirty="0" smtClean="0">
                <a:latin typeface="Vodafone Rg"/>
              </a:rPr>
              <a:t> d) All of the above</a:t>
            </a:r>
            <a:endParaRPr lang="en-US" sz="1400" dirty="0">
              <a:latin typeface="Vodafone Rg"/>
            </a:endParaRPr>
          </a:p>
          <a:p>
            <a:pPr marL="0" lvl="1"/>
            <a:endParaRPr lang="en-US" sz="1400" dirty="0">
              <a:latin typeface="Vodafone Rg"/>
            </a:endParaRPr>
          </a:p>
          <a:p>
            <a:pPr marL="0" lvl="1"/>
            <a:endParaRPr lang="en-US" sz="1400" dirty="0" smtClean="0">
              <a:latin typeface="Vodafone Rg"/>
            </a:endParaRPr>
          </a:p>
        </p:txBody>
      </p:sp>
      <p:grpSp>
        <p:nvGrpSpPr>
          <p:cNvPr id="18" name="Group 17"/>
          <p:cNvGrpSpPr/>
          <p:nvPr/>
        </p:nvGrpSpPr>
        <p:grpSpPr>
          <a:xfrm>
            <a:off x="0" y="-1"/>
            <a:ext cx="1945904" cy="5180190"/>
            <a:chOff x="0" y="-1"/>
            <a:chExt cx="1945904" cy="5180190"/>
          </a:xfrm>
        </p:grpSpPr>
        <p:grpSp>
          <p:nvGrpSpPr>
            <p:cNvPr id="19" name="Group 18"/>
            <p:cNvGrpSpPr/>
            <p:nvPr/>
          </p:nvGrpSpPr>
          <p:grpSpPr>
            <a:xfrm>
              <a:off x="0" y="-1"/>
              <a:ext cx="1945904" cy="5143501"/>
              <a:chOff x="0" y="-1"/>
              <a:chExt cx="1945904" cy="5143501"/>
            </a:xfrm>
          </p:grpSpPr>
          <p:sp>
            <p:nvSpPr>
              <p:cNvPr id="24" name="Rectangle 23"/>
              <p:cNvSpPr/>
              <p:nvPr/>
            </p:nvSpPr>
            <p:spPr>
              <a:xfrm>
                <a:off x="0" y="-1"/>
                <a:ext cx="1945904" cy="514350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r="100000" b="100000"/>
                </a:path>
                <a:tileRect l="-100000" t="-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25" name="Pentagon 24"/>
              <p:cNvSpPr>
                <a:spLocks noChangeAspect="1"/>
              </p:cNvSpPr>
              <p:nvPr/>
            </p:nvSpPr>
            <p:spPr>
              <a:xfrm>
                <a:off x="57600" y="2193860"/>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26" name="Pentagon 25"/>
              <p:cNvSpPr>
                <a:spLocks noChangeAspect="1"/>
              </p:cNvSpPr>
              <p:nvPr/>
            </p:nvSpPr>
            <p:spPr>
              <a:xfrm>
                <a:off x="57600"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27" name="Pentagon 26"/>
              <p:cNvSpPr>
                <a:spLocks noChangeAspect="1"/>
              </p:cNvSpPr>
              <p:nvPr/>
            </p:nvSpPr>
            <p:spPr>
              <a:xfrm>
                <a:off x="57600"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28" name="Pentagon 27"/>
              <p:cNvSpPr>
                <a:spLocks noChangeAspect="1"/>
              </p:cNvSpPr>
              <p:nvPr/>
            </p:nvSpPr>
            <p:spPr>
              <a:xfrm>
                <a:off x="57600" y="174060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2. What?</a:t>
                </a:r>
              </a:p>
            </p:txBody>
          </p:sp>
        </p:grpSp>
        <p:sp>
          <p:nvSpPr>
            <p:cNvPr id="21" name="TextBox 20"/>
            <p:cNvSpPr txBox="1"/>
            <p:nvPr/>
          </p:nvSpPr>
          <p:spPr>
            <a:xfrm>
              <a:off x="112888" y="2652377"/>
              <a:ext cx="1794426" cy="2527812"/>
            </a:xfrm>
            <a:prstGeom prst="rect">
              <a:avLst/>
            </a:prstGeom>
            <a:ln>
              <a:noFill/>
            </a:ln>
          </p:spPr>
          <p:txBody>
            <a:bodyPr wrap="square" lIns="0" tIns="0" rIns="0" bIns="0" rtlCol="0">
              <a:noAutofit/>
            </a:bodyPr>
            <a:lstStyle/>
            <a:p>
              <a:pPr>
                <a:tabLst>
                  <a:tab pos="93663" algn="l"/>
                </a:tabLst>
              </a:pPr>
              <a:r>
                <a:rPr lang="en-US" sz="1400" dirty="0">
                  <a:solidFill>
                    <a:srgbClr val="888888"/>
                  </a:solidFill>
                  <a:latin typeface="Vodafone Rg"/>
                </a:rPr>
                <a:t>What you will learn</a:t>
              </a:r>
            </a:p>
            <a:p>
              <a:pPr>
                <a:tabLst>
                  <a:tab pos="93663" algn="l"/>
                </a:tabLst>
              </a:pPr>
              <a:r>
                <a:rPr lang="en-US" sz="1400" dirty="0">
                  <a:solidFill>
                    <a:srgbClr val="888888"/>
                  </a:solidFill>
                  <a:latin typeface="Vodafone Rg"/>
                </a:rPr>
                <a:t>Moving to a solutions approach</a:t>
              </a:r>
            </a:p>
            <a:p>
              <a:pPr>
                <a:tabLst>
                  <a:tab pos="93663" algn="l"/>
                </a:tabLst>
              </a:pPr>
              <a:r>
                <a:rPr lang="en-US" sz="1400" dirty="0">
                  <a:solidFill>
                    <a:srgbClr val="888888"/>
                  </a:solidFill>
                  <a:latin typeface="Vodafone Rg"/>
                </a:rPr>
                <a:t>Structuring of a sales discussion</a:t>
              </a:r>
            </a:p>
            <a:p>
              <a:pPr>
                <a:tabLst>
                  <a:tab pos="93663" algn="l"/>
                </a:tabLst>
              </a:pPr>
              <a:r>
                <a:rPr lang="en-US" sz="1400" dirty="0">
                  <a:solidFill>
                    <a:srgbClr val="888888"/>
                  </a:solidFill>
                  <a:latin typeface="Vodafone Rg"/>
                </a:rPr>
                <a:t>Asking the right questions</a:t>
              </a:r>
            </a:p>
            <a:p>
              <a:pPr>
                <a:tabLst>
                  <a:tab pos="93663" algn="l"/>
                </a:tabLst>
              </a:pPr>
              <a:r>
                <a:rPr lang="en-US" sz="1400" dirty="0">
                  <a:solidFill>
                    <a:srgbClr val="888888"/>
                  </a:solidFill>
                  <a:latin typeface="Vodafone Rg"/>
                </a:rPr>
                <a:t>Summary</a:t>
              </a:r>
            </a:p>
            <a:p>
              <a:pPr>
                <a:tabLst>
                  <a:tab pos="93663" algn="l"/>
                </a:tabLst>
              </a:pPr>
              <a:r>
                <a:rPr lang="en-US" sz="1400" b="1" dirty="0">
                  <a:solidFill>
                    <a:schemeClr val="accent1"/>
                  </a:solidFill>
                  <a:latin typeface="Vodafone Rg"/>
                </a:rPr>
                <a:t>Test yourself</a:t>
              </a:r>
            </a:p>
          </p:txBody>
        </p:sp>
      </p:grpSp>
      <p:sp>
        <p:nvSpPr>
          <p:cNvPr id="37" name="23 Rectángulo"/>
          <p:cNvSpPr/>
          <p:nvPr/>
        </p:nvSpPr>
        <p:spPr>
          <a:xfrm>
            <a:off x="0" y="-1"/>
            <a:ext cx="9144000" cy="617539"/>
          </a:xfrm>
          <a:prstGeom prst="rect">
            <a:avLst/>
          </a:prstGeom>
          <a:solidFill>
            <a:srgbClr val="92D05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38" name="6 CuadroTexto"/>
          <p:cNvSpPr txBox="1"/>
          <p:nvPr/>
        </p:nvSpPr>
        <p:spPr>
          <a:xfrm>
            <a:off x="1408482" y="-43931"/>
            <a:ext cx="70243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How to sell Small Business Solutions?</a:t>
            </a:r>
            <a:endParaRPr lang="en-GB" sz="2800" b="1" dirty="0" smtClean="0">
              <a:solidFill>
                <a:schemeClr val="bg1"/>
              </a:solidFill>
              <a:latin typeface="Vodafone Rg"/>
            </a:endParaRPr>
          </a:p>
        </p:txBody>
      </p:sp>
      <p:pic>
        <p:nvPicPr>
          <p:cNvPr id="39"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2800" y="50800"/>
            <a:ext cx="384608" cy="539896"/>
          </a:xfrm>
          <a:prstGeom prst="rect">
            <a:avLst/>
          </a:prstGeom>
        </p:spPr>
      </p:pic>
    </p:spTree>
    <p:extLst>
      <p:ext uri="{BB962C8B-B14F-4D97-AF65-F5344CB8AC3E}">
        <p14:creationId xmlns:p14="http://schemas.microsoft.com/office/powerpoint/2010/main" val="176870906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ontent Placeholder 1"/>
          <p:cNvSpPr>
            <a:spLocks noGrp="1"/>
          </p:cNvSpPr>
          <p:nvPr>
            <p:ph idx="1"/>
          </p:nvPr>
        </p:nvSpPr>
        <p:spPr>
          <a:xfrm>
            <a:off x="2203028" y="1222403"/>
            <a:ext cx="6478875" cy="3577660"/>
          </a:xfrm>
        </p:spPr>
        <p:txBody>
          <a:bodyPr/>
          <a:lstStyle/>
          <a:p>
            <a:pPr marL="0" indent="0">
              <a:buNone/>
            </a:pPr>
            <a:r>
              <a:rPr lang="en-US" dirty="0">
                <a:latin typeface="Vodafone Rg"/>
              </a:rPr>
              <a:t>What are the benefits of using a </a:t>
            </a:r>
            <a:r>
              <a:rPr lang="en-US" dirty="0" smtClean="0">
                <a:latin typeface="Vodafone Rg"/>
              </a:rPr>
              <a:t>solutions </a:t>
            </a:r>
            <a:r>
              <a:rPr lang="en-US" dirty="0">
                <a:latin typeface="Vodafone Rg"/>
              </a:rPr>
              <a:t>approach to selling</a:t>
            </a:r>
            <a:r>
              <a:rPr lang="en-US" dirty="0" smtClean="0">
                <a:latin typeface="Vodafone Rg"/>
              </a:rPr>
              <a:t>?</a:t>
            </a:r>
            <a:endParaRPr lang="en-US" dirty="0">
              <a:latin typeface="Vodafone Rg"/>
            </a:endParaRPr>
          </a:p>
          <a:p>
            <a:pPr marL="0" indent="0">
              <a:buNone/>
            </a:pPr>
            <a:endParaRPr lang="en-US" dirty="0">
              <a:latin typeface="Vodafone Rg"/>
            </a:endParaRPr>
          </a:p>
        </p:txBody>
      </p:sp>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6" name="TextBox 15"/>
          <p:cNvSpPr txBox="1"/>
          <p:nvPr/>
        </p:nvSpPr>
        <p:spPr>
          <a:xfrm>
            <a:off x="2658793" y="1947664"/>
            <a:ext cx="4837545" cy="311728"/>
          </a:xfrm>
          <a:prstGeom prst="rect">
            <a:avLst/>
          </a:prstGeom>
          <a:solidFill>
            <a:srgbClr val="E60000"/>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400" b="1" dirty="0" smtClean="0">
                <a:solidFill>
                  <a:schemeClr val="bg1"/>
                </a:solidFill>
                <a:latin typeface="Vodafone Rg"/>
              </a:rPr>
              <a:t> a</a:t>
            </a:r>
            <a:r>
              <a:rPr lang="en-US" sz="1400" b="1" dirty="0">
                <a:solidFill>
                  <a:schemeClr val="bg1"/>
                </a:solidFill>
                <a:latin typeface="Vodafone Rg"/>
              </a:rPr>
              <a:t>) </a:t>
            </a:r>
            <a:r>
              <a:rPr lang="en-US" sz="1400" b="1" dirty="0" smtClean="0">
                <a:solidFill>
                  <a:schemeClr val="bg1"/>
                </a:solidFill>
                <a:latin typeface="Vodafone Rg"/>
              </a:rPr>
              <a:t>It differentiates </a:t>
            </a:r>
            <a:r>
              <a:rPr lang="en-US" sz="1400" b="1" dirty="0">
                <a:solidFill>
                  <a:schemeClr val="bg1"/>
                </a:solidFill>
                <a:latin typeface="Vodafone Rg"/>
              </a:rPr>
              <a:t>Vodafone from competitors</a:t>
            </a:r>
          </a:p>
          <a:p>
            <a:pPr marL="0" lvl="1"/>
            <a:endParaRPr lang="en-US" sz="1400" b="1" dirty="0" smtClean="0">
              <a:solidFill>
                <a:schemeClr val="bg1"/>
              </a:solidFill>
              <a:latin typeface="Vodafone Rg"/>
            </a:endParaRPr>
          </a:p>
        </p:txBody>
      </p:sp>
      <p:sp>
        <p:nvSpPr>
          <p:cNvPr id="17" name="TextBox 16"/>
          <p:cNvSpPr txBox="1"/>
          <p:nvPr/>
        </p:nvSpPr>
        <p:spPr>
          <a:xfrm>
            <a:off x="2662565" y="2397260"/>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400" dirty="0" smtClean="0">
                <a:latin typeface="Vodafone Rg"/>
              </a:rPr>
              <a:t> b) </a:t>
            </a:r>
            <a:r>
              <a:rPr lang="en-US" sz="1400" dirty="0">
                <a:latin typeface="Vodafone Rg"/>
              </a:rPr>
              <a:t>Helps address customer’s core business needs</a:t>
            </a:r>
          </a:p>
          <a:p>
            <a:pPr marL="0" lvl="1"/>
            <a:endParaRPr lang="en-US" sz="1400" dirty="0" smtClean="0">
              <a:latin typeface="Vodafone Rg"/>
            </a:endParaRPr>
          </a:p>
        </p:txBody>
      </p:sp>
      <p:sp>
        <p:nvSpPr>
          <p:cNvPr id="22" name="TextBox 21"/>
          <p:cNvSpPr txBox="1"/>
          <p:nvPr/>
        </p:nvSpPr>
        <p:spPr>
          <a:xfrm>
            <a:off x="2666337" y="284685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400" dirty="0" smtClean="0">
                <a:latin typeface="Vodafone Rg"/>
              </a:rPr>
              <a:t> </a:t>
            </a:r>
            <a:r>
              <a:rPr lang="en-US" sz="1400" dirty="0">
                <a:latin typeface="Vodafone Rg"/>
              </a:rPr>
              <a:t>c) Helps you, as a Sales Professional, close more deals </a:t>
            </a:r>
          </a:p>
        </p:txBody>
      </p:sp>
      <p:sp>
        <p:nvSpPr>
          <p:cNvPr id="23" name="TextBox 22"/>
          <p:cNvSpPr txBox="1"/>
          <p:nvPr/>
        </p:nvSpPr>
        <p:spPr>
          <a:xfrm>
            <a:off x="2656597" y="3309958"/>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400" dirty="0" smtClean="0">
                <a:latin typeface="Vodafone Rg"/>
              </a:rPr>
              <a:t> d) All of the above</a:t>
            </a:r>
            <a:endParaRPr lang="en-US" sz="1400" dirty="0">
              <a:latin typeface="Vodafone Rg"/>
            </a:endParaRPr>
          </a:p>
          <a:p>
            <a:pPr marL="0" lvl="1"/>
            <a:endParaRPr lang="en-US" sz="1400" dirty="0">
              <a:latin typeface="Vodafone Rg"/>
            </a:endParaRPr>
          </a:p>
          <a:p>
            <a:pPr marL="0" lvl="1"/>
            <a:endParaRPr lang="en-US" sz="1400" dirty="0" smtClean="0">
              <a:latin typeface="Vodafone Rg"/>
            </a:endParaRPr>
          </a:p>
        </p:txBody>
      </p:sp>
      <p:sp>
        <p:nvSpPr>
          <p:cNvPr id="29" name="Pentagon 28">
            <a:hlinkClick r:id="rId3" action="ppaction://hlinksldjump"/>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Try again</a:t>
            </a:r>
          </a:p>
        </p:txBody>
      </p:sp>
      <p:sp>
        <p:nvSpPr>
          <p:cNvPr id="30" name="TextBox 29"/>
          <p:cNvSpPr txBox="1"/>
          <p:nvPr/>
        </p:nvSpPr>
        <p:spPr>
          <a:xfrm>
            <a:off x="3301998" y="3832087"/>
            <a:ext cx="3136349" cy="914400"/>
          </a:xfrm>
          <a:prstGeom prst="rect">
            <a:avLst/>
          </a:prstGeom>
        </p:spPr>
        <p:txBody>
          <a:bodyPr wrap="none" lIns="0" tIns="0" rIns="0" bIns="0" rtlCol="0">
            <a:noAutofit/>
          </a:bodyPr>
          <a:lstStyle/>
          <a:p>
            <a:r>
              <a:rPr lang="en-US" sz="5400" dirty="0" smtClean="0">
                <a:solidFill>
                  <a:srgbClr val="FF0000"/>
                </a:solidFill>
                <a:latin typeface="Vodafone Rg"/>
                <a:ea typeface="Wingdings"/>
                <a:cs typeface="Wingdings"/>
                <a:sym typeface="Wingdings"/>
              </a:rPr>
              <a:t>Incorrect</a:t>
            </a:r>
            <a:endParaRPr lang="en-US" sz="5400" dirty="0" smtClean="0">
              <a:solidFill>
                <a:srgbClr val="FF0000"/>
              </a:solidFill>
              <a:latin typeface="Vodafone Rg"/>
            </a:endParaRPr>
          </a:p>
        </p:txBody>
      </p:sp>
      <p:grpSp>
        <p:nvGrpSpPr>
          <p:cNvPr id="19" name="Group 18"/>
          <p:cNvGrpSpPr/>
          <p:nvPr/>
        </p:nvGrpSpPr>
        <p:grpSpPr>
          <a:xfrm>
            <a:off x="0" y="-1"/>
            <a:ext cx="1945904" cy="5180190"/>
            <a:chOff x="0" y="-1"/>
            <a:chExt cx="1945904" cy="5180190"/>
          </a:xfrm>
        </p:grpSpPr>
        <p:grpSp>
          <p:nvGrpSpPr>
            <p:cNvPr id="21" name="Group 20"/>
            <p:cNvGrpSpPr/>
            <p:nvPr/>
          </p:nvGrpSpPr>
          <p:grpSpPr>
            <a:xfrm>
              <a:off x="0" y="-1"/>
              <a:ext cx="1945904" cy="5143501"/>
              <a:chOff x="0" y="-1"/>
              <a:chExt cx="1945904" cy="5143501"/>
            </a:xfrm>
          </p:grpSpPr>
          <p:sp>
            <p:nvSpPr>
              <p:cNvPr id="25" name="Rectangle 24"/>
              <p:cNvSpPr/>
              <p:nvPr/>
            </p:nvSpPr>
            <p:spPr>
              <a:xfrm>
                <a:off x="0" y="-1"/>
                <a:ext cx="1945904" cy="514350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r="100000" b="100000"/>
                </a:path>
                <a:tileRect l="-100000" t="-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26" name="Pentagon 25"/>
              <p:cNvSpPr>
                <a:spLocks noChangeAspect="1"/>
              </p:cNvSpPr>
              <p:nvPr/>
            </p:nvSpPr>
            <p:spPr>
              <a:xfrm>
                <a:off x="57600" y="2193860"/>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27" name="Pentagon 26"/>
              <p:cNvSpPr>
                <a:spLocks noChangeAspect="1"/>
              </p:cNvSpPr>
              <p:nvPr/>
            </p:nvSpPr>
            <p:spPr>
              <a:xfrm>
                <a:off x="57600"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28" name="Pentagon 27"/>
              <p:cNvSpPr>
                <a:spLocks noChangeAspect="1"/>
              </p:cNvSpPr>
              <p:nvPr/>
            </p:nvSpPr>
            <p:spPr>
              <a:xfrm>
                <a:off x="57600"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39" name="Pentagon 38"/>
              <p:cNvSpPr>
                <a:spLocks noChangeAspect="1"/>
              </p:cNvSpPr>
              <p:nvPr/>
            </p:nvSpPr>
            <p:spPr>
              <a:xfrm>
                <a:off x="57600" y="174060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2. What?</a:t>
                </a:r>
              </a:p>
            </p:txBody>
          </p:sp>
        </p:grpSp>
        <p:sp>
          <p:nvSpPr>
            <p:cNvPr id="24" name="TextBox 23"/>
            <p:cNvSpPr txBox="1"/>
            <p:nvPr/>
          </p:nvSpPr>
          <p:spPr>
            <a:xfrm>
              <a:off x="112888" y="2652377"/>
              <a:ext cx="1794426" cy="2527812"/>
            </a:xfrm>
            <a:prstGeom prst="rect">
              <a:avLst/>
            </a:prstGeom>
            <a:ln>
              <a:noFill/>
            </a:ln>
          </p:spPr>
          <p:txBody>
            <a:bodyPr wrap="square" lIns="0" tIns="0" rIns="0" bIns="0" rtlCol="0">
              <a:noAutofit/>
            </a:bodyPr>
            <a:lstStyle/>
            <a:p>
              <a:pPr>
                <a:tabLst>
                  <a:tab pos="93663" algn="l"/>
                </a:tabLst>
              </a:pPr>
              <a:r>
                <a:rPr lang="en-US" sz="1400" dirty="0">
                  <a:solidFill>
                    <a:srgbClr val="888888"/>
                  </a:solidFill>
                  <a:latin typeface="Vodafone Rg"/>
                </a:rPr>
                <a:t>What you will learn</a:t>
              </a:r>
            </a:p>
            <a:p>
              <a:pPr>
                <a:tabLst>
                  <a:tab pos="93663" algn="l"/>
                </a:tabLst>
              </a:pPr>
              <a:r>
                <a:rPr lang="en-US" sz="1400" dirty="0">
                  <a:solidFill>
                    <a:srgbClr val="888888"/>
                  </a:solidFill>
                  <a:latin typeface="Vodafone Rg"/>
                </a:rPr>
                <a:t>Moving to a solutions approach</a:t>
              </a:r>
            </a:p>
            <a:p>
              <a:pPr>
                <a:tabLst>
                  <a:tab pos="93663" algn="l"/>
                </a:tabLst>
              </a:pPr>
              <a:r>
                <a:rPr lang="en-US" sz="1400" dirty="0">
                  <a:solidFill>
                    <a:srgbClr val="888888"/>
                  </a:solidFill>
                  <a:latin typeface="Vodafone Rg"/>
                </a:rPr>
                <a:t>Structuring of a sales discussion</a:t>
              </a:r>
            </a:p>
            <a:p>
              <a:pPr>
                <a:tabLst>
                  <a:tab pos="93663" algn="l"/>
                </a:tabLst>
              </a:pPr>
              <a:r>
                <a:rPr lang="en-US" sz="1400" dirty="0">
                  <a:solidFill>
                    <a:srgbClr val="888888"/>
                  </a:solidFill>
                  <a:latin typeface="Vodafone Rg"/>
                </a:rPr>
                <a:t>Asking the right questions</a:t>
              </a:r>
            </a:p>
            <a:p>
              <a:pPr>
                <a:tabLst>
                  <a:tab pos="93663" algn="l"/>
                </a:tabLst>
              </a:pPr>
              <a:r>
                <a:rPr lang="en-US" sz="1400" dirty="0">
                  <a:solidFill>
                    <a:srgbClr val="888888"/>
                  </a:solidFill>
                  <a:latin typeface="Vodafone Rg"/>
                </a:rPr>
                <a:t>Summary</a:t>
              </a:r>
            </a:p>
            <a:p>
              <a:pPr>
                <a:tabLst>
                  <a:tab pos="93663" algn="l"/>
                </a:tabLst>
              </a:pPr>
              <a:r>
                <a:rPr lang="en-US" sz="1400" b="1" dirty="0">
                  <a:solidFill>
                    <a:schemeClr val="accent1"/>
                  </a:solidFill>
                  <a:latin typeface="Vodafone Rg"/>
                </a:rPr>
                <a:t>Test yourself</a:t>
              </a:r>
            </a:p>
          </p:txBody>
        </p:sp>
      </p:grpSp>
      <p:sp>
        <p:nvSpPr>
          <p:cNvPr id="40" name="23 Rectángulo"/>
          <p:cNvSpPr/>
          <p:nvPr/>
        </p:nvSpPr>
        <p:spPr>
          <a:xfrm>
            <a:off x="0" y="-1"/>
            <a:ext cx="9144000" cy="617539"/>
          </a:xfrm>
          <a:prstGeom prst="rect">
            <a:avLst/>
          </a:prstGeom>
          <a:solidFill>
            <a:srgbClr val="92D05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41" name="6 CuadroTexto"/>
          <p:cNvSpPr txBox="1"/>
          <p:nvPr/>
        </p:nvSpPr>
        <p:spPr>
          <a:xfrm>
            <a:off x="1408482" y="-43931"/>
            <a:ext cx="70243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How to sell Small Business Solutions?</a:t>
            </a:r>
            <a:endParaRPr lang="en-GB" sz="2800" b="1" dirty="0" smtClean="0">
              <a:solidFill>
                <a:schemeClr val="bg1"/>
              </a:solidFill>
              <a:latin typeface="Vodafone Rg"/>
            </a:endParaRPr>
          </a:p>
        </p:txBody>
      </p:sp>
      <p:pic>
        <p:nvPicPr>
          <p:cNvPr id="42"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800" y="50800"/>
            <a:ext cx="384608" cy="539896"/>
          </a:xfrm>
          <a:prstGeom prst="rect">
            <a:avLst/>
          </a:prstGeom>
        </p:spPr>
      </p:pic>
      <p:sp>
        <p:nvSpPr>
          <p:cNvPr id="43" name="Title 2"/>
          <p:cNvSpPr>
            <a:spLocks noGrp="1"/>
          </p:cNvSpPr>
          <p:nvPr>
            <p:ph type="title"/>
          </p:nvPr>
        </p:nvSpPr>
        <p:spPr>
          <a:xfrm>
            <a:off x="2216507" y="791231"/>
            <a:ext cx="6512004" cy="875675"/>
          </a:xfrm>
        </p:spPr>
        <p:txBody>
          <a:bodyPr/>
          <a:lstStyle/>
          <a:p>
            <a:r>
              <a:rPr lang="en-US" dirty="0" smtClean="0">
                <a:latin typeface="Vodafone Rg"/>
              </a:rPr>
              <a:t>Question 1</a:t>
            </a:r>
            <a:endParaRPr lang="en-US" dirty="0">
              <a:latin typeface="Vodafone Rg"/>
            </a:endParaRPr>
          </a:p>
        </p:txBody>
      </p:sp>
    </p:spTree>
    <p:extLst>
      <p:ext uri="{BB962C8B-B14F-4D97-AF65-F5344CB8AC3E}">
        <p14:creationId xmlns:p14="http://schemas.microsoft.com/office/powerpoint/2010/main" val="333645303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ontent Placeholder 1"/>
          <p:cNvSpPr>
            <a:spLocks noGrp="1"/>
          </p:cNvSpPr>
          <p:nvPr>
            <p:ph idx="1"/>
          </p:nvPr>
        </p:nvSpPr>
        <p:spPr>
          <a:xfrm>
            <a:off x="2203028" y="1222403"/>
            <a:ext cx="6478875" cy="3577660"/>
          </a:xfrm>
        </p:spPr>
        <p:txBody>
          <a:bodyPr/>
          <a:lstStyle/>
          <a:p>
            <a:pPr marL="0" indent="0">
              <a:buNone/>
            </a:pPr>
            <a:r>
              <a:rPr lang="en-US" dirty="0">
                <a:latin typeface="Vodafone Rg"/>
              </a:rPr>
              <a:t>What are the benefits of using </a:t>
            </a:r>
            <a:r>
              <a:rPr lang="en-US" dirty="0" smtClean="0">
                <a:latin typeface="Vodafone Rg"/>
              </a:rPr>
              <a:t>a </a:t>
            </a:r>
            <a:r>
              <a:rPr lang="en-US" dirty="0">
                <a:latin typeface="Vodafone Rg"/>
              </a:rPr>
              <a:t>solutions approach to selling</a:t>
            </a:r>
            <a:r>
              <a:rPr lang="en-US" dirty="0" smtClean="0">
                <a:latin typeface="Vodafone Rg"/>
              </a:rPr>
              <a:t>?</a:t>
            </a:r>
            <a:endParaRPr lang="en-US" dirty="0">
              <a:latin typeface="Vodafone Rg"/>
            </a:endParaRPr>
          </a:p>
          <a:p>
            <a:pPr marL="0" indent="0">
              <a:buNone/>
            </a:pPr>
            <a:endParaRPr lang="en-US" dirty="0">
              <a:latin typeface="Vodafone Rg"/>
            </a:endParaRPr>
          </a:p>
        </p:txBody>
      </p:sp>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6" name="TextBox 15"/>
          <p:cNvSpPr txBox="1"/>
          <p:nvPr/>
        </p:nvSpPr>
        <p:spPr>
          <a:xfrm>
            <a:off x="2658793" y="194766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400" dirty="0" smtClean="0">
                <a:latin typeface="Vodafone Rg"/>
              </a:rPr>
              <a:t> a</a:t>
            </a:r>
            <a:r>
              <a:rPr lang="en-US" sz="1400" dirty="0">
                <a:latin typeface="Vodafone Rg"/>
              </a:rPr>
              <a:t>) </a:t>
            </a:r>
            <a:r>
              <a:rPr lang="en-US" sz="1400" dirty="0" smtClean="0">
                <a:latin typeface="Vodafone Rg"/>
              </a:rPr>
              <a:t>It differentiates </a:t>
            </a:r>
            <a:r>
              <a:rPr lang="en-US" sz="1400" dirty="0">
                <a:latin typeface="Vodafone Rg"/>
              </a:rPr>
              <a:t>Vodafone from competitors</a:t>
            </a:r>
          </a:p>
          <a:p>
            <a:pPr marL="0" lvl="1"/>
            <a:endParaRPr lang="en-US" sz="1400" dirty="0" smtClean="0">
              <a:latin typeface="Vodafone Rg"/>
            </a:endParaRPr>
          </a:p>
        </p:txBody>
      </p:sp>
      <p:sp>
        <p:nvSpPr>
          <p:cNvPr id="17" name="TextBox 16"/>
          <p:cNvSpPr txBox="1"/>
          <p:nvPr/>
        </p:nvSpPr>
        <p:spPr>
          <a:xfrm>
            <a:off x="2662565" y="2397260"/>
            <a:ext cx="4837545" cy="311728"/>
          </a:xfrm>
          <a:prstGeom prst="rect">
            <a:avLst/>
          </a:prstGeom>
          <a:solidFill>
            <a:srgbClr val="E60000"/>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400" b="1" dirty="0" smtClean="0">
                <a:solidFill>
                  <a:schemeClr val="bg1"/>
                </a:solidFill>
                <a:latin typeface="Vodafone Rg"/>
              </a:rPr>
              <a:t> b) </a:t>
            </a:r>
            <a:r>
              <a:rPr lang="en-US" sz="1400" b="1" dirty="0">
                <a:solidFill>
                  <a:schemeClr val="bg1"/>
                </a:solidFill>
                <a:latin typeface="Vodafone Rg"/>
              </a:rPr>
              <a:t>Helps address customer’s core business needs</a:t>
            </a:r>
          </a:p>
          <a:p>
            <a:pPr marL="0" lvl="1"/>
            <a:endParaRPr lang="en-US" sz="1400" b="1" dirty="0" smtClean="0">
              <a:solidFill>
                <a:schemeClr val="bg1"/>
              </a:solidFill>
              <a:latin typeface="Vodafone Rg"/>
            </a:endParaRPr>
          </a:p>
        </p:txBody>
      </p:sp>
      <p:sp>
        <p:nvSpPr>
          <p:cNvPr id="22" name="TextBox 21"/>
          <p:cNvSpPr txBox="1"/>
          <p:nvPr/>
        </p:nvSpPr>
        <p:spPr>
          <a:xfrm>
            <a:off x="2666337" y="284685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GB" sz="1400" dirty="0">
                <a:latin typeface="Vodafone Rg"/>
              </a:rPr>
              <a:t>c) Helps you, as a Sales Professional, close more </a:t>
            </a:r>
            <a:r>
              <a:rPr lang="en-GB" sz="1400" dirty="0" smtClean="0">
                <a:latin typeface="Vodafone Rg"/>
              </a:rPr>
              <a:t>deals</a:t>
            </a:r>
            <a:endParaRPr lang="en-GB" sz="1400" dirty="0">
              <a:latin typeface="Vodafone Rg"/>
            </a:endParaRPr>
          </a:p>
        </p:txBody>
      </p:sp>
      <p:sp>
        <p:nvSpPr>
          <p:cNvPr id="23" name="TextBox 22"/>
          <p:cNvSpPr txBox="1"/>
          <p:nvPr/>
        </p:nvSpPr>
        <p:spPr>
          <a:xfrm>
            <a:off x="2656597" y="3309958"/>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400" dirty="0" smtClean="0">
                <a:latin typeface="Vodafone Rg"/>
              </a:rPr>
              <a:t> d) All of the above</a:t>
            </a:r>
            <a:endParaRPr lang="en-US" sz="1400" dirty="0">
              <a:latin typeface="Vodafone Rg"/>
            </a:endParaRPr>
          </a:p>
          <a:p>
            <a:pPr marL="0" lvl="1"/>
            <a:endParaRPr lang="en-US" sz="1400" dirty="0">
              <a:latin typeface="Vodafone Rg"/>
            </a:endParaRPr>
          </a:p>
          <a:p>
            <a:pPr marL="0" lvl="1"/>
            <a:endParaRPr lang="en-US" sz="1400" dirty="0" smtClean="0">
              <a:latin typeface="Vodafone Rg"/>
            </a:endParaRPr>
          </a:p>
        </p:txBody>
      </p:sp>
      <p:sp>
        <p:nvSpPr>
          <p:cNvPr id="29" name="Pentagon 28">
            <a:hlinkClick r:id="rId3" action="ppaction://hlinksldjump"/>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Try again</a:t>
            </a:r>
          </a:p>
        </p:txBody>
      </p:sp>
      <p:sp>
        <p:nvSpPr>
          <p:cNvPr id="30" name="TextBox 29"/>
          <p:cNvSpPr txBox="1"/>
          <p:nvPr/>
        </p:nvSpPr>
        <p:spPr>
          <a:xfrm>
            <a:off x="3301998" y="3832087"/>
            <a:ext cx="3136349" cy="914400"/>
          </a:xfrm>
          <a:prstGeom prst="rect">
            <a:avLst/>
          </a:prstGeom>
        </p:spPr>
        <p:txBody>
          <a:bodyPr wrap="none" lIns="0" tIns="0" rIns="0" bIns="0" rtlCol="0">
            <a:noAutofit/>
          </a:bodyPr>
          <a:lstStyle/>
          <a:p>
            <a:r>
              <a:rPr lang="en-US" sz="5400" dirty="0" smtClean="0">
                <a:solidFill>
                  <a:srgbClr val="FF0000"/>
                </a:solidFill>
                <a:latin typeface="Vodafone Rg"/>
                <a:ea typeface="Wingdings"/>
                <a:cs typeface="Wingdings"/>
                <a:sym typeface="Wingdings"/>
              </a:rPr>
              <a:t>Incorrect</a:t>
            </a:r>
            <a:endParaRPr lang="en-US" sz="5400" dirty="0" smtClean="0">
              <a:solidFill>
                <a:srgbClr val="FF0000"/>
              </a:solidFill>
              <a:latin typeface="Vodafone Rg"/>
            </a:endParaRPr>
          </a:p>
        </p:txBody>
      </p:sp>
      <p:grpSp>
        <p:nvGrpSpPr>
          <p:cNvPr id="19" name="Group 18"/>
          <p:cNvGrpSpPr/>
          <p:nvPr/>
        </p:nvGrpSpPr>
        <p:grpSpPr>
          <a:xfrm>
            <a:off x="0" y="-1"/>
            <a:ext cx="1945904" cy="5180190"/>
            <a:chOff x="0" y="-1"/>
            <a:chExt cx="1945904" cy="5180190"/>
          </a:xfrm>
        </p:grpSpPr>
        <p:grpSp>
          <p:nvGrpSpPr>
            <p:cNvPr id="21" name="Group 20"/>
            <p:cNvGrpSpPr/>
            <p:nvPr/>
          </p:nvGrpSpPr>
          <p:grpSpPr>
            <a:xfrm>
              <a:off x="0" y="-1"/>
              <a:ext cx="1945904" cy="5143501"/>
              <a:chOff x="0" y="-1"/>
              <a:chExt cx="1945904" cy="5143501"/>
            </a:xfrm>
          </p:grpSpPr>
          <p:sp>
            <p:nvSpPr>
              <p:cNvPr id="25" name="Rectangle 24"/>
              <p:cNvSpPr/>
              <p:nvPr/>
            </p:nvSpPr>
            <p:spPr>
              <a:xfrm>
                <a:off x="0" y="-1"/>
                <a:ext cx="1945904" cy="514350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r="100000" b="100000"/>
                </a:path>
                <a:tileRect l="-100000" t="-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26" name="Pentagon 25"/>
              <p:cNvSpPr>
                <a:spLocks noChangeAspect="1"/>
              </p:cNvSpPr>
              <p:nvPr/>
            </p:nvSpPr>
            <p:spPr>
              <a:xfrm>
                <a:off x="57600" y="2193860"/>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27" name="Pentagon 26"/>
              <p:cNvSpPr>
                <a:spLocks noChangeAspect="1"/>
              </p:cNvSpPr>
              <p:nvPr/>
            </p:nvSpPr>
            <p:spPr>
              <a:xfrm>
                <a:off x="57600"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28" name="Pentagon 27"/>
              <p:cNvSpPr>
                <a:spLocks noChangeAspect="1"/>
              </p:cNvSpPr>
              <p:nvPr/>
            </p:nvSpPr>
            <p:spPr>
              <a:xfrm>
                <a:off x="57600"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39" name="Pentagon 38"/>
              <p:cNvSpPr>
                <a:spLocks noChangeAspect="1"/>
              </p:cNvSpPr>
              <p:nvPr/>
            </p:nvSpPr>
            <p:spPr>
              <a:xfrm>
                <a:off x="57600" y="174060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2. What?</a:t>
                </a:r>
              </a:p>
            </p:txBody>
          </p:sp>
        </p:grpSp>
        <p:sp>
          <p:nvSpPr>
            <p:cNvPr id="24" name="TextBox 23"/>
            <p:cNvSpPr txBox="1"/>
            <p:nvPr/>
          </p:nvSpPr>
          <p:spPr>
            <a:xfrm>
              <a:off x="112888" y="2652377"/>
              <a:ext cx="1794426" cy="2527812"/>
            </a:xfrm>
            <a:prstGeom prst="rect">
              <a:avLst/>
            </a:prstGeom>
            <a:ln>
              <a:noFill/>
            </a:ln>
          </p:spPr>
          <p:txBody>
            <a:bodyPr wrap="square" lIns="0" tIns="0" rIns="0" bIns="0" rtlCol="0">
              <a:noAutofit/>
            </a:bodyPr>
            <a:lstStyle/>
            <a:p>
              <a:pPr>
                <a:tabLst>
                  <a:tab pos="93663" algn="l"/>
                </a:tabLst>
              </a:pPr>
              <a:r>
                <a:rPr lang="en-US" sz="1400" dirty="0">
                  <a:solidFill>
                    <a:srgbClr val="888888"/>
                  </a:solidFill>
                  <a:latin typeface="Vodafone Rg"/>
                </a:rPr>
                <a:t>What you will learn</a:t>
              </a:r>
            </a:p>
            <a:p>
              <a:pPr>
                <a:tabLst>
                  <a:tab pos="93663" algn="l"/>
                </a:tabLst>
              </a:pPr>
              <a:r>
                <a:rPr lang="en-US" sz="1400" dirty="0">
                  <a:solidFill>
                    <a:srgbClr val="888888"/>
                  </a:solidFill>
                  <a:latin typeface="Vodafone Rg"/>
                </a:rPr>
                <a:t>Moving to a solutions approach</a:t>
              </a:r>
            </a:p>
            <a:p>
              <a:pPr>
                <a:tabLst>
                  <a:tab pos="93663" algn="l"/>
                </a:tabLst>
              </a:pPr>
              <a:r>
                <a:rPr lang="en-US" sz="1400" dirty="0">
                  <a:solidFill>
                    <a:srgbClr val="888888"/>
                  </a:solidFill>
                  <a:latin typeface="Vodafone Rg"/>
                </a:rPr>
                <a:t>Structuring of a sales discussion</a:t>
              </a:r>
            </a:p>
            <a:p>
              <a:pPr>
                <a:tabLst>
                  <a:tab pos="93663" algn="l"/>
                </a:tabLst>
              </a:pPr>
              <a:r>
                <a:rPr lang="en-US" sz="1400" dirty="0">
                  <a:solidFill>
                    <a:srgbClr val="888888"/>
                  </a:solidFill>
                  <a:latin typeface="Vodafone Rg"/>
                </a:rPr>
                <a:t>Asking the right questions</a:t>
              </a:r>
            </a:p>
            <a:p>
              <a:pPr>
                <a:tabLst>
                  <a:tab pos="93663" algn="l"/>
                </a:tabLst>
              </a:pPr>
              <a:r>
                <a:rPr lang="en-US" sz="1400" dirty="0">
                  <a:solidFill>
                    <a:srgbClr val="888888"/>
                  </a:solidFill>
                  <a:latin typeface="Vodafone Rg"/>
                </a:rPr>
                <a:t>Summary</a:t>
              </a:r>
            </a:p>
            <a:p>
              <a:pPr>
                <a:tabLst>
                  <a:tab pos="93663" algn="l"/>
                </a:tabLst>
              </a:pPr>
              <a:r>
                <a:rPr lang="en-US" sz="1400" b="1" dirty="0">
                  <a:solidFill>
                    <a:schemeClr val="accent1"/>
                  </a:solidFill>
                  <a:latin typeface="Vodafone Rg"/>
                </a:rPr>
                <a:t>Test yourself</a:t>
              </a:r>
            </a:p>
          </p:txBody>
        </p:sp>
      </p:grpSp>
      <p:sp>
        <p:nvSpPr>
          <p:cNvPr id="40" name="23 Rectángulo"/>
          <p:cNvSpPr/>
          <p:nvPr/>
        </p:nvSpPr>
        <p:spPr>
          <a:xfrm>
            <a:off x="0" y="-1"/>
            <a:ext cx="9144000" cy="617539"/>
          </a:xfrm>
          <a:prstGeom prst="rect">
            <a:avLst/>
          </a:prstGeom>
          <a:solidFill>
            <a:srgbClr val="92D05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41" name="6 CuadroTexto"/>
          <p:cNvSpPr txBox="1"/>
          <p:nvPr/>
        </p:nvSpPr>
        <p:spPr>
          <a:xfrm>
            <a:off x="1408482" y="-43931"/>
            <a:ext cx="70243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How to sell Small Business Solutions?</a:t>
            </a:r>
            <a:endParaRPr lang="en-GB" sz="2800" b="1" dirty="0" smtClean="0">
              <a:solidFill>
                <a:schemeClr val="bg1"/>
              </a:solidFill>
              <a:latin typeface="Vodafone Rg"/>
            </a:endParaRPr>
          </a:p>
        </p:txBody>
      </p:sp>
      <p:pic>
        <p:nvPicPr>
          <p:cNvPr id="42"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800" y="50800"/>
            <a:ext cx="384608" cy="539896"/>
          </a:xfrm>
          <a:prstGeom prst="rect">
            <a:avLst/>
          </a:prstGeom>
        </p:spPr>
      </p:pic>
      <p:sp>
        <p:nvSpPr>
          <p:cNvPr id="43" name="Title 2"/>
          <p:cNvSpPr>
            <a:spLocks noGrp="1"/>
          </p:cNvSpPr>
          <p:nvPr>
            <p:ph type="title"/>
          </p:nvPr>
        </p:nvSpPr>
        <p:spPr>
          <a:xfrm>
            <a:off x="2216507" y="791231"/>
            <a:ext cx="6512004" cy="875675"/>
          </a:xfrm>
        </p:spPr>
        <p:txBody>
          <a:bodyPr/>
          <a:lstStyle/>
          <a:p>
            <a:r>
              <a:rPr lang="en-US" dirty="0" smtClean="0">
                <a:latin typeface="Vodafone Rg"/>
              </a:rPr>
              <a:t>Question 1</a:t>
            </a:r>
            <a:endParaRPr lang="en-US" dirty="0">
              <a:latin typeface="Vodafone Rg"/>
            </a:endParaRPr>
          </a:p>
        </p:txBody>
      </p:sp>
    </p:spTree>
    <p:extLst>
      <p:ext uri="{BB962C8B-B14F-4D97-AF65-F5344CB8AC3E}">
        <p14:creationId xmlns:p14="http://schemas.microsoft.com/office/powerpoint/2010/main" val="3336453035"/>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ontent Placeholder 1"/>
          <p:cNvSpPr>
            <a:spLocks noGrp="1"/>
          </p:cNvSpPr>
          <p:nvPr>
            <p:ph idx="1"/>
          </p:nvPr>
        </p:nvSpPr>
        <p:spPr>
          <a:xfrm>
            <a:off x="2203028" y="1222403"/>
            <a:ext cx="6478875" cy="3577660"/>
          </a:xfrm>
        </p:spPr>
        <p:txBody>
          <a:bodyPr/>
          <a:lstStyle/>
          <a:p>
            <a:pPr marL="0" indent="0">
              <a:buNone/>
            </a:pPr>
            <a:r>
              <a:rPr lang="en-US" dirty="0">
                <a:latin typeface="Vodafone Rg"/>
              </a:rPr>
              <a:t>What are the benefits of using </a:t>
            </a:r>
            <a:r>
              <a:rPr lang="en-US" dirty="0" smtClean="0">
                <a:latin typeface="Vodafone Rg"/>
              </a:rPr>
              <a:t>a </a:t>
            </a:r>
            <a:r>
              <a:rPr lang="en-US" dirty="0">
                <a:latin typeface="Vodafone Rg"/>
              </a:rPr>
              <a:t>solutions approach to selling</a:t>
            </a:r>
            <a:r>
              <a:rPr lang="en-US" dirty="0" smtClean="0">
                <a:latin typeface="Vodafone Rg"/>
              </a:rPr>
              <a:t>?</a:t>
            </a:r>
            <a:endParaRPr lang="en-US" dirty="0">
              <a:latin typeface="Vodafone Rg"/>
            </a:endParaRPr>
          </a:p>
          <a:p>
            <a:pPr marL="0" indent="0">
              <a:buNone/>
            </a:pPr>
            <a:endParaRPr lang="en-US" dirty="0">
              <a:latin typeface="Vodafone Rg"/>
            </a:endParaRPr>
          </a:p>
        </p:txBody>
      </p:sp>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6" name="TextBox 15"/>
          <p:cNvSpPr txBox="1"/>
          <p:nvPr/>
        </p:nvSpPr>
        <p:spPr>
          <a:xfrm>
            <a:off x="2658793" y="194766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400" dirty="0" smtClean="0">
                <a:latin typeface="Vodafone Rg"/>
              </a:rPr>
              <a:t> a</a:t>
            </a:r>
            <a:r>
              <a:rPr lang="en-US" sz="1400" dirty="0">
                <a:latin typeface="Vodafone Rg"/>
              </a:rPr>
              <a:t>) </a:t>
            </a:r>
            <a:r>
              <a:rPr lang="en-US" sz="1400" dirty="0" smtClean="0">
                <a:latin typeface="Vodafone Rg"/>
              </a:rPr>
              <a:t>It differentiates </a:t>
            </a:r>
            <a:r>
              <a:rPr lang="en-US" sz="1400" dirty="0">
                <a:latin typeface="Vodafone Rg"/>
              </a:rPr>
              <a:t>Vodafone from competitors</a:t>
            </a:r>
          </a:p>
          <a:p>
            <a:pPr marL="0" lvl="1"/>
            <a:endParaRPr lang="en-US" sz="1400" dirty="0" smtClean="0">
              <a:latin typeface="Vodafone Rg"/>
            </a:endParaRPr>
          </a:p>
        </p:txBody>
      </p:sp>
      <p:sp>
        <p:nvSpPr>
          <p:cNvPr id="17" name="TextBox 16"/>
          <p:cNvSpPr txBox="1"/>
          <p:nvPr/>
        </p:nvSpPr>
        <p:spPr>
          <a:xfrm>
            <a:off x="2662565" y="2397260"/>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400" dirty="0" smtClean="0">
                <a:latin typeface="Vodafone Rg"/>
              </a:rPr>
              <a:t> b) </a:t>
            </a:r>
            <a:r>
              <a:rPr lang="en-US" sz="1400" dirty="0">
                <a:latin typeface="Vodafone Rg"/>
              </a:rPr>
              <a:t>Helps address customer’s core business needs</a:t>
            </a:r>
          </a:p>
          <a:p>
            <a:pPr marL="0" lvl="1"/>
            <a:endParaRPr lang="en-US" sz="1400" dirty="0" smtClean="0">
              <a:latin typeface="Vodafone Rg"/>
            </a:endParaRPr>
          </a:p>
        </p:txBody>
      </p:sp>
      <p:sp>
        <p:nvSpPr>
          <p:cNvPr id="22" name="TextBox 21"/>
          <p:cNvSpPr txBox="1"/>
          <p:nvPr/>
        </p:nvSpPr>
        <p:spPr>
          <a:xfrm>
            <a:off x="2666337" y="2846854"/>
            <a:ext cx="4837545" cy="311728"/>
          </a:xfrm>
          <a:prstGeom prst="rect">
            <a:avLst/>
          </a:prstGeom>
          <a:solidFill>
            <a:srgbClr val="E60000"/>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400" b="1" dirty="0">
                <a:solidFill>
                  <a:schemeClr val="bg1"/>
                </a:solidFill>
                <a:latin typeface="Vodafone Rg"/>
              </a:rPr>
              <a:t>c) Helps you, as a Sales Professional, close more </a:t>
            </a:r>
            <a:r>
              <a:rPr lang="en-US" sz="1400" b="1" dirty="0" smtClean="0">
                <a:solidFill>
                  <a:schemeClr val="bg1"/>
                </a:solidFill>
                <a:latin typeface="Vodafone Rg"/>
              </a:rPr>
              <a:t>deals</a:t>
            </a:r>
            <a:endParaRPr lang="en-US" sz="1400" b="1" dirty="0">
              <a:solidFill>
                <a:schemeClr val="bg1"/>
              </a:solidFill>
              <a:latin typeface="Vodafone Rg"/>
            </a:endParaRPr>
          </a:p>
        </p:txBody>
      </p:sp>
      <p:sp>
        <p:nvSpPr>
          <p:cNvPr id="23" name="TextBox 22"/>
          <p:cNvSpPr txBox="1"/>
          <p:nvPr/>
        </p:nvSpPr>
        <p:spPr>
          <a:xfrm>
            <a:off x="2656597" y="3309958"/>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400" dirty="0" smtClean="0">
                <a:latin typeface="Vodafone Rg"/>
              </a:rPr>
              <a:t> d) All of the above</a:t>
            </a:r>
            <a:endParaRPr lang="en-US" sz="1400" dirty="0">
              <a:latin typeface="Vodafone Rg"/>
            </a:endParaRPr>
          </a:p>
          <a:p>
            <a:pPr marL="0" lvl="1"/>
            <a:endParaRPr lang="en-US" sz="1400" dirty="0">
              <a:latin typeface="Vodafone Rg"/>
            </a:endParaRPr>
          </a:p>
          <a:p>
            <a:pPr marL="0" lvl="1"/>
            <a:endParaRPr lang="en-US" sz="1400" dirty="0" smtClean="0">
              <a:latin typeface="Vodafone Rg"/>
            </a:endParaRPr>
          </a:p>
        </p:txBody>
      </p:sp>
      <p:sp>
        <p:nvSpPr>
          <p:cNvPr id="29" name="Pentagon 28">
            <a:hlinkClick r:id="rId3" action="ppaction://hlinksldjump"/>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Try again</a:t>
            </a:r>
          </a:p>
        </p:txBody>
      </p:sp>
      <p:sp>
        <p:nvSpPr>
          <p:cNvPr id="30" name="TextBox 29"/>
          <p:cNvSpPr txBox="1"/>
          <p:nvPr/>
        </p:nvSpPr>
        <p:spPr>
          <a:xfrm>
            <a:off x="3301998" y="3832087"/>
            <a:ext cx="3136349" cy="914400"/>
          </a:xfrm>
          <a:prstGeom prst="rect">
            <a:avLst/>
          </a:prstGeom>
        </p:spPr>
        <p:txBody>
          <a:bodyPr wrap="none" lIns="0" tIns="0" rIns="0" bIns="0" rtlCol="0">
            <a:noAutofit/>
          </a:bodyPr>
          <a:lstStyle/>
          <a:p>
            <a:r>
              <a:rPr lang="en-US" sz="5400" dirty="0" smtClean="0">
                <a:solidFill>
                  <a:srgbClr val="FF0000"/>
                </a:solidFill>
                <a:latin typeface="Vodafone Rg"/>
                <a:ea typeface="Wingdings"/>
                <a:cs typeface="Wingdings"/>
                <a:sym typeface="Wingdings"/>
              </a:rPr>
              <a:t>Incorrect</a:t>
            </a:r>
            <a:endParaRPr lang="en-US" sz="5400" dirty="0" smtClean="0">
              <a:solidFill>
                <a:srgbClr val="FF0000"/>
              </a:solidFill>
              <a:latin typeface="Vodafone Rg"/>
            </a:endParaRPr>
          </a:p>
        </p:txBody>
      </p:sp>
      <p:grpSp>
        <p:nvGrpSpPr>
          <p:cNvPr id="19" name="Group 18"/>
          <p:cNvGrpSpPr/>
          <p:nvPr/>
        </p:nvGrpSpPr>
        <p:grpSpPr>
          <a:xfrm>
            <a:off x="0" y="-1"/>
            <a:ext cx="1945904" cy="5180190"/>
            <a:chOff x="0" y="-1"/>
            <a:chExt cx="1945904" cy="5180190"/>
          </a:xfrm>
        </p:grpSpPr>
        <p:grpSp>
          <p:nvGrpSpPr>
            <p:cNvPr id="21" name="Group 20"/>
            <p:cNvGrpSpPr/>
            <p:nvPr/>
          </p:nvGrpSpPr>
          <p:grpSpPr>
            <a:xfrm>
              <a:off x="0" y="-1"/>
              <a:ext cx="1945904" cy="5143501"/>
              <a:chOff x="0" y="-1"/>
              <a:chExt cx="1945904" cy="5143501"/>
            </a:xfrm>
          </p:grpSpPr>
          <p:sp>
            <p:nvSpPr>
              <p:cNvPr id="25" name="Rectangle 24"/>
              <p:cNvSpPr/>
              <p:nvPr/>
            </p:nvSpPr>
            <p:spPr>
              <a:xfrm>
                <a:off x="0" y="-1"/>
                <a:ext cx="1945904" cy="514350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r="100000" b="100000"/>
                </a:path>
                <a:tileRect l="-100000" t="-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26" name="Pentagon 25"/>
              <p:cNvSpPr>
                <a:spLocks noChangeAspect="1"/>
              </p:cNvSpPr>
              <p:nvPr/>
            </p:nvSpPr>
            <p:spPr>
              <a:xfrm>
                <a:off x="57600" y="2193860"/>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27" name="Pentagon 26"/>
              <p:cNvSpPr>
                <a:spLocks noChangeAspect="1"/>
              </p:cNvSpPr>
              <p:nvPr/>
            </p:nvSpPr>
            <p:spPr>
              <a:xfrm>
                <a:off x="57600"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28" name="Pentagon 27"/>
              <p:cNvSpPr>
                <a:spLocks noChangeAspect="1"/>
              </p:cNvSpPr>
              <p:nvPr/>
            </p:nvSpPr>
            <p:spPr>
              <a:xfrm>
                <a:off x="57600"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39" name="Pentagon 38"/>
              <p:cNvSpPr>
                <a:spLocks noChangeAspect="1"/>
              </p:cNvSpPr>
              <p:nvPr/>
            </p:nvSpPr>
            <p:spPr>
              <a:xfrm>
                <a:off x="57600" y="174060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2. What?</a:t>
                </a:r>
              </a:p>
            </p:txBody>
          </p:sp>
        </p:grpSp>
        <p:sp>
          <p:nvSpPr>
            <p:cNvPr id="24" name="TextBox 23"/>
            <p:cNvSpPr txBox="1"/>
            <p:nvPr/>
          </p:nvSpPr>
          <p:spPr>
            <a:xfrm>
              <a:off x="112888" y="2652377"/>
              <a:ext cx="1794426" cy="2527812"/>
            </a:xfrm>
            <a:prstGeom prst="rect">
              <a:avLst/>
            </a:prstGeom>
            <a:ln>
              <a:noFill/>
            </a:ln>
          </p:spPr>
          <p:txBody>
            <a:bodyPr wrap="square" lIns="0" tIns="0" rIns="0" bIns="0" rtlCol="0">
              <a:noAutofit/>
            </a:bodyPr>
            <a:lstStyle/>
            <a:p>
              <a:pPr>
                <a:tabLst>
                  <a:tab pos="93663" algn="l"/>
                </a:tabLst>
              </a:pPr>
              <a:r>
                <a:rPr lang="en-US" sz="1400" dirty="0">
                  <a:solidFill>
                    <a:srgbClr val="888888"/>
                  </a:solidFill>
                  <a:latin typeface="Vodafone Rg"/>
                </a:rPr>
                <a:t>What you will learn</a:t>
              </a:r>
            </a:p>
            <a:p>
              <a:pPr>
                <a:tabLst>
                  <a:tab pos="93663" algn="l"/>
                </a:tabLst>
              </a:pPr>
              <a:r>
                <a:rPr lang="en-US" sz="1400" dirty="0">
                  <a:solidFill>
                    <a:srgbClr val="888888"/>
                  </a:solidFill>
                  <a:latin typeface="Vodafone Rg"/>
                </a:rPr>
                <a:t>Moving to a solutions approach</a:t>
              </a:r>
            </a:p>
            <a:p>
              <a:pPr>
                <a:tabLst>
                  <a:tab pos="93663" algn="l"/>
                </a:tabLst>
              </a:pPr>
              <a:r>
                <a:rPr lang="en-US" sz="1400" dirty="0">
                  <a:solidFill>
                    <a:srgbClr val="888888"/>
                  </a:solidFill>
                  <a:latin typeface="Vodafone Rg"/>
                </a:rPr>
                <a:t>Structuring of a sales discussion</a:t>
              </a:r>
            </a:p>
            <a:p>
              <a:pPr>
                <a:tabLst>
                  <a:tab pos="93663" algn="l"/>
                </a:tabLst>
              </a:pPr>
              <a:r>
                <a:rPr lang="en-US" sz="1400" dirty="0">
                  <a:solidFill>
                    <a:srgbClr val="888888"/>
                  </a:solidFill>
                  <a:latin typeface="Vodafone Rg"/>
                </a:rPr>
                <a:t>Asking the right questions</a:t>
              </a:r>
            </a:p>
            <a:p>
              <a:pPr>
                <a:tabLst>
                  <a:tab pos="93663" algn="l"/>
                </a:tabLst>
              </a:pPr>
              <a:r>
                <a:rPr lang="en-US" sz="1400" dirty="0">
                  <a:solidFill>
                    <a:srgbClr val="888888"/>
                  </a:solidFill>
                  <a:latin typeface="Vodafone Rg"/>
                </a:rPr>
                <a:t>Summary</a:t>
              </a:r>
            </a:p>
            <a:p>
              <a:pPr>
                <a:tabLst>
                  <a:tab pos="93663" algn="l"/>
                </a:tabLst>
              </a:pPr>
              <a:r>
                <a:rPr lang="en-US" sz="1400" b="1" dirty="0">
                  <a:solidFill>
                    <a:schemeClr val="accent1"/>
                  </a:solidFill>
                  <a:latin typeface="Vodafone Rg"/>
                </a:rPr>
                <a:t>Test yourself</a:t>
              </a:r>
            </a:p>
          </p:txBody>
        </p:sp>
      </p:grpSp>
      <p:sp>
        <p:nvSpPr>
          <p:cNvPr id="40" name="23 Rectángulo"/>
          <p:cNvSpPr/>
          <p:nvPr/>
        </p:nvSpPr>
        <p:spPr>
          <a:xfrm>
            <a:off x="0" y="-1"/>
            <a:ext cx="9144000" cy="617539"/>
          </a:xfrm>
          <a:prstGeom prst="rect">
            <a:avLst/>
          </a:prstGeom>
          <a:solidFill>
            <a:srgbClr val="92D05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41" name="6 CuadroTexto"/>
          <p:cNvSpPr txBox="1"/>
          <p:nvPr/>
        </p:nvSpPr>
        <p:spPr>
          <a:xfrm>
            <a:off x="1408482" y="-43931"/>
            <a:ext cx="70243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How to sell Small Business Solutions?</a:t>
            </a:r>
            <a:endParaRPr lang="en-GB" sz="2800" b="1" dirty="0" smtClean="0">
              <a:solidFill>
                <a:schemeClr val="bg1"/>
              </a:solidFill>
              <a:latin typeface="Vodafone Rg"/>
            </a:endParaRPr>
          </a:p>
        </p:txBody>
      </p:sp>
      <p:pic>
        <p:nvPicPr>
          <p:cNvPr id="42"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800" y="50800"/>
            <a:ext cx="384608" cy="539896"/>
          </a:xfrm>
          <a:prstGeom prst="rect">
            <a:avLst/>
          </a:prstGeom>
        </p:spPr>
      </p:pic>
      <p:sp>
        <p:nvSpPr>
          <p:cNvPr id="43" name="Title 2"/>
          <p:cNvSpPr>
            <a:spLocks noGrp="1"/>
          </p:cNvSpPr>
          <p:nvPr>
            <p:ph type="title"/>
          </p:nvPr>
        </p:nvSpPr>
        <p:spPr>
          <a:xfrm>
            <a:off x="2216507" y="791231"/>
            <a:ext cx="6512004" cy="875675"/>
          </a:xfrm>
        </p:spPr>
        <p:txBody>
          <a:bodyPr/>
          <a:lstStyle/>
          <a:p>
            <a:r>
              <a:rPr lang="en-US" dirty="0" smtClean="0">
                <a:latin typeface="Vodafone Rg"/>
              </a:rPr>
              <a:t>Question 1</a:t>
            </a:r>
            <a:endParaRPr lang="en-US" dirty="0">
              <a:latin typeface="Vodafone Rg"/>
            </a:endParaRPr>
          </a:p>
        </p:txBody>
      </p:sp>
    </p:spTree>
    <p:extLst>
      <p:ext uri="{BB962C8B-B14F-4D97-AF65-F5344CB8AC3E}">
        <p14:creationId xmlns:p14="http://schemas.microsoft.com/office/powerpoint/2010/main" val="3336453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32038" y="1000125"/>
            <a:ext cx="6281737" cy="1105398"/>
          </a:xfrm>
          <a:prstGeom prst="rect">
            <a:avLst/>
          </a:prstGeom>
          <a:noFill/>
          <a:ln>
            <a:noFill/>
          </a:ln>
        </p:spPr>
        <p:txBody>
          <a:bodyPr wrap="square" lIns="0" tIns="0" rIns="0" bIns="0" rtlCol="0">
            <a:noAutofit/>
          </a:bodyPr>
          <a:lstStyle/>
          <a:p>
            <a:pPr algn="ctr"/>
            <a:r>
              <a:rPr lang="en-US" sz="2400" dirty="0">
                <a:latin typeface="Vodafone Rg"/>
              </a:rPr>
              <a:t>As sales are critical to revenue generation, </a:t>
            </a:r>
            <a:r>
              <a:rPr lang="en-US" sz="2400" b="1" dirty="0">
                <a:solidFill>
                  <a:srgbClr val="FF0000"/>
                </a:solidFill>
                <a:latin typeface="Vodafone Rg"/>
              </a:rPr>
              <a:t>retailers</a:t>
            </a:r>
            <a:r>
              <a:rPr lang="en-US" sz="2400" dirty="0">
                <a:solidFill>
                  <a:srgbClr val="FF0000"/>
                </a:solidFill>
                <a:latin typeface="Vodafone Rg"/>
              </a:rPr>
              <a:t> </a:t>
            </a:r>
            <a:r>
              <a:rPr lang="en-US" sz="2400" dirty="0">
                <a:latin typeface="Vodafone Rg"/>
              </a:rPr>
              <a:t>need to ensure that </a:t>
            </a:r>
            <a:r>
              <a:rPr lang="en-US" sz="2400" b="1" dirty="0" smtClean="0">
                <a:latin typeface="Vodafone Rg"/>
              </a:rPr>
              <a:t>sales performance </a:t>
            </a:r>
            <a:r>
              <a:rPr lang="en-US" sz="2400" dirty="0" smtClean="0">
                <a:latin typeface="Vodafone Rg"/>
              </a:rPr>
              <a:t>activities are </a:t>
            </a:r>
            <a:r>
              <a:rPr lang="en-US" sz="2400" dirty="0">
                <a:latin typeface="Vodafone Rg"/>
              </a:rPr>
              <a:t>as efficient as </a:t>
            </a:r>
            <a:r>
              <a:rPr lang="en-US" sz="2400" dirty="0" smtClean="0">
                <a:latin typeface="Vodafone Rg"/>
              </a:rPr>
              <a:t>possible, including customer marketing, payment management, </a:t>
            </a:r>
            <a:r>
              <a:rPr lang="en-US" sz="2400" dirty="0">
                <a:latin typeface="Vodafone Rg"/>
              </a:rPr>
              <a:t>online </a:t>
            </a:r>
            <a:r>
              <a:rPr lang="en-US" sz="2400" dirty="0" smtClean="0">
                <a:latin typeface="Vodafone Rg"/>
              </a:rPr>
              <a:t>sales and </a:t>
            </a:r>
            <a:r>
              <a:rPr lang="en-US" sz="2400" dirty="0">
                <a:latin typeface="Vodafone Rg"/>
              </a:rPr>
              <a:t>stock management.</a:t>
            </a:r>
            <a:endParaRPr lang="en-GB" sz="1600" dirty="0" smtClean="0">
              <a:latin typeface="Vodafone Rg"/>
            </a:endParaRPr>
          </a:p>
        </p:txBody>
      </p:sp>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pitchFamily="34" charset="0"/>
            </a:endParaRPr>
          </a:p>
        </p:txBody>
      </p:sp>
      <p:sp>
        <p:nvSpPr>
          <p:cNvPr id="36" name="Pentagon 35">
            <a:hlinkClick r:id="rId3" action="ppaction://hlinksldjump"/>
          </p:cNvPr>
          <p:cNvSpPr>
            <a:spLocks noChangeAspect="1"/>
          </p:cNvSpPr>
          <p:nvPr/>
        </p:nvSpPr>
        <p:spPr>
          <a:xfrm flipH="1">
            <a:off x="2214880" y="4682362"/>
            <a:ext cx="1379313"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Back</a:t>
            </a:r>
          </a:p>
        </p:txBody>
      </p:sp>
      <p:grpSp>
        <p:nvGrpSpPr>
          <p:cNvPr id="11" name="Group 10"/>
          <p:cNvGrpSpPr/>
          <p:nvPr/>
        </p:nvGrpSpPr>
        <p:grpSpPr>
          <a:xfrm>
            <a:off x="0" y="-1"/>
            <a:ext cx="1945904" cy="5143501"/>
            <a:chOff x="0" y="-1"/>
            <a:chExt cx="1945904" cy="5143501"/>
          </a:xfrm>
        </p:grpSpPr>
        <p:sp>
          <p:nvSpPr>
            <p:cNvPr id="12" name="Rectangle 11"/>
            <p:cNvSpPr/>
            <p:nvPr/>
          </p:nvSpPr>
          <p:spPr>
            <a:xfrm>
              <a:off x="0" y="-1"/>
              <a:ext cx="1945904" cy="514350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14" name="Pentagon 13"/>
            <p:cNvSpPr>
              <a:spLocks noChangeAspect="1"/>
            </p:cNvSpPr>
            <p:nvPr/>
          </p:nvSpPr>
          <p:spPr>
            <a:xfrm>
              <a:off x="51846" y="88018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15" name="Pentagon 14"/>
            <p:cNvSpPr>
              <a:spLocks noChangeAspect="1"/>
            </p:cNvSpPr>
            <p:nvPr/>
          </p:nvSpPr>
          <p:spPr>
            <a:xfrm>
              <a:off x="51846" y="1289403"/>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smtClean="0">
                  <a:solidFill>
                    <a:schemeClr val="bg1">
                      <a:lumMod val="95000"/>
                    </a:schemeClr>
                  </a:solidFill>
                  <a:latin typeface="Vodafone Rg"/>
                </a:rPr>
                <a:t> 1. Why?</a:t>
              </a:r>
              <a:endParaRPr lang="en-GB" b="1" kern="1200" dirty="0" smtClean="0">
                <a:solidFill>
                  <a:schemeClr val="bg1">
                    <a:lumMod val="95000"/>
                  </a:schemeClr>
                </a:solidFill>
                <a:latin typeface="Vodafone Rg"/>
              </a:endParaRPr>
            </a:p>
          </p:txBody>
        </p:sp>
      </p:grpSp>
      <p:sp>
        <p:nvSpPr>
          <p:cNvPr id="18" name="23 Rectángulo"/>
          <p:cNvSpPr/>
          <p:nvPr/>
        </p:nvSpPr>
        <p:spPr>
          <a:xfrm>
            <a:off x="0" y="-1"/>
            <a:ext cx="9144000" cy="617539"/>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200" b="1" kern="1200" dirty="0" smtClean="0">
              <a:solidFill>
                <a:srgbClr val="34342B"/>
              </a:solidFill>
              <a:latin typeface="Vodafone Lt" panose="020B0606040202020204" pitchFamily="34" charset="0"/>
            </a:endParaRPr>
          </a:p>
        </p:txBody>
      </p:sp>
      <p:pic>
        <p:nvPicPr>
          <p:cNvPr id="21"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317" y="11154"/>
            <a:ext cx="336654" cy="606384"/>
          </a:xfrm>
          <a:prstGeom prst="rect">
            <a:avLst/>
          </a:prstGeom>
        </p:spPr>
      </p:pic>
      <p:sp>
        <p:nvSpPr>
          <p:cNvPr id="22" name="Pentagon 21"/>
          <p:cNvSpPr>
            <a:spLocks noChangeAspect="1"/>
          </p:cNvSpPr>
          <p:nvPr/>
        </p:nvSpPr>
        <p:spPr>
          <a:xfrm>
            <a:off x="58260" y="353391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23" name="Pentagon 22"/>
          <p:cNvSpPr>
            <a:spLocks noChangeAspect="1"/>
          </p:cNvSpPr>
          <p:nvPr/>
        </p:nvSpPr>
        <p:spPr>
          <a:xfrm>
            <a:off x="58260" y="3059692"/>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sp>
        <p:nvSpPr>
          <p:cNvPr id="25" name="TextBox 24"/>
          <p:cNvSpPr txBox="1"/>
          <p:nvPr/>
        </p:nvSpPr>
        <p:spPr>
          <a:xfrm>
            <a:off x="124765" y="1851687"/>
            <a:ext cx="1794426" cy="3374803"/>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b="1" dirty="0">
                <a:solidFill>
                  <a:schemeClr val="accent1"/>
                </a:solidFill>
                <a:latin typeface="Vodafone Rg"/>
              </a:rPr>
              <a:t>Core Business Needs</a:t>
            </a:r>
          </a:p>
          <a:p>
            <a:pPr>
              <a:tabLst>
                <a:tab pos="93663" algn="l"/>
              </a:tabLst>
            </a:pPr>
            <a:r>
              <a:rPr lang="en-US" sz="1200" dirty="0" smtClean="0">
                <a:solidFill>
                  <a:srgbClr val="888888"/>
                </a:solidFill>
                <a:latin typeface="Vodafone Rg"/>
              </a:rPr>
              <a:t>Verticals Main Characteristics</a:t>
            </a:r>
            <a:endParaRPr lang="en-US" sz="1200" dirty="0">
              <a:solidFill>
                <a:srgbClr val="888888"/>
              </a:solidFill>
              <a:latin typeface="Vodafone Rg"/>
            </a:endParaRPr>
          </a:p>
          <a:p>
            <a:pPr>
              <a:tabLst>
                <a:tab pos="93663" algn="l"/>
              </a:tabLst>
            </a:pPr>
            <a:r>
              <a:rPr lang="en-US" sz="1200" dirty="0" smtClean="0">
                <a:solidFill>
                  <a:srgbClr val="888888"/>
                </a:solidFill>
                <a:latin typeface="Vodafone Rg"/>
              </a:rPr>
              <a:t>Summary</a:t>
            </a:r>
          </a:p>
          <a:p>
            <a:pPr>
              <a:tabLst>
                <a:tab pos="93663" algn="l"/>
              </a:tabLst>
            </a:pPr>
            <a:r>
              <a:rPr lang="en-US" sz="1200" dirty="0" smtClean="0">
                <a:solidFill>
                  <a:srgbClr val="888888"/>
                </a:solidFill>
                <a:latin typeface="Vodafone Rg"/>
              </a:rPr>
              <a:t>Test yourself</a:t>
            </a:r>
          </a:p>
        </p:txBody>
      </p:sp>
      <p:sp>
        <p:nvSpPr>
          <p:cNvPr id="19" name="33 CuadroTexto"/>
          <p:cNvSpPr txBox="1"/>
          <p:nvPr/>
        </p:nvSpPr>
        <p:spPr>
          <a:xfrm>
            <a:off x="1359147" y="-26986"/>
            <a:ext cx="6532987" cy="614150"/>
          </a:xfrm>
          <a:prstGeom prst="rect">
            <a:avLst/>
          </a:prstGeom>
        </p:spPr>
        <p:txBody>
          <a:bodyPr wrap="square" lIns="0" tIns="0" rIns="0" bIns="0" rtlCol="0" anchor="ctr">
            <a:noAutofit/>
          </a:bodyPr>
          <a:lstStyle/>
          <a:p>
            <a:r>
              <a:rPr lang="es-ES" sz="2800" b="1" dirty="0" err="1" smtClean="0">
                <a:solidFill>
                  <a:schemeClr val="bg1"/>
                </a:solidFill>
                <a:latin typeface="Vodafone Rg"/>
              </a:rPr>
              <a:t>Why</a:t>
            </a:r>
            <a:r>
              <a:rPr lang="es-ES" sz="2800" b="1" dirty="0">
                <a:solidFill>
                  <a:schemeClr val="bg1"/>
                </a:solidFill>
                <a:latin typeface="Vodafone Rg"/>
              </a:rPr>
              <a:t> </a:t>
            </a:r>
            <a:r>
              <a:rPr lang="es-ES" sz="2800" b="1" dirty="0" smtClean="0">
                <a:solidFill>
                  <a:schemeClr val="bg1"/>
                </a:solidFill>
                <a:latin typeface="Vodafone Rg"/>
              </a:rPr>
              <a:t>are Small </a:t>
            </a:r>
            <a:r>
              <a:rPr lang="es-ES" sz="2800" b="1" dirty="0" err="1" smtClean="0">
                <a:solidFill>
                  <a:schemeClr val="bg1"/>
                </a:solidFill>
                <a:latin typeface="Vodafone Rg"/>
              </a:rPr>
              <a:t>Businesses</a:t>
            </a:r>
            <a:r>
              <a:rPr lang="es-ES" sz="2800" b="1" dirty="0" smtClean="0">
                <a:solidFill>
                  <a:schemeClr val="bg1"/>
                </a:solidFill>
                <a:latin typeface="Vodafone Rg"/>
              </a:rPr>
              <a:t> </a:t>
            </a:r>
            <a:r>
              <a:rPr lang="es-ES" sz="2800" b="1" dirty="0" err="1" smtClean="0">
                <a:solidFill>
                  <a:schemeClr val="bg1"/>
                </a:solidFill>
                <a:latin typeface="Vodafone Rg"/>
              </a:rPr>
              <a:t>Important</a:t>
            </a:r>
            <a:r>
              <a:rPr lang="es-ES" sz="2800" b="1" dirty="0" smtClean="0">
                <a:solidFill>
                  <a:schemeClr val="bg1"/>
                </a:solidFill>
                <a:latin typeface="Vodafone Rg"/>
              </a:rPr>
              <a:t>?</a:t>
            </a:r>
            <a:endParaRPr lang="es-ES" sz="2800" b="1" dirty="0">
              <a:solidFill>
                <a:schemeClr val="bg1"/>
              </a:solidFill>
              <a:latin typeface="Vodafone Rg"/>
            </a:endParaRPr>
          </a:p>
        </p:txBody>
      </p:sp>
    </p:spTree>
    <p:extLst>
      <p:ext uri="{BB962C8B-B14F-4D97-AF65-F5344CB8AC3E}">
        <p14:creationId xmlns:p14="http://schemas.microsoft.com/office/powerpoint/2010/main" val="132774389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ontent Placeholder 1"/>
          <p:cNvSpPr>
            <a:spLocks noGrp="1"/>
          </p:cNvSpPr>
          <p:nvPr>
            <p:ph idx="1"/>
          </p:nvPr>
        </p:nvSpPr>
        <p:spPr>
          <a:xfrm>
            <a:off x="2203028" y="1222403"/>
            <a:ext cx="6478875" cy="3577660"/>
          </a:xfrm>
        </p:spPr>
        <p:txBody>
          <a:bodyPr/>
          <a:lstStyle/>
          <a:p>
            <a:pPr marL="0" indent="0">
              <a:buNone/>
            </a:pPr>
            <a:r>
              <a:rPr lang="en-US" dirty="0">
                <a:latin typeface="Vodafone Rg"/>
              </a:rPr>
              <a:t>What are the benefits of using a </a:t>
            </a:r>
            <a:r>
              <a:rPr lang="en-US" dirty="0" smtClean="0">
                <a:latin typeface="Vodafone Rg"/>
              </a:rPr>
              <a:t>solutions </a:t>
            </a:r>
            <a:r>
              <a:rPr lang="en-US" dirty="0">
                <a:latin typeface="Vodafone Rg"/>
              </a:rPr>
              <a:t>approach to selling</a:t>
            </a:r>
            <a:r>
              <a:rPr lang="en-US" dirty="0" smtClean="0">
                <a:latin typeface="Vodafone Rg"/>
              </a:rPr>
              <a:t>?</a:t>
            </a:r>
            <a:endParaRPr lang="en-US" dirty="0">
              <a:latin typeface="Vodafone Rg"/>
            </a:endParaRPr>
          </a:p>
          <a:p>
            <a:pPr marL="0" indent="0">
              <a:buNone/>
            </a:pPr>
            <a:endParaRPr lang="en-US" dirty="0">
              <a:latin typeface="Vodafone Rg"/>
            </a:endParaRPr>
          </a:p>
        </p:txBody>
      </p:sp>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6" name="TextBox 15"/>
          <p:cNvSpPr txBox="1"/>
          <p:nvPr/>
        </p:nvSpPr>
        <p:spPr>
          <a:xfrm>
            <a:off x="2658793" y="194766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400" dirty="0" smtClean="0">
                <a:latin typeface="Vodafone Rg"/>
              </a:rPr>
              <a:t> a</a:t>
            </a:r>
            <a:r>
              <a:rPr lang="en-US" sz="1400" dirty="0">
                <a:latin typeface="Vodafone Rg"/>
              </a:rPr>
              <a:t>) </a:t>
            </a:r>
            <a:r>
              <a:rPr lang="en-US" sz="1400" dirty="0" smtClean="0">
                <a:latin typeface="Vodafone Rg"/>
              </a:rPr>
              <a:t>It differentiates </a:t>
            </a:r>
            <a:r>
              <a:rPr lang="en-US" sz="1400" dirty="0">
                <a:latin typeface="Vodafone Rg"/>
              </a:rPr>
              <a:t>Vodafone from competitors</a:t>
            </a:r>
          </a:p>
          <a:p>
            <a:pPr marL="0" lvl="1"/>
            <a:endParaRPr lang="en-US" sz="1400" dirty="0" smtClean="0">
              <a:latin typeface="Vodafone Rg"/>
            </a:endParaRPr>
          </a:p>
        </p:txBody>
      </p:sp>
      <p:sp>
        <p:nvSpPr>
          <p:cNvPr id="17" name="TextBox 16"/>
          <p:cNvSpPr txBox="1"/>
          <p:nvPr/>
        </p:nvSpPr>
        <p:spPr>
          <a:xfrm>
            <a:off x="2662565" y="2397260"/>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400" dirty="0" smtClean="0">
                <a:latin typeface="Vodafone Rg"/>
              </a:rPr>
              <a:t> b) </a:t>
            </a:r>
            <a:r>
              <a:rPr lang="en-US" sz="1400" dirty="0">
                <a:latin typeface="Vodafone Rg"/>
              </a:rPr>
              <a:t>Helps address customer’s core business needs</a:t>
            </a:r>
          </a:p>
          <a:p>
            <a:pPr marL="0" lvl="1"/>
            <a:endParaRPr lang="en-US" sz="1400" dirty="0" smtClean="0">
              <a:latin typeface="Vodafone Rg"/>
            </a:endParaRPr>
          </a:p>
        </p:txBody>
      </p:sp>
      <p:sp>
        <p:nvSpPr>
          <p:cNvPr id="22" name="TextBox 21"/>
          <p:cNvSpPr txBox="1"/>
          <p:nvPr/>
        </p:nvSpPr>
        <p:spPr>
          <a:xfrm>
            <a:off x="2666337" y="284685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400" dirty="0">
                <a:latin typeface="Vodafone Rg"/>
              </a:rPr>
              <a:t>c) Helps you, as a Sales Professional, close more </a:t>
            </a:r>
            <a:r>
              <a:rPr lang="en-US" sz="1400" dirty="0" smtClean="0">
                <a:latin typeface="Vodafone Rg"/>
              </a:rPr>
              <a:t>deals</a:t>
            </a:r>
            <a:endParaRPr lang="en-US" sz="1400" dirty="0">
              <a:latin typeface="Vodafone Rg"/>
            </a:endParaRPr>
          </a:p>
        </p:txBody>
      </p:sp>
      <p:sp>
        <p:nvSpPr>
          <p:cNvPr id="23" name="TextBox 22"/>
          <p:cNvSpPr txBox="1"/>
          <p:nvPr/>
        </p:nvSpPr>
        <p:spPr>
          <a:xfrm>
            <a:off x="2656597" y="3309958"/>
            <a:ext cx="4837545" cy="311728"/>
          </a:xfrm>
          <a:prstGeom prst="rect">
            <a:avLst/>
          </a:prstGeom>
          <a:solidFill>
            <a:srgbClr val="008000"/>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400" b="1" dirty="0" smtClean="0">
                <a:solidFill>
                  <a:schemeClr val="bg1"/>
                </a:solidFill>
                <a:latin typeface="Vodafone Rg"/>
              </a:rPr>
              <a:t> d) All of the above</a:t>
            </a:r>
            <a:endParaRPr lang="en-US" sz="1400" b="1" dirty="0">
              <a:solidFill>
                <a:schemeClr val="bg1"/>
              </a:solidFill>
              <a:latin typeface="Vodafone Rg"/>
            </a:endParaRPr>
          </a:p>
          <a:p>
            <a:pPr marL="0" lvl="1"/>
            <a:endParaRPr lang="en-US" sz="1400" b="1" dirty="0">
              <a:solidFill>
                <a:schemeClr val="bg1"/>
              </a:solidFill>
              <a:latin typeface="Vodafone Rg"/>
            </a:endParaRPr>
          </a:p>
          <a:p>
            <a:pPr marL="0" lvl="1"/>
            <a:endParaRPr lang="en-US" sz="1400" b="1" dirty="0" smtClean="0">
              <a:solidFill>
                <a:schemeClr val="bg1"/>
              </a:solidFill>
              <a:latin typeface="Vodafone Rg"/>
            </a:endParaRPr>
          </a:p>
        </p:txBody>
      </p:sp>
      <p:sp>
        <p:nvSpPr>
          <p:cNvPr id="29" name="Pentagon 28">
            <a:hlinkClick r:id="rId3" action="ppaction://hlinksldjump"/>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sp>
        <p:nvSpPr>
          <p:cNvPr id="30" name="TextBox 29"/>
          <p:cNvSpPr txBox="1"/>
          <p:nvPr/>
        </p:nvSpPr>
        <p:spPr>
          <a:xfrm>
            <a:off x="3301998" y="3832087"/>
            <a:ext cx="3357219" cy="914400"/>
          </a:xfrm>
          <a:prstGeom prst="rect">
            <a:avLst/>
          </a:prstGeom>
        </p:spPr>
        <p:txBody>
          <a:bodyPr wrap="none" lIns="0" tIns="0" rIns="0" bIns="0" rtlCol="0">
            <a:noAutofit/>
          </a:bodyPr>
          <a:lstStyle/>
          <a:p>
            <a:r>
              <a:rPr lang="en-US" sz="5400" dirty="0" smtClean="0">
                <a:solidFill>
                  <a:srgbClr val="008000"/>
                </a:solidFill>
                <a:latin typeface="Vodafone Rg"/>
                <a:ea typeface="Wingdings"/>
                <a:cs typeface="Wingdings"/>
                <a:sym typeface="Wingdings"/>
              </a:rPr>
              <a:t>Correct</a:t>
            </a:r>
            <a:endParaRPr lang="en-US" sz="5400" dirty="0" smtClean="0">
              <a:solidFill>
                <a:srgbClr val="008000"/>
              </a:solidFill>
              <a:latin typeface="Vodafone Rg"/>
            </a:endParaRPr>
          </a:p>
        </p:txBody>
      </p:sp>
      <p:grpSp>
        <p:nvGrpSpPr>
          <p:cNvPr id="19" name="Group 18"/>
          <p:cNvGrpSpPr/>
          <p:nvPr/>
        </p:nvGrpSpPr>
        <p:grpSpPr>
          <a:xfrm>
            <a:off x="0" y="-1"/>
            <a:ext cx="1945904" cy="5180190"/>
            <a:chOff x="0" y="-1"/>
            <a:chExt cx="1945904" cy="5180190"/>
          </a:xfrm>
        </p:grpSpPr>
        <p:grpSp>
          <p:nvGrpSpPr>
            <p:cNvPr id="21" name="Group 20"/>
            <p:cNvGrpSpPr/>
            <p:nvPr/>
          </p:nvGrpSpPr>
          <p:grpSpPr>
            <a:xfrm>
              <a:off x="0" y="-1"/>
              <a:ext cx="1945904" cy="5143501"/>
              <a:chOff x="0" y="-1"/>
              <a:chExt cx="1945904" cy="5143501"/>
            </a:xfrm>
          </p:grpSpPr>
          <p:sp>
            <p:nvSpPr>
              <p:cNvPr id="25" name="Rectangle 24"/>
              <p:cNvSpPr/>
              <p:nvPr/>
            </p:nvSpPr>
            <p:spPr>
              <a:xfrm>
                <a:off x="0" y="-1"/>
                <a:ext cx="1945904" cy="514350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r="100000" b="100000"/>
                </a:path>
                <a:tileRect l="-100000" t="-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26" name="Pentagon 25"/>
              <p:cNvSpPr>
                <a:spLocks noChangeAspect="1"/>
              </p:cNvSpPr>
              <p:nvPr/>
            </p:nvSpPr>
            <p:spPr>
              <a:xfrm>
                <a:off x="57600" y="2193860"/>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27" name="Pentagon 26"/>
              <p:cNvSpPr>
                <a:spLocks noChangeAspect="1"/>
              </p:cNvSpPr>
              <p:nvPr/>
            </p:nvSpPr>
            <p:spPr>
              <a:xfrm>
                <a:off x="57600"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28" name="Pentagon 27"/>
              <p:cNvSpPr>
                <a:spLocks noChangeAspect="1"/>
              </p:cNvSpPr>
              <p:nvPr/>
            </p:nvSpPr>
            <p:spPr>
              <a:xfrm>
                <a:off x="57600"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39" name="Pentagon 38"/>
              <p:cNvSpPr>
                <a:spLocks noChangeAspect="1"/>
              </p:cNvSpPr>
              <p:nvPr/>
            </p:nvSpPr>
            <p:spPr>
              <a:xfrm>
                <a:off x="57600" y="174060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2. What?</a:t>
                </a:r>
              </a:p>
            </p:txBody>
          </p:sp>
        </p:grpSp>
        <p:sp>
          <p:nvSpPr>
            <p:cNvPr id="24" name="TextBox 23"/>
            <p:cNvSpPr txBox="1"/>
            <p:nvPr/>
          </p:nvSpPr>
          <p:spPr>
            <a:xfrm>
              <a:off x="112888" y="2652377"/>
              <a:ext cx="1794426" cy="2527812"/>
            </a:xfrm>
            <a:prstGeom prst="rect">
              <a:avLst/>
            </a:prstGeom>
            <a:ln>
              <a:noFill/>
            </a:ln>
          </p:spPr>
          <p:txBody>
            <a:bodyPr wrap="square" lIns="0" tIns="0" rIns="0" bIns="0" rtlCol="0">
              <a:noAutofit/>
            </a:bodyPr>
            <a:lstStyle/>
            <a:p>
              <a:pPr>
                <a:tabLst>
                  <a:tab pos="93663" algn="l"/>
                </a:tabLst>
              </a:pPr>
              <a:r>
                <a:rPr lang="en-US" sz="1400" dirty="0">
                  <a:solidFill>
                    <a:srgbClr val="888888"/>
                  </a:solidFill>
                  <a:latin typeface="Vodafone Rg"/>
                </a:rPr>
                <a:t>What you will learn</a:t>
              </a:r>
            </a:p>
            <a:p>
              <a:pPr>
                <a:tabLst>
                  <a:tab pos="93663" algn="l"/>
                </a:tabLst>
              </a:pPr>
              <a:r>
                <a:rPr lang="en-US" sz="1400" dirty="0">
                  <a:solidFill>
                    <a:srgbClr val="888888"/>
                  </a:solidFill>
                  <a:latin typeface="Vodafone Rg"/>
                </a:rPr>
                <a:t>Moving to a solutions approach</a:t>
              </a:r>
            </a:p>
            <a:p>
              <a:pPr>
                <a:tabLst>
                  <a:tab pos="93663" algn="l"/>
                </a:tabLst>
              </a:pPr>
              <a:r>
                <a:rPr lang="en-US" sz="1400" dirty="0">
                  <a:solidFill>
                    <a:srgbClr val="888888"/>
                  </a:solidFill>
                  <a:latin typeface="Vodafone Rg"/>
                </a:rPr>
                <a:t>Structuring of a sales discussion</a:t>
              </a:r>
            </a:p>
            <a:p>
              <a:pPr>
                <a:tabLst>
                  <a:tab pos="93663" algn="l"/>
                </a:tabLst>
              </a:pPr>
              <a:r>
                <a:rPr lang="en-US" sz="1400" dirty="0">
                  <a:solidFill>
                    <a:srgbClr val="888888"/>
                  </a:solidFill>
                  <a:latin typeface="Vodafone Rg"/>
                </a:rPr>
                <a:t>Asking the right questions</a:t>
              </a:r>
            </a:p>
            <a:p>
              <a:pPr>
                <a:tabLst>
                  <a:tab pos="93663" algn="l"/>
                </a:tabLst>
              </a:pPr>
              <a:r>
                <a:rPr lang="en-US" sz="1400" dirty="0">
                  <a:solidFill>
                    <a:srgbClr val="888888"/>
                  </a:solidFill>
                  <a:latin typeface="Vodafone Rg"/>
                </a:rPr>
                <a:t>Summary</a:t>
              </a:r>
            </a:p>
            <a:p>
              <a:pPr>
                <a:tabLst>
                  <a:tab pos="93663" algn="l"/>
                </a:tabLst>
              </a:pPr>
              <a:r>
                <a:rPr lang="en-US" sz="1400" b="1" dirty="0">
                  <a:solidFill>
                    <a:schemeClr val="accent1"/>
                  </a:solidFill>
                  <a:latin typeface="Vodafone Rg"/>
                </a:rPr>
                <a:t>Test yourself</a:t>
              </a:r>
            </a:p>
          </p:txBody>
        </p:sp>
      </p:grpSp>
      <p:sp>
        <p:nvSpPr>
          <p:cNvPr id="40" name="23 Rectángulo"/>
          <p:cNvSpPr/>
          <p:nvPr/>
        </p:nvSpPr>
        <p:spPr>
          <a:xfrm>
            <a:off x="0" y="-1"/>
            <a:ext cx="9144000" cy="617539"/>
          </a:xfrm>
          <a:prstGeom prst="rect">
            <a:avLst/>
          </a:prstGeom>
          <a:solidFill>
            <a:srgbClr val="92D05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41" name="6 CuadroTexto"/>
          <p:cNvSpPr txBox="1"/>
          <p:nvPr/>
        </p:nvSpPr>
        <p:spPr>
          <a:xfrm>
            <a:off x="1408482" y="-43931"/>
            <a:ext cx="70243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How to sell Small Business Solutions?</a:t>
            </a:r>
            <a:endParaRPr lang="en-GB" sz="2800" b="1" dirty="0" smtClean="0">
              <a:solidFill>
                <a:schemeClr val="bg1"/>
              </a:solidFill>
              <a:latin typeface="Vodafone Rg"/>
            </a:endParaRPr>
          </a:p>
        </p:txBody>
      </p:sp>
      <p:pic>
        <p:nvPicPr>
          <p:cNvPr id="42"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800" y="50800"/>
            <a:ext cx="384608" cy="539896"/>
          </a:xfrm>
          <a:prstGeom prst="rect">
            <a:avLst/>
          </a:prstGeom>
        </p:spPr>
      </p:pic>
      <p:sp>
        <p:nvSpPr>
          <p:cNvPr id="43" name="Title 2"/>
          <p:cNvSpPr>
            <a:spLocks noGrp="1"/>
          </p:cNvSpPr>
          <p:nvPr>
            <p:ph type="title"/>
          </p:nvPr>
        </p:nvSpPr>
        <p:spPr>
          <a:xfrm>
            <a:off x="2216507" y="791231"/>
            <a:ext cx="6512004" cy="875675"/>
          </a:xfrm>
        </p:spPr>
        <p:txBody>
          <a:bodyPr/>
          <a:lstStyle/>
          <a:p>
            <a:r>
              <a:rPr lang="en-US" dirty="0" smtClean="0">
                <a:latin typeface="Vodafone Rg"/>
              </a:rPr>
              <a:t>Question 1</a:t>
            </a:r>
            <a:endParaRPr lang="en-US" dirty="0">
              <a:latin typeface="Vodafone Rg"/>
            </a:endParaRPr>
          </a:p>
        </p:txBody>
      </p:sp>
    </p:spTree>
    <p:extLst>
      <p:ext uri="{BB962C8B-B14F-4D97-AF65-F5344CB8AC3E}">
        <p14:creationId xmlns:p14="http://schemas.microsoft.com/office/powerpoint/2010/main" val="3336453035"/>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6" name="TextBox 15">
            <a:hlinkClick r:id="rId3" action="ppaction://hlinksldjump"/>
          </p:cNvPr>
          <p:cNvSpPr txBox="1"/>
          <p:nvPr/>
        </p:nvSpPr>
        <p:spPr>
          <a:xfrm>
            <a:off x="2658793" y="194766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latin typeface="Vodafone Rg"/>
              </a:rPr>
              <a:t> a) What is your main revenue generating activity?</a:t>
            </a:r>
          </a:p>
        </p:txBody>
      </p:sp>
      <p:sp>
        <p:nvSpPr>
          <p:cNvPr id="17" name="TextBox 16">
            <a:hlinkClick r:id="rId4" action="ppaction://hlinksldjump"/>
          </p:cNvPr>
          <p:cNvSpPr txBox="1"/>
          <p:nvPr/>
        </p:nvSpPr>
        <p:spPr>
          <a:xfrm>
            <a:off x="2662565" y="2397260"/>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latin typeface="Vodafone Rg"/>
              </a:rPr>
              <a:t> b) How do you currently cover your business needs?</a:t>
            </a:r>
            <a:endParaRPr lang="en-US" sz="1600" dirty="0">
              <a:latin typeface="Vodafone Rg"/>
            </a:endParaRPr>
          </a:p>
          <a:p>
            <a:pPr marL="0" lvl="1"/>
            <a:endParaRPr lang="en-US" sz="1600" dirty="0" smtClean="0">
              <a:latin typeface="Vodafone Rg"/>
            </a:endParaRPr>
          </a:p>
        </p:txBody>
      </p:sp>
      <p:sp>
        <p:nvSpPr>
          <p:cNvPr id="22" name="TextBox 21">
            <a:hlinkClick r:id="rId5" action="ppaction://hlinksldjump"/>
          </p:cNvPr>
          <p:cNvSpPr txBox="1"/>
          <p:nvPr/>
        </p:nvSpPr>
        <p:spPr>
          <a:xfrm>
            <a:off x="2666337" y="284685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latin typeface="Vodafone Rg"/>
              </a:rPr>
              <a:t> c) How much do you currently spend on mobile bills?</a:t>
            </a:r>
          </a:p>
        </p:txBody>
      </p:sp>
      <p:sp>
        <p:nvSpPr>
          <p:cNvPr id="23" name="TextBox 22">
            <a:hlinkClick r:id="rId6" action="ppaction://hlinksldjump"/>
          </p:cNvPr>
          <p:cNvSpPr txBox="1"/>
          <p:nvPr/>
        </p:nvSpPr>
        <p:spPr>
          <a:xfrm>
            <a:off x="2656597" y="3309958"/>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latin typeface="Vodafone Rg"/>
              </a:rPr>
              <a:t> d</a:t>
            </a:r>
            <a:r>
              <a:rPr lang="en-US" sz="1600" dirty="0">
                <a:latin typeface="Vodafone Rg"/>
              </a:rPr>
              <a:t>) </a:t>
            </a:r>
            <a:r>
              <a:rPr lang="en-US" sz="1600" dirty="0" smtClean="0">
                <a:latin typeface="Vodafone Rg"/>
              </a:rPr>
              <a:t>Where do you need help?</a:t>
            </a:r>
            <a:endParaRPr lang="en-US" sz="1600" dirty="0">
              <a:latin typeface="Vodafone Rg"/>
            </a:endParaRPr>
          </a:p>
          <a:p>
            <a:pPr marL="0" lvl="1"/>
            <a:endParaRPr lang="en-US" sz="1600" dirty="0" smtClean="0">
              <a:latin typeface="Vodafone Rg"/>
            </a:endParaRPr>
          </a:p>
        </p:txBody>
      </p:sp>
      <p:grpSp>
        <p:nvGrpSpPr>
          <p:cNvPr id="18" name="Group 17"/>
          <p:cNvGrpSpPr/>
          <p:nvPr/>
        </p:nvGrpSpPr>
        <p:grpSpPr>
          <a:xfrm>
            <a:off x="0" y="-1"/>
            <a:ext cx="1945904" cy="5180190"/>
            <a:chOff x="0" y="-1"/>
            <a:chExt cx="1945904" cy="5180190"/>
          </a:xfrm>
        </p:grpSpPr>
        <p:grpSp>
          <p:nvGrpSpPr>
            <p:cNvPr id="19" name="Group 18"/>
            <p:cNvGrpSpPr/>
            <p:nvPr/>
          </p:nvGrpSpPr>
          <p:grpSpPr>
            <a:xfrm>
              <a:off x="0" y="-1"/>
              <a:ext cx="1945904" cy="5143501"/>
              <a:chOff x="0" y="-1"/>
              <a:chExt cx="1945904" cy="5143501"/>
            </a:xfrm>
          </p:grpSpPr>
          <p:sp>
            <p:nvSpPr>
              <p:cNvPr id="24" name="Rectangle 23"/>
              <p:cNvSpPr/>
              <p:nvPr/>
            </p:nvSpPr>
            <p:spPr>
              <a:xfrm>
                <a:off x="0" y="-1"/>
                <a:ext cx="1945904" cy="514350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r="100000" b="100000"/>
                </a:path>
                <a:tileRect l="-100000" t="-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25" name="Pentagon 24"/>
              <p:cNvSpPr>
                <a:spLocks noChangeAspect="1"/>
              </p:cNvSpPr>
              <p:nvPr/>
            </p:nvSpPr>
            <p:spPr>
              <a:xfrm>
                <a:off x="57600" y="2193860"/>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26" name="Pentagon 25"/>
              <p:cNvSpPr>
                <a:spLocks noChangeAspect="1"/>
              </p:cNvSpPr>
              <p:nvPr/>
            </p:nvSpPr>
            <p:spPr>
              <a:xfrm>
                <a:off x="57600"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27" name="Pentagon 26"/>
              <p:cNvSpPr>
                <a:spLocks noChangeAspect="1"/>
              </p:cNvSpPr>
              <p:nvPr/>
            </p:nvSpPr>
            <p:spPr>
              <a:xfrm>
                <a:off x="57600"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28" name="Pentagon 27"/>
              <p:cNvSpPr>
                <a:spLocks noChangeAspect="1"/>
              </p:cNvSpPr>
              <p:nvPr/>
            </p:nvSpPr>
            <p:spPr>
              <a:xfrm>
                <a:off x="57600" y="174060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2. What?</a:t>
                </a:r>
              </a:p>
            </p:txBody>
          </p:sp>
        </p:grpSp>
        <p:sp>
          <p:nvSpPr>
            <p:cNvPr id="21" name="TextBox 20"/>
            <p:cNvSpPr txBox="1"/>
            <p:nvPr/>
          </p:nvSpPr>
          <p:spPr>
            <a:xfrm>
              <a:off x="112888" y="2652377"/>
              <a:ext cx="1794426" cy="2527812"/>
            </a:xfrm>
            <a:prstGeom prst="rect">
              <a:avLst/>
            </a:prstGeom>
            <a:ln>
              <a:noFill/>
            </a:ln>
          </p:spPr>
          <p:txBody>
            <a:bodyPr wrap="square" lIns="0" tIns="0" rIns="0" bIns="0" rtlCol="0">
              <a:noAutofit/>
            </a:bodyPr>
            <a:lstStyle/>
            <a:p>
              <a:pPr>
                <a:tabLst>
                  <a:tab pos="93663" algn="l"/>
                </a:tabLst>
              </a:pPr>
              <a:r>
                <a:rPr lang="en-US" sz="1400" dirty="0">
                  <a:solidFill>
                    <a:srgbClr val="888888"/>
                  </a:solidFill>
                  <a:latin typeface="Vodafone Rg"/>
                </a:rPr>
                <a:t>What you will learn</a:t>
              </a:r>
            </a:p>
            <a:p>
              <a:pPr>
                <a:tabLst>
                  <a:tab pos="93663" algn="l"/>
                </a:tabLst>
              </a:pPr>
              <a:r>
                <a:rPr lang="en-US" sz="1400" dirty="0">
                  <a:solidFill>
                    <a:srgbClr val="888888"/>
                  </a:solidFill>
                  <a:latin typeface="Vodafone Rg"/>
                </a:rPr>
                <a:t>Moving to a solutions approach</a:t>
              </a:r>
            </a:p>
            <a:p>
              <a:pPr>
                <a:tabLst>
                  <a:tab pos="93663" algn="l"/>
                </a:tabLst>
              </a:pPr>
              <a:r>
                <a:rPr lang="en-US" sz="1400" dirty="0">
                  <a:solidFill>
                    <a:srgbClr val="888888"/>
                  </a:solidFill>
                  <a:latin typeface="Vodafone Rg"/>
                </a:rPr>
                <a:t>Structuring of a sales discussion</a:t>
              </a:r>
            </a:p>
            <a:p>
              <a:pPr>
                <a:tabLst>
                  <a:tab pos="93663" algn="l"/>
                </a:tabLst>
              </a:pPr>
              <a:r>
                <a:rPr lang="en-US" sz="1400" dirty="0">
                  <a:solidFill>
                    <a:srgbClr val="888888"/>
                  </a:solidFill>
                  <a:latin typeface="Vodafone Rg"/>
                </a:rPr>
                <a:t>Asking the right questions</a:t>
              </a:r>
            </a:p>
            <a:p>
              <a:pPr>
                <a:tabLst>
                  <a:tab pos="93663" algn="l"/>
                </a:tabLst>
              </a:pPr>
              <a:r>
                <a:rPr lang="en-US" sz="1400" dirty="0">
                  <a:solidFill>
                    <a:srgbClr val="888888"/>
                  </a:solidFill>
                  <a:latin typeface="Vodafone Rg"/>
                </a:rPr>
                <a:t>Summary</a:t>
              </a:r>
            </a:p>
            <a:p>
              <a:pPr>
                <a:tabLst>
                  <a:tab pos="93663" algn="l"/>
                </a:tabLst>
              </a:pPr>
              <a:r>
                <a:rPr lang="en-US" sz="1400" b="1" dirty="0">
                  <a:solidFill>
                    <a:schemeClr val="accent1"/>
                  </a:solidFill>
                  <a:latin typeface="Vodafone Rg"/>
                </a:rPr>
                <a:t>Test yourself</a:t>
              </a:r>
            </a:p>
          </p:txBody>
        </p:sp>
      </p:grpSp>
      <p:sp>
        <p:nvSpPr>
          <p:cNvPr id="29" name="23 Rectángulo"/>
          <p:cNvSpPr/>
          <p:nvPr/>
        </p:nvSpPr>
        <p:spPr>
          <a:xfrm>
            <a:off x="0" y="-1"/>
            <a:ext cx="9144000" cy="617539"/>
          </a:xfrm>
          <a:prstGeom prst="rect">
            <a:avLst/>
          </a:prstGeom>
          <a:solidFill>
            <a:srgbClr val="92D05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38" name="6 CuadroTexto"/>
          <p:cNvSpPr txBox="1"/>
          <p:nvPr/>
        </p:nvSpPr>
        <p:spPr>
          <a:xfrm>
            <a:off x="1408482" y="-43931"/>
            <a:ext cx="70243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How to sell Small Business Solutions?</a:t>
            </a:r>
            <a:endParaRPr lang="en-GB" sz="2800" b="1" dirty="0" smtClean="0">
              <a:solidFill>
                <a:schemeClr val="bg1"/>
              </a:solidFill>
              <a:latin typeface="Vodafone Rg"/>
            </a:endParaRPr>
          </a:p>
        </p:txBody>
      </p:sp>
      <p:pic>
        <p:nvPicPr>
          <p:cNvPr id="39"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2800" y="50800"/>
            <a:ext cx="384608" cy="539896"/>
          </a:xfrm>
          <a:prstGeom prst="rect">
            <a:avLst/>
          </a:prstGeom>
        </p:spPr>
      </p:pic>
      <p:sp>
        <p:nvSpPr>
          <p:cNvPr id="40" name="Title 2"/>
          <p:cNvSpPr>
            <a:spLocks noGrp="1"/>
          </p:cNvSpPr>
          <p:nvPr>
            <p:ph type="title"/>
          </p:nvPr>
        </p:nvSpPr>
        <p:spPr>
          <a:xfrm>
            <a:off x="2216507" y="791231"/>
            <a:ext cx="6512004" cy="875675"/>
          </a:xfrm>
        </p:spPr>
        <p:txBody>
          <a:bodyPr/>
          <a:lstStyle/>
          <a:p>
            <a:r>
              <a:rPr lang="en-US" dirty="0" smtClean="0">
                <a:latin typeface="Vodafone Rg"/>
              </a:rPr>
              <a:t>Question 2</a:t>
            </a:r>
            <a:endParaRPr lang="en-US" dirty="0">
              <a:latin typeface="Vodafone Rg"/>
            </a:endParaRPr>
          </a:p>
        </p:txBody>
      </p:sp>
      <p:sp>
        <p:nvSpPr>
          <p:cNvPr id="41" name="Content Placeholder 1"/>
          <p:cNvSpPr>
            <a:spLocks noGrp="1"/>
          </p:cNvSpPr>
          <p:nvPr>
            <p:ph idx="1"/>
          </p:nvPr>
        </p:nvSpPr>
        <p:spPr>
          <a:xfrm>
            <a:off x="2203028" y="1222403"/>
            <a:ext cx="6478875" cy="3577660"/>
          </a:xfrm>
        </p:spPr>
        <p:txBody>
          <a:bodyPr/>
          <a:lstStyle/>
          <a:p>
            <a:pPr marL="0" indent="0">
              <a:buNone/>
            </a:pPr>
            <a:r>
              <a:rPr lang="en-GB" dirty="0">
                <a:latin typeface="Vodafone Rg"/>
              </a:rPr>
              <a:t>Which of these is NOT a suitable question to establish the </a:t>
            </a:r>
            <a:r>
              <a:rPr lang="en-GB" dirty="0" smtClean="0">
                <a:latin typeface="Vodafone Rg"/>
              </a:rPr>
              <a:t>needs </a:t>
            </a:r>
            <a:r>
              <a:rPr lang="en-GB" dirty="0">
                <a:latin typeface="Vodafone Rg"/>
              </a:rPr>
              <a:t>of a small </a:t>
            </a:r>
            <a:r>
              <a:rPr lang="en-GB" dirty="0" smtClean="0">
                <a:latin typeface="Vodafone Rg"/>
              </a:rPr>
              <a:t>business?</a:t>
            </a:r>
            <a:endParaRPr lang="en-GB" dirty="0">
              <a:latin typeface="Vodafone Rg"/>
            </a:endParaRPr>
          </a:p>
          <a:p>
            <a:pPr marL="0" indent="0">
              <a:buNone/>
            </a:pPr>
            <a:endParaRPr lang="en-US" dirty="0">
              <a:latin typeface="Vodafone Rg"/>
            </a:endParaRPr>
          </a:p>
        </p:txBody>
      </p:sp>
    </p:spTree>
    <p:extLst>
      <p:ext uri="{BB962C8B-B14F-4D97-AF65-F5344CB8AC3E}">
        <p14:creationId xmlns:p14="http://schemas.microsoft.com/office/powerpoint/2010/main" val="63504633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6" name="TextBox 15"/>
          <p:cNvSpPr txBox="1"/>
          <p:nvPr/>
        </p:nvSpPr>
        <p:spPr>
          <a:xfrm>
            <a:off x="2658793" y="1947664"/>
            <a:ext cx="4837545" cy="311728"/>
          </a:xfrm>
          <a:prstGeom prst="rect">
            <a:avLst/>
          </a:prstGeom>
          <a:solidFill>
            <a:schemeClr val="accent1"/>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b="1" dirty="0" smtClean="0">
                <a:solidFill>
                  <a:schemeClr val="bg1"/>
                </a:solidFill>
                <a:latin typeface="Vodafone Rg"/>
              </a:rPr>
              <a:t> a</a:t>
            </a:r>
            <a:r>
              <a:rPr lang="en-US" sz="1600" b="1" dirty="0">
                <a:solidFill>
                  <a:schemeClr val="bg1"/>
                </a:solidFill>
                <a:latin typeface="Vodafone Rg"/>
              </a:rPr>
              <a:t>) What is your main revenue generating activity?</a:t>
            </a:r>
          </a:p>
          <a:p>
            <a:pPr marL="0" lvl="1"/>
            <a:endParaRPr lang="en-US" sz="1600" b="1" dirty="0" smtClean="0">
              <a:solidFill>
                <a:schemeClr val="bg1"/>
              </a:solidFill>
              <a:latin typeface="Vodafone Rg"/>
            </a:endParaRPr>
          </a:p>
        </p:txBody>
      </p:sp>
      <p:sp>
        <p:nvSpPr>
          <p:cNvPr id="17" name="TextBox 16"/>
          <p:cNvSpPr txBox="1"/>
          <p:nvPr/>
        </p:nvSpPr>
        <p:spPr>
          <a:xfrm>
            <a:off x="2662565" y="2397260"/>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latin typeface="Vodafone Rg"/>
              </a:rPr>
              <a:t> b) How do you currently cover your business needs?</a:t>
            </a:r>
            <a:endParaRPr lang="en-US" sz="1600" dirty="0">
              <a:latin typeface="Vodafone Rg"/>
            </a:endParaRPr>
          </a:p>
          <a:p>
            <a:pPr marL="0" lvl="1"/>
            <a:endParaRPr lang="en-US" sz="1600" dirty="0" smtClean="0">
              <a:latin typeface="Vodafone Rg"/>
            </a:endParaRPr>
          </a:p>
        </p:txBody>
      </p:sp>
      <p:sp>
        <p:nvSpPr>
          <p:cNvPr id="22" name="TextBox 21"/>
          <p:cNvSpPr txBox="1"/>
          <p:nvPr/>
        </p:nvSpPr>
        <p:spPr>
          <a:xfrm>
            <a:off x="2666337" y="284685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latin typeface="Vodafone Rg"/>
              </a:rPr>
              <a:t> c) How much do you currently spend on mobile bills?</a:t>
            </a:r>
          </a:p>
        </p:txBody>
      </p:sp>
      <p:sp>
        <p:nvSpPr>
          <p:cNvPr id="23" name="TextBox 22"/>
          <p:cNvSpPr txBox="1"/>
          <p:nvPr/>
        </p:nvSpPr>
        <p:spPr>
          <a:xfrm>
            <a:off x="2656597" y="3309958"/>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latin typeface="Vodafone Rg"/>
              </a:rPr>
              <a:t> d</a:t>
            </a:r>
            <a:r>
              <a:rPr lang="en-US" sz="1600" dirty="0">
                <a:latin typeface="Vodafone Rg"/>
              </a:rPr>
              <a:t>) </a:t>
            </a:r>
            <a:r>
              <a:rPr lang="en-US" sz="1600" dirty="0" smtClean="0">
                <a:latin typeface="Vodafone Rg"/>
              </a:rPr>
              <a:t>Where do you need help?</a:t>
            </a:r>
            <a:endParaRPr lang="en-US" sz="1600" dirty="0">
              <a:latin typeface="Vodafone Rg"/>
            </a:endParaRPr>
          </a:p>
          <a:p>
            <a:pPr marL="0" lvl="1"/>
            <a:endParaRPr lang="en-US" sz="1600" dirty="0" smtClean="0">
              <a:latin typeface="Vodafone Rg"/>
            </a:endParaRPr>
          </a:p>
        </p:txBody>
      </p:sp>
      <p:sp>
        <p:nvSpPr>
          <p:cNvPr id="29" name="Pentagon 28">
            <a:hlinkClick r:id="rId3" action="ppaction://hlinksldjump"/>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Try again</a:t>
            </a:r>
          </a:p>
        </p:txBody>
      </p:sp>
      <p:sp>
        <p:nvSpPr>
          <p:cNvPr id="30" name="TextBox 29"/>
          <p:cNvSpPr txBox="1"/>
          <p:nvPr/>
        </p:nvSpPr>
        <p:spPr>
          <a:xfrm>
            <a:off x="3301998" y="3832087"/>
            <a:ext cx="3136349" cy="914400"/>
          </a:xfrm>
          <a:prstGeom prst="rect">
            <a:avLst/>
          </a:prstGeom>
        </p:spPr>
        <p:txBody>
          <a:bodyPr wrap="none" lIns="0" tIns="0" rIns="0" bIns="0" rtlCol="0">
            <a:noAutofit/>
          </a:bodyPr>
          <a:lstStyle/>
          <a:p>
            <a:r>
              <a:rPr lang="en-US" sz="5400" dirty="0" smtClean="0">
                <a:solidFill>
                  <a:srgbClr val="FF0000"/>
                </a:solidFill>
                <a:latin typeface="Vodafone Rg"/>
                <a:ea typeface="Wingdings"/>
                <a:cs typeface="Wingdings"/>
                <a:sym typeface="Wingdings"/>
              </a:rPr>
              <a:t>Incorrect</a:t>
            </a:r>
            <a:endParaRPr lang="en-US" sz="5400" dirty="0" smtClean="0">
              <a:solidFill>
                <a:srgbClr val="FF0000"/>
              </a:solidFill>
              <a:latin typeface="Vodafone Rg"/>
            </a:endParaRPr>
          </a:p>
        </p:txBody>
      </p:sp>
      <p:grpSp>
        <p:nvGrpSpPr>
          <p:cNvPr id="19" name="Group 18"/>
          <p:cNvGrpSpPr/>
          <p:nvPr/>
        </p:nvGrpSpPr>
        <p:grpSpPr>
          <a:xfrm>
            <a:off x="0" y="-1"/>
            <a:ext cx="1945904" cy="5180190"/>
            <a:chOff x="0" y="-1"/>
            <a:chExt cx="1945904" cy="5180190"/>
          </a:xfrm>
        </p:grpSpPr>
        <p:grpSp>
          <p:nvGrpSpPr>
            <p:cNvPr id="21" name="Group 20"/>
            <p:cNvGrpSpPr/>
            <p:nvPr/>
          </p:nvGrpSpPr>
          <p:grpSpPr>
            <a:xfrm>
              <a:off x="0" y="-1"/>
              <a:ext cx="1945904" cy="5143501"/>
              <a:chOff x="0" y="-1"/>
              <a:chExt cx="1945904" cy="5143501"/>
            </a:xfrm>
          </p:grpSpPr>
          <p:sp>
            <p:nvSpPr>
              <p:cNvPr id="25" name="Rectangle 24"/>
              <p:cNvSpPr/>
              <p:nvPr/>
            </p:nvSpPr>
            <p:spPr>
              <a:xfrm>
                <a:off x="0" y="-1"/>
                <a:ext cx="1945904" cy="514350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r="100000" b="100000"/>
                </a:path>
                <a:tileRect l="-100000" t="-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26" name="Pentagon 25"/>
              <p:cNvSpPr>
                <a:spLocks noChangeAspect="1"/>
              </p:cNvSpPr>
              <p:nvPr/>
            </p:nvSpPr>
            <p:spPr>
              <a:xfrm>
                <a:off x="57600" y="2193860"/>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27" name="Pentagon 26"/>
              <p:cNvSpPr>
                <a:spLocks noChangeAspect="1"/>
              </p:cNvSpPr>
              <p:nvPr/>
            </p:nvSpPr>
            <p:spPr>
              <a:xfrm>
                <a:off x="57600"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28" name="Pentagon 27"/>
              <p:cNvSpPr>
                <a:spLocks noChangeAspect="1"/>
              </p:cNvSpPr>
              <p:nvPr/>
            </p:nvSpPr>
            <p:spPr>
              <a:xfrm>
                <a:off x="57600"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39" name="Pentagon 38"/>
              <p:cNvSpPr>
                <a:spLocks noChangeAspect="1"/>
              </p:cNvSpPr>
              <p:nvPr/>
            </p:nvSpPr>
            <p:spPr>
              <a:xfrm>
                <a:off x="57600" y="174060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2. What?</a:t>
                </a:r>
              </a:p>
            </p:txBody>
          </p:sp>
        </p:grpSp>
        <p:sp>
          <p:nvSpPr>
            <p:cNvPr id="24" name="TextBox 23"/>
            <p:cNvSpPr txBox="1"/>
            <p:nvPr/>
          </p:nvSpPr>
          <p:spPr>
            <a:xfrm>
              <a:off x="112888" y="2652377"/>
              <a:ext cx="1794426" cy="2527812"/>
            </a:xfrm>
            <a:prstGeom prst="rect">
              <a:avLst/>
            </a:prstGeom>
            <a:ln>
              <a:noFill/>
            </a:ln>
          </p:spPr>
          <p:txBody>
            <a:bodyPr wrap="square" lIns="0" tIns="0" rIns="0" bIns="0" rtlCol="0">
              <a:noAutofit/>
            </a:bodyPr>
            <a:lstStyle/>
            <a:p>
              <a:pPr>
                <a:tabLst>
                  <a:tab pos="93663" algn="l"/>
                </a:tabLst>
              </a:pPr>
              <a:r>
                <a:rPr lang="en-US" sz="1400" dirty="0">
                  <a:solidFill>
                    <a:srgbClr val="888888"/>
                  </a:solidFill>
                  <a:latin typeface="Vodafone Rg"/>
                </a:rPr>
                <a:t>What you will learn</a:t>
              </a:r>
            </a:p>
            <a:p>
              <a:pPr>
                <a:tabLst>
                  <a:tab pos="93663" algn="l"/>
                </a:tabLst>
              </a:pPr>
              <a:r>
                <a:rPr lang="en-US" sz="1400" dirty="0">
                  <a:solidFill>
                    <a:srgbClr val="888888"/>
                  </a:solidFill>
                  <a:latin typeface="Vodafone Rg"/>
                </a:rPr>
                <a:t>Moving to a solutions approach</a:t>
              </a:r>
            </a:p>
            <a:p>
              <a:pPr>
                <a:tabLst>
                  <a:tab pos="93663" algn="l"/>
                </a:tabLst>
              </a:pPr>
              <a:r>
                <a:rPr lang="en-US" sz="1400" dirty="0">
                  <a:solidFill>
                    <a:srgbClr val="888888"/>
                  </a:solidFill>
                  <a:latin typeface="Vodafone Rg"/>
                </a:rPr>
                <a:t>Structuring of a sales discussion</a:t>
              </a:r>
            </a:p>
            <a:p>
              <a:pPr>
                <a:tabLst>
                  <a:tab pos="93663" algn="l"/>
                </a:tabLst>
              </a:pPr>
              <a:r>
                <a:rPr lang="en-US" sz="1400" dirty="0">
                  <a:solidFill>
                    <a:srgbClr val="888888"/>
                  </a:solidFill>
                  <a:latin typeface="Vodafone Rg"/>
                </a:rPr>
                <a:t>Asking the right questions</a:t>
              </a:r>
            </a:p>
            <a:p>
              <a:pPr>
                <a:tabLst>
                  <a:tab pos="93663" algn="l"/>
                </a:tabLst>
              </a:pPr>
              <a:r>
                <a:rPr lang="en-US" sz="1400" dirty="0">
                  <a:solidFill>
                    <a:srgbClr val="888888"/>
                  </a:solidFill>
                  <a:latin typeface="Vodafone Rg"/>
                </a:rPr>
                <a:t>Summary</a:t>
              </a:r>
            </a:p>
            <a:p>
              <a:pPr>
                <a:tabLst>
                  <a:tab pos="93663" algn="l"/>
                </a:tabLst>
              </a:pPr>
              <a:r>
                <a:rPr lang="en-US" sz="1400" b="1" dirty="0">
                  <a:solidFill>
                    <a:schemeClr val="accent1"/>
                  </a:solidFill>
                  <a:latin typeface="Vodafone Rg"/>
                </a:rPr>
                <a:t>Test yourself</a:t>
              </a:r>
            </a:p>
          </p:txBody>
        </p:sp>
      </p:grpSp>
      <p:sp>
        <p:nvSpPr>
          <p:cNvPr id="40" name="23 Rectángulo"/>
          <p:cNvSpPr/>
          <p:nvPr/>
        </p:nvSpPr>
        <p:spPr>
          <a:xfrm>
            <a:off x="0" y="-1"/>
            <a:ext cx="9144000" cy="617539"/>
          </a:xfrm>
          <a:prstGeom prst="rect">
            <a:avLst/>
          </a:prstGeom>
          <a:solidFill>
            <a:srgbClr val="92D05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41" name="6 CuadroTexto"/>
          <p:cNvSpPr txBox="1"/>
          <p:nvPr/>
        </p:nvSpPr>
        <p:spPr>
          <a:xfrm>
            <a:off x="1408482" y="-43931"/>
            <a:ext cx="70243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How to sell Small Business Solutions?</a:t>
            </a:r>
            <a:endParaRPr lang="en-GB" sz="2800" b="1" dirty="0" smtClean="0">
              <a:solidFill>
                <a:schemeClr val="bg1"/>
              </a:solidFill>
              <a:latin typeface="Vodafone Rg"/>
            </a:endParaRPr>
          </a:p>
        </p:txBody>
      </p:sp>
      <p:pic>
        <p:nvPicPr>
          <p:cNvPr id="42"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800" y="50800"/>
            <a:ext cx="384608" cy="539896"/>
          </a:xfrm>
          <a:prstGeom prst="rect">
            <a:avLst/>
          </a:prstGeom>
        </p:spPr>
      </p:pic>
      <p:sp>
        <p:nvSpPr>
          <p:cNvPr id="43" name="Title 2"/>
          <p:cNvSpPr>
            <a:spLocks noGrp="1"/>
          </p:cNvSpPr>
          <p:nvPr>
            <p:ph type="title"/>
          </p:nvPr>
        </p:nvSpPr>
        <p:spPr>
          <a:xfrm>
            <a:off x="2216507" y="791231"/>
            <a:ext cx="6512004" cy="875675"/>
          </a:xfrm>
        </p:spPr>
        <p:txBody>
          <a:bodyPr/>
          <a:lstStyle/>
          <a:p>
            <a:r>
              <a:rPr lang="en-US" dirty="0" smtClean="0">
                <a:latin typeface="Vodafone Rg"/>
              </a:rPr>
              <a:t>Question 2</a:t>
            </a:r>
            <a:endParaRPr lang="en-US" dirty="0">
              <a:latin typeface="Vodafone Rg"/>
            </a:endParaRPr>
          </a:p>
        </p:txBody>
      </p:sp>
      <p:sp>
        <p:nvSpPr>
          <p:cNvPr id="44" name="Content Placeholder 1"/>
          <p:cNvSpPr>
            <a:spLocks noGrp="1"/>
          </p:cNvSpPr>
          <p:nvPr>
            <p:ph idx="1"/>
          </p:nvPr>
        </p:nvSpPr>
        <p:spPr>
          <a:xfrm>
            <a:off x="2203028" y="1222403"/>
            <a:ext cx="6478875" cy="3577660"/>
          </a:xfrm>
        </p:spPr>
        <p:txBody>
          <a:bodyPr/>
          <a:lstStyle/>
          <a:p>
            <a:pPr marL="0" indent="0">
              <a:buNone/>
            </a:pPr>
            <a:r>
              <a:rPr lang="en-GB" dirty="0">
                <a:latin typeface="Vodafone Rg"/>
              </a:rPr>
              <a:t>Which of these is NOT a suitable question to establish the needs of a small business</a:t>
            </a:r>
            <a:r>
              <a:rPr lang="en-GB" dirty="0" smtClean="0">
                <a:latin typeface="Vodafone Rg"/>
              </a:rPr>
              <a:t>?</a:t>
            </a:r>
            <a:endParaRPr lang="en-GB" dirty="0">
              <a:latin typeface="Vodafone Rg"/>
            </a:endParaRPr>
          </a:p>
        </p:txBody>
      </p:sp>
    </p:spTree>
    <p:extLst>
      <p:ext uri="{BB962C8B-B14F-4D97-AF65-F5344CB8AC3E}">
        <p14:creationId xmlns:p14="http://schemas.microsoft.com/office/powerpoint/2010/main" val="531722377"/>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ontent Placeholder 1"/>
          <p:cNvSpPr>
            <a:spLocks noGrp="1"/>
          </p:cNvSpPr>
          <p:nvPr>
            <p:ph idx="1"/>
          </p:nvPr>
        </p:nvSpPr>
        <p:spPr>
          <a:xfrm>
            <a:off x="2203028" y="1222403"/>
            <a:ext cx="6478875" cy="3577660"/>
          </a:xfrm>
        </p:spPr>
        <p:txBody>
          <a:bodyPr/>
          <a:lstStyle/>
          <a:p>
            <a:pPr marL="0" indent="0">
              <a:buNone/>
            </a:pPr>
            <a:r>
              <a:rPr lang="en-GB" dirty="0">
                <a:latin typeface="Vodafone Rg"/>
              </a:rPr>
              <a:t>Which of these is NOT a suitable question to establish the needs of a small business</a:t>
            </a:r>
            <a:r>
              <a:rPr lang="en-GB" dirty="0" smtClean="0">
                <a:latin typeface="Vodafone Rg"/>
              </a:rPr>
              <a:t>?</a:t>
            </a:r>
            <a:endParaRPr lang="en-GB" dirty="0">
              <a:latin typeface="Vodafone Rg"/>
            </a:endParaRPr>
          </a:p>
        </p:txBody>
      </p:sp>
      <p:sp>
        <p:nvSpPr>
          <p:cNvPr id="16" name="TextBox 15"/>
          <p:cNvSpPr txBox="1"/>
          <p:nvPr/>
        </p:nvSpPr>
        <p:spPr>
          <a:xfrm>
            <a:off x="2658793" y="194766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latin typeface="Vodafone Rg"/>
              </a:rPr>
              <a:t> a) </a:t>
            </a:r>
            <a:r>
              <a:rPr lang="en-US" sz="1600" dirty="0">
                <a:latin typeface="Vodafone Rg"/>
              </a:rPr>
              <a:t>What is your main revenue generating activity?</a:t>
            </a:r>
          </a:p>
          <a:p>
            <a:pPr marL="0" lvl="1"/>
            <a:endParaRPr lang="en-US" sz="1600" dirty="0" smtClean="0">
              <a:latin typeface="Vodafone Rg"/>
            </a:endParaRPr>
          </a:p>
        </p:txBody>
      </p:sp>
      <p:sp>
        <p:nvSpPr>
          <p:cNvPr id="17" name="TextBox 16"/>
          <p:cNvSpPr txBox="1"/>
          <p:nvPr/>
        </p:nvSpPr>
        <p:spPr>
          <a:xfrm>
            <a:off x="2662565" y="2397260"/>
            <a:ext cx="4837545" cy="311728"/>
          </a:xfrm>
          <a:prstGeom prst="rect">
            <a:avLst/>
          </a:prstGeom>
          <a:solidFill>
            <a:srgbClr val="E60000"/>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solidFill>
                  <a:schemeClr val="bg1"/>
                </a:solidFill>
                <a:latin typeface="Vodafone Rg"/>
              </a:rPr>
              <a:t> b) How do you currently cover your business needs?</a:t>
            </a:r>
            <a:endParaRPr lang="en-US" sz="1600" dirty="0">
              <a:solidFill>
                <a:schemeClr val="bg1"/>
              </a:solidFill>
              <a:latin typeface="Vodafone Rg"/>
            </a:endParaRPr>
          </a:p>
          <a:p>
            <a:pPr marL="0" lvl="1"/>
            <a:endParaRPr lang="en-US" sz="1600" b="1" dirty="0" smtClean="0">
              <a:solidFill>
                <a:schemeClr val="bg1"/>
              </a:solidFill>
              <a:latin typeface="Vodafone Rg"/>
            </a:endParaRPr>
          </a:p>
        </p:txBody>
      </p:sp>
      <p:sp>
        <p:nvSpPr>
          <p:cNvPr id="22" name="TextBox 21"/>
          <p:cNvSpPr txBox="1"/>
          <p:nvPr/>
        </p:nvSpPr>
        <p:spPr>
          <a:xfrm>
            <a:off x="2666337" y="284685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latin typeface="Vodafone Rg"/>
              </a:rPr>
              <a:t> c) How much do you currently spend on mobile bills?</a:t>
            </a:r>
          </a:p>
        </p:txBody>
      </p:sp>
      <p:sp>
        <p:nvSpPr>
          <p:cNvPr id="23" name="TextBox 22"/>
          <p:cNvSpPr txBox="1"/>
          <p:nvPr/>
        </p:nvSpPr>
        <p:spPr>
          <a:xfrm>
            <a:off x="2656597" y="3309958"/>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latin typeface="Vodafone Rg"/>
              </a:rPr>
              <a:t> d</a:t>
            </a:r>
            <a:r>
              <a:rPr lang="en-US" sz="1600" dirty="0">
                <a:latin typeface="Vodafone Rg"/>
              </a:rPr>
              <a:t>) </a:t>
            </a:r>
            <a:r>
              <a:rPr lang="en-US" sz="1600" dirty="0" smtClean="0">
                <a:latin typeface="Vodafone Rg"/>
              </a:rPr>
              <a:t>Where do you need help?</a:t>
            </a:r>
            <a:endParaRPr lang="en-US" sz="1600" dirty="0">
              <a:latin typeface="Vodafone Rg"/>
            </a:endParaRPr>
          </a:p>
          <a:p>
            <a:pPr marL="0" lvl="1"/>
            <a:endParaRPr lang="en-US" sz="1600" dirty="0" smtClean="0">
              <a:latin typeface="Vodafone Rg"/>
            </a:endParaRPr>
          </a:p>
        </p:txBody>
      </p:sp>
      <p:sp>
        <p:nvSpPr>
          <p:cNvPr id="29" name="Pentagon 28">
            <a:hlinkClick r:id="rId3" action="ppaction://hlinksldjump"/>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Try again</a:t>
            </a:r>
          </a:p>
        </p:txBody>
      </p:sp>
      <p:sp>
        <p:nvSpPr>
          <p:cNvPr id="30" name="TextBox 29"/>
          <p:cNvSpPr txBox="1"/>
          <p:nvPr/>
        </p:nvSpPr>
        <p:spPr>
          <a:xfrm>
            <a:off x="3301998" y="3832087"/>
            <a:ext cx="3136349" cy="914400"/>
          </a:xfrm>
          <a:prstGeom prst="rect">
            <a:avLst/>
          </a:prstGeom>
        </p:spPr>
        <p:txBody>
          <a:bodyPr wrap="none" lIns="0" tIns="0" rIns="0" bIns="0" rtlCol="0">
            <a:noAutofit/>
          </a:bodyPr>
          <a:lstStyle/>
          <a:p>
            <a:r>
              <a:rPr lang="en-US" sz="5400" dirty="0" smtClean="0">
                <a:solidFill>
                  <a:srgbClr val="FF0000"/>
                </a:solidFill>
                <a:latin typeface="Vodafone Rg"/>
                <a:ea typeface="Wingdings"/>
                <a:cs typeface="Wingdings"/>
                <a:sym typeface="Wingdings"/>
              </a:rPr>
              <a:t>Incorrect</a:t>
            </a:r>
            <a:endParaRPr lang="en-US" sz="5400" dirty="0" smtClean="0">
              <a:solidFill>
                <a:srgbClr val="FF0000"/>
              </a:solidFill>
              <a:latin typeface="Vodafone Rg"/>
            </a:endParaRPr>
          </a:p>
        </p:txBody>
      </p:sp>
      <p:grpSp>
        <p:nvGrpSpPr>
          <p:cNvPr id="19" name="Group 18"/>
          <p:cNvGrpSpPr/>
          <p:nvPr/>
        </p:nvGrpSpPr>
        <p:grpSpPr>
          <a:xfrm>
            <a:off x="0" y="-1"/>
            <a:ext cx="1945904" cy="5180190"/>
            <a:chOff x="0" y="-1"/>
            <a:chExt cx="1945904" cy="5180190"/>
          </a:xfrm>
        </p:grpSpPr>
        <p:grpSp>
          <p:nvGrpSpPr>
            <p:cNvPr id="21" name="Group 20"/>
            <p:cNvGrpSpPr/>
            <p:nvPr/>
          </p:nvGrpSpPr>
          <p:grpSpPr>
            <a:xfrm>
              <a:off x="0" y="-1"/>
              <a:ext cx="1945904" cy="5143501"/>
              <a:chOff x="0" y="-1"/>
              <a:chExt cx="1945904" cy="5143501"/>
            </a:xfrm>
          </p:grpSpPr>
          <p:sp>
            <p:nvSpPr>
              <p:cNvPr id="25" name="Rectangle 24"/>
              <p:cNvSpPr/>
              <p:nvPr/>
            </p:nvSpPr>
            <p:spPr>
              <a:xfrm>
                <a:off x="0" y="-1"/>
                <a:ext cx="1945904" cy="514350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r="100000" b="100000"/>
                </a:path>
                <a:tileRect l="-100000" t="-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26" name="Pentagon 25"/>
              <p:cNvSpPr>
                <a:spLocks noChangeAspect="1"/>
              </p:cNvSpPr>
              <p:nvPr/>
            </p:nvSpPr>
            <p:spPr>
              <a:xfrm>
                <a:off x="57600" y="2193860"/>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27" name="Pentagon 26"/>
              <p:cNvSpPr>
                <a:spLocks noChangeAspect="1"/>
              </p:cNvSpPr>
              <p:nvPr/>
            </p:nvSpPr>
            <p:spPr>
              <a:xfrm>
                <a:off x="57600"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28" name="Pentagon 27"/>
              <p:cNvSpPr>
                <a:spLocks noChangeAspect="1"/>
              </p:cNvSpPr>
              <p:nvPr/>
            </p:nvSpPr>
            <p:spPr>
              <a:xfrm>
                <a:off x="57600"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39" name="Pentagon 38"/>
              <p:cNvSpPr>
                <a:spLocks noChangeAspect="1"/>
              </p:cNvSpPr>
              <p:nvPr/>
            </p:nvSpPr>
            <p:spPr>
              <a:xfrm>
                <a:off x="57600" y="174060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2. What?</a:t>
                </a:r>
              </a:p>
            </p:txBody>
          </p:sp>
        </p:grpSp>
        <p:sp>
          <p:nvSpPr>
            <p:cNvPr id="24" name="TextBox 23"/>
            <p:cNvSpPr txBox="1"/>
            <p:nvPr/>
          </p:nvSpPr>
          <p:spPr>
            <a:xfrm>
              <a:off x="112888" y="2652377"/>
              <a:ext cx="1794426" cy="2527812"/>
            </a:xfrm>
            <a:prstGeom prst="rect">
              <a:avLst/>
            </a:prstGeom>
            <a:ln>
              <a:noFill/>
            </a:ln>
          </p:spPr>
          <p:txBody>
            <a:bodyPr wrap="square" lIns="0" tIns="0" rIns="0" bIns="0" rtlCol="0">
              <a:noAutofit/>
            </a:bodyPr>
            <a:lstStyle/>
            <a:p>
              <a:pPr>
                <a:tabLst>
                  <a:tab pos="93663" algn="l"/>
                </a:tabLst>
              </a:pPr>
              <a:r>
                <a:rPr lang="en-US" sz="1400" dirty="0">
                  <a:solidFill>
                    <a:srgbClr val="888888"/>
                  </a:solidFill>
                  <a:latin typeface="Vodafone Rg"/>
                </a:rPr>
                <a:t>What you will learn</a:t>
              </a:r>
            </a:p>
            <a:p>
              <a:pPr>
                <a:tabLst>
                  <a:tab pos="93663" algn="l"/>
                </a:tabLst>
              </a:pPr>
              <a:r>
                <a:rPr lang="en-US" sz="1400" dirty="0">
                  <a:solidFill>
                    <a:srgbClr val="888888"/>
                  </a:solidFill>
                  <a:latin typeface="Vodafone Rg"/>
                </a:rPr>
                <a:t>Moving to a solutions approach</a:t>
              </a:r>
            </a:p>
            <a:p>
              <a:pPr>
                <a:tabLst>
                  <a:tab pos="93663" algn="l"/>
                </a:tabLst>
              </a:pPr>
              <a:r>
                <a:rPr lang="en-US" sz="1400" dirty="0">
                  <a:solidFill>
                    <a:srgbClr val="888888"/>
                  </a:solidFill>
                  <a:latin typeface="Vodafone Rg"/>
                </a:rPr>
                <a:t>Structuring of a sales discussion</a:t>
              </a:r>
            </a:p>
            <a:p>
              <a:pPr>
                <a:tabLst>
                  <a:tab pos="93663" algn="l"/>
                </a:tabLst>
              </a:pPr>
              <a:r>
                <a:rPr lang="en-US" sz="1400" dirty="0">
                  <a:solidFill>
                    <a:srgbClr val="888888"/>
                  </a:solidFill>
                  <a:latin typeface="Vodafone Rg"/>
                </a:rPr>
                <a:t>Asking the right questions</a:t>
              </a:r>
            </a:p>
            <a:p>
              <a:pPr>
                <a:tabLst>
                  <a:tab pos="93663" algn="l"/>
                </a:tabLst>
              </a:pPr>
              <a:r>
                <a:rPr lang="en-US" sz="1400" dirty="0">
                  <a:solidFill>
                    <a:srgbClr val="888888"/>
                  </a:solidFill>
                  <a:latin typeface="Vodafone Rg"/>
                </a:rPr>
                <a:t>Summary</a:t>
              </a:r>
            </a:p>
            <a:p>
              <a:pPr>
                <a:tabLst>
                  <a:tab pos="93663" algn="l"/>
                </a:tabLst>
              </a:pPr>
              <a:r>
                <a:rPr lang="en-US" sz="1400" b="1" dirty="0">
                  <a:solidFill>
                    <a:schemeClr val="accent1"/>
                  </a:solidFill>
                  <a:latin typeface="Vodafone Rg"/>
                </a:rPr>
                <a:t>Test yourself</a:t>
              </a:r>
            </a:p>
          </p:txBody>
        </p:sp>
      </p:grpSp>
      <p:sp>
        <p:nvSpPr>
          <p:cNvPr id="40" name="23 Rectángulo"/>
          <p:cNvSpPr/>
          <p:nvPr/>
        </p:nvSpPr>
        <p:spPr>
          <a:xfrm>
            <a:off x="0" y="-1"/>
            <a:ext cx="9144000" cy="617539"/>
          </a:xfrm>
          <a:prstGeom prst="rect">
            <a:avLst/>
          </a:prstGeom>
          <a:solidFill>
            <a:srgbClr val="92D05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41" name="6 CuadroTexto"/>
          <p:cNvSpPr txBox="1"/>
          <p:nvPr/>
        </p:nvSpPr>
        <p:spPr>
          <a:xfrm>
            <a:off x="1408482" y="-43931"/>
            <a:ext cx="70243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How to sell Small Business Solutions?</a:t>
            </a:r>
            <a:endParaRPr lang="en-GB" sz="2800" b="1" dirty="0" smtClean="0">
              <a:solidFill>
                <a:schemeClr val="bg1"/>
              </a:solidFill>
              <a:latin typeface="Vodafone Rg"/>
            </a:endParaRPr>
          </a:p>
        </p:txBody>
      </p:sp>
      <p:pic>
        <p:nvPicPr>
          <p:cNvPr id="42"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800" y="50800"/>
            <a:ext cx="384608" cy="539896"/>
          </a:xfrm>
          <a:prstGeom prst="rect">
            <a:avLst/>
          </a:prstGeom>
        </p:spPr>
      </p:pic>
      <p:sp>
        <p:nvSpPr>
          <p:cNvPr id="43" name="Title 2"/>
          <p:cNvSpPr>
            <a:spLocks noGrp="1"/>
          </p:cNvSpPr>
          <p:nvPr>
            <p:ph type="title"/>
          </p:nvPr>
        </p:nvSpPr>
        <p:spPr>
          <a:xfrm>
            <a:off x="2216507" y="791231"/>
            <a:ext cx="6512004" cy="875675"/>
          </a:xfrm>
        </p:spPr>
        <p:txBody>
          <a:bodyPr/>
          <a:lstStyle/>
          <a:p>
            <a:r>
              <a:rPr lang="en-US" dirty="0" smtClean="0">
                <a:latin typeface="Vodafone Rg"/>
              </a:rPr>
              <a:t>Question 2</a:t>
            </a:r>
            <a:endParaRPr lang="en-US" dirty="0">
              <a:latin typeface="Vodafone Rg"/>
            </a:endParaRPr>
          </a:p>
        </p:txBody>
      </p:sp>
    </p:spTree>
    <p:extLst>
      <p:ext uri="{BB962C8B-B14F-4D97-AF65-F5344CB8AC3E}">
        <p14:creationId xmlns:p14="http://schemas.microsoft.com/office/powerpoint/2010/main" val="53172237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ontent Placeholder 1"/>
          <p:cNvSpPr>
            <a:spLocks noGrp="1"/>
          </p:cNvSpPr>
          <p:nvPr>
            <p:ph idx="1"/>
          </p:nvPr>
        </p:nvSpPr>
        <p:spPr>
          <a:xfrm>
            <a:off x="2203028" y="1222403"/>
            <a:ext cx="6478875" cy="3577660"/>
          </a:xfrm>
        </p:spPr>
        <p:txBody>
          <a:bodyPr/>
          <a:lstStyle/>
          <a:p>
            <a:pPr marL="0" indent="0">
              <a:buNone/>
            </a:pPr>
            <a:r>
              <a:rPr lang="en-GB" dirty="0">
                <a:latin typeface="Vodafone Rg"/>
              </a:rPr>
              <a:t>Which of these is NOT a suitable question to establish the needs of a small business</a:t>
            </a:r>
            <a:r>
              <a:rPr lang="en-GB" dirty="0" smtClean="0">
                <a:latin typeface="Vodafone Rg"/>
              </a:rPr>
              <a:t>?</a:t>
            </a:r>
            <a:endParaRPr lang="en-GB" dirty="0">
              <a:latin typeface="Vodafone Rg"/>
            </a:endParaRPr>
          </a:p>
        </p:txBody>
      </p:sp>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6" name="TextBox 15"/>
          <p:cNvSpPr txBox="1"/>
          <p:nvPr/>
        </p:nvSpPr>
        <p:spPr>
          <a:xfrm>
            <a:off x="2658793" y="194766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latin typeface="Vodafone Rg"/>
              </a:rPr>
              <a:t> a) </a:t>
            </a:r>
            <a:r>
              <a:rPr lang="en-US" sz="1600" dirty="0">
                <a:latin typeface="Vodafone Rg"/>
              </a:rPr>
              <a:t>What is your main revenue generating activity?</a:t>
            </a:r>
          </a:p>
          <a:p>
            <a:pPr marL="0" lvl="1"/>
            <a:endParaRPr lang="en-US" sz="1600" dirty="0" smtClean="0">
              <a:latin typeface="Vodafone Rg"/>
            </a:endParaRPr>
          </a:p>
        </p:txBody>
      </p:sp>
      <p:sp>
        <p:nvSpPr>
          <p:cNvPr id="17" name="TextBox 16"/>
          <p:cNvSpPr txBox="1"/>
          <p:nvPr/>
        </p:nvSpPr>
        <p:spPr>
          <a:xfrm>
            <a:off x="2662565" y="2397260"/>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latin typeface="Vodafone Rg"/>
              </a:rPr>
              <a:t> b) How do you currently cover your business needs?</a:t>
            </a:r>
            <a:endParaRPr lang="en-US" sz="1600" dirty="0">
              <a:latin typeface="Vodafone Rg"/>
            </a:endParaRPr>
          </a:p>
          <a:p>
            <a:pPr marL="0" lvl="1"/>
            <a:endParaRPr lang="en-US" sz="1600" dirty="0" smtClean="0">
              <a:latin typeface="Vodafone Rg"/>
            </a:endParaRPr>
          </a:p>
        </p:txBody>
      </p:sp>
      <p:sp>
        <p:nvSpPr>
          <p:cNvPr id="22" name="TextBox 21"/>
          <p:cNvSpPr txBox="1"/>
          <p:nvPr/>
        </p:nvSpPr>
        <p:spPr>
          <a:xfrm>
            <a:off x="2666337" y="2846854"/>
            <a:ext cx="4837545" cy="311728"/>
          </a:xfrm>
          <a:prstGeom prst="rect">
            <a:avLst/>
          </a:prstGeom>
          <a:solidFill>
            <a:srgbClr val="008000"/>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solidFill>
                  <a:schemeClr val="bg1"/>
                </a:solidFill>
                <a:latin typeface="Vodafone Rg"/>
              </a:rPr>
              <a:t> c) How much do you currently spend on mobile bills?</a:t>
            </a:r>
          </a:p>
        </p:txBody>
      </p:sp>
      <p:sp>
        <p:nvSpPr>
          <p:cNvPr id="23" name="TextBox 22"/>
          <p:cNvSpPr txBox="1"/>
          <p:nvPr/>
        </p:nvSpPr>
        <p:spPr>
          <a:xfrm>
            <a:off x="2656597" y="3309958"/>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latin typeface="Vodafone Rg"/>
              </a:rPr>
              <a:t> d</a:t>
            </a:r>
            <a:r>
              <a:rPr lang="en-US" sz="1600" dirty="0">
                <a:latin typeface="Vodafone Rg"/>
              </a:rPr>
              <a:t>) </a:t>
            </a:r>
            <a:r>
              <a:rPr lang="en-US" sz="1600" dirty="0" smtClean="0">
                <a:latin typeface="Vodafone Rg"/>
              </a:rPr>
              <a:t>Where do you need help?</a:t>
            </a:r>
            <a:endParaRPr lang="en-US" sz="1600" dirty="0">
              <a:latin typeface="Vodafone Rg"/>
            </a:endParaRPr>
          </a:p>
          <a:p>
            <a:pPr marL="0" lvl="1"/>
            <a:endParaRPr lang="en-US" sz="1600" dirty="0" smtClean="0">
              <a:latin typeface="Vodafone Rg"/>
            </a:endParaRPr>
          </a:p>
        </p:txBody>
      </p:sp>
      <p:sp>
        <p:nvSpPr>
          <p:cNvPr id="29" name="Pentagon 28">
            <a:hlinkClick r:id="rId3" action="ppaction://hlinksldjump"/>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sp>
        <p:nvSpPr>
          <p:cNvPr id="30" name="TextBox 29"/>
          <p:cNvSpPr txBox="1"/>
          <p:nvPr/>
        </p:nvSpPr>
        <p:spPr>
          <a:xfrm>
            <a:off x="3301998" y="3832087"/>
            <a:ext cx="3357219" cy="914400"/>
          </a:xfrm>
          <a:prstGeom prst="rect">
            <a:avLst/>
          </a:prstGeom>
        </p:spPr>
        <p:txBody>
          <a:bodyPr wrap="none" lIns="0" tIns="0" rIns="0" bIns="0" rtlCol="0">
            <a:noAutofit/>
          </a:bodyPr>
          <a:lstStyle/>
          <a:p>
            <a:r>
              <a:rPr lang="en-US" sz="5400" dirty="0" smtClean="0">
                <a:solidFill>
                  <a:srgbClr val="008000"/>
                </a:solidFill>
                <a:latin typeface="Vodafone Rg"/>
                <a:ea typeface="Wingdings"/>
                <a:cs typeface="Wingdings"/>
                <a:sym typeface="Wingdings"/>
              </a:rPr>
              <a:t>Correct</a:t>
            </a:r>
            <a:endParaRPr lang="en-US" sz="5400" dirty="0" smtClean="0">
              <a:solidFill>
                <a:srgbClr val="008000"/>
              </a:solidFill>
              <a:latin typeface="Vodafone Rg"/>
            </a:endParaRPr>
          </a:p>
        </p:txBody>
      </p:sp>
      <p:grpSp>
        <p:nvGrpSpPr>
          <p:cNvPr id="19" name="Group 18"/>
          <p:cNvGrpSpPr/>
          <p:nvPr/>
        </p:nvGrpSpPr>
        <p:grpSpPr>
          <a:xfrm>
            <a:off x="0" y="-1"/>
            <a:ext cx="1945904" cy="5180190"/>
            <a:chOff x="0" y="-1"/>
            <a:chExt cx="1945904" cy="5180190"/>
          </a:xfrm>
        </p:grpSpPr>
        <p:grpSp>
          <p:nvGrpSpPr>
            <p:cNvPr id="21" name="Group 20"/>
            <p:cNvGrpSpPr/>
            <p:nvPr/>
          </p:nvGrpSpPr>
          <p:grpSpPr>
            <a:xfrm>
              <a:off x="0" y="-1"/>
              <a:ext cx="1945904" cy="5143501"/>
              <a:chOff x="0" y="-1"/>
              <a:chExt cx="1945904" cy="5143501"/>
            </a:xfrm>
          </p:grpSpPr>
          <p:sp>
            <p:nvSpPr>
              <p:cNvPr id="25" name="Rectangle 24"/>
              <p:cNvSpPr/>
              <p:nvPr/>
            </p:nvSpPr>
            <p:spPr>
              <a:xfrm>
                <a:off x="0" y="-1"/>
                <a:ext cx="1945904" cy="514350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r="100000" b="100000"/>
                </a:path>
                <a:tileRect l="-100000" t="-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26" name="Pentagon 25"/>
              <p:cNvSpPr>
                <a:spLocks noChangeAspect="1"/>
              </p:cNvSpPr>
              <p:nvPr/>
            </p:nvSpPr>
            <p:spPr>
              <a:xfrm>
                <a:off x="57600" y="2193860"/>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27" name="Pentagon 26"/>
              <p:cNvSpPr>
                <a:spLocks noChangeAspect="1"/>
              </p:cNvSpPr>
              <p:nvPr/>
            </p:nvSpPr>
            <p:spPr>
              <a:xfrm>
                <a:off x="57600"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28" name="Pentagon 27"/>
              <p:cNvSpPr>
                <a:spLocks noChangeAspect="1"/>
              </p:cNvSpPr>
              <p:nvPr/>
            </p:nvSpPr>
            <p:spPr>
              <a:xfrm>
                <a:off x="57600"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39" name="Pentagon 38"/>
              <p:cNvSpPr>
                <a:spLocks noChangeAspect="1"/>
              </p:cNvSpPr>
              <p:nvPr/>
            </p:nvSpPr>
            <p:spPr>
              <a:xfrm>
                <a:off x="57600" y="174060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2. What?</a:t>
                </a:r>
              </a:p>
            </p:txBody>
          </p:sp>
        </p:grpSp>
        <p:sp>
          <p:nvSpPr>
            <p:cNvPr id="24" name="TextBox 23"/>
            <p:cNvSpPr txBox="1"/>
            <p:nvPr/>
          </p:nvSpPr>
          <p:spPr>
            <a:xfrm>
              <a:off x="112888" y="2652377"/>
              <a:ext cx="1794426" cy="2527812"/>
            </a:xfrm>
            <a:prstGeom prst="rect">
              <a:avLst/>
            </a:prstGeom>
            <a:ln>
              <a:noFill/>
            </a:ln>
          </p:spPr>
          <p:txBody>
            <a:bodyPr wrap="square" lIns="0" tIns="0" rIns="0" bIns="0" rtlCol="0">
              <a:noAutofit/>
            </a:bodyPr>
            <a:lstStyle/>
            <a:p>
              <a:pPr>
                <a:tabLst>
                  <a:tab pos="93663" algn="l"/>
                </a:tabLst>
              </a:pPr>
              <a:r>
                <a:rPr lang="en-US" sz="1400" dirty="0">
                  <a:solidFill>
                    <a:srgbClr val="888888"/>
                  </a:solidFill>
                  <a:latin typeface="Vodafone Rg"/>
                </a:rPr>
                <a:t>What you will learn</a:t>
              </a:r>
            </a:p>
            <a:p>
              <a:pPr>
                <a:tabLst>
                  <a:tab pos="93663" algn="l"/>
                </a:tabLst>
              </a:pPr>
              <a:r>
                <a:rPr lang="en-US" sz="1400" dirty="0">
                  <a:solidFill>
                    <a:srgbClr val="888888"/>
                  </a:solidFill>
                  <a:latin typeface="Vodafone Rg"/>
                </a:rPr>
                <a:t>Moving to a solutions approach</a:t>
              </a:r>
            </a:p>
            <a:p>
              <a:pPr>
                <a:tabLst>
                  <a:tab pos="93663" algn="l"/>
                </a:tabLst>
              </a:pPr>
              <a:r>
                <a:rPr lang="en-US" sz="1400" dirty="0">
                  <a:solidFill>
                    <a:srgbClr val="888888"/>
                  </a:solidFill>
                  <a:latin typeface="Vodafone Rg"/>
                </a:rPr>
                <a:t>Structuring of a sales discussion</a:t>
              </a:r>
            </a:p>
            <a:p>
              <a:pPr>
                <a:tabLst>
                  <a:tab pos="93663" algn="l"/>
                </a:tabLst>
              </a:pPr>
              <a:r>
                <a:rPr lang="en-US" sz="1400" dirty="0">
                  <a:solidFill>
                    <a:srgbClr val="888888"/>
                  </a:solidFill>
                  <a:latin typeface="Vodafone Rg"/>
                </a:rPr>
                <a:t>Asking the right questions</a:t>
              </a:r>
            </a:p>
            <a:p>
              <a:pPr>
                <a:tabLst>
                  <a:tab pos="93663" algn="l"/>
                </a:tabLst>
              </a:pPr>
              <a:r>
                <a:rPr lang="en-US" sz="1400" dirty="0">
                  <a:solidFill>
                    <a:srgbClr val="888888"/>
                  </a:solidFill>
                  <a:latin typeface="Vodafone Rg"/>
                </a:rPr>
                <a:t>Summary</a:t>
              </a:r>
            </a:p>
            <a:p>
              <a:pPr>
                <a:tabLst>
                  <a:tab pos="93663" algn="l"/>
                </a:tabLst>
              </a:pPr>
              <a:r>
                <a:rPr lang="en-US" sz="1400" b="1" dirty="0">
                  <a:solidFill>
                    <a:schemeClr val="accent1"/>
                  </a:solidFill>
                  <a:latin typeface="Vodafone Rg"/>
                </a:rPr>
                <a:t>Test yourself</a:t>
              </a:r>
            </a:p>
          </p:txBody>
        </p:sp>
      </p:grpSp>
      <p:sp>
        <p:nvSpPr>
          <p:cNvPr id="40" name="23 Rectángulo"/>
          <p:cNvSpPr/>
          <p:nvPr/>
        </p:nvSpPr>
        <p:spPr>
          <a:xfrm>
            <a:off x="0" y="-1"/>
            <a:ext cx="9144000" cy="617539"/>
          </a:xfrm>
          <a:prstGeom prst="rect">
            <a:avLst/>
          </a:prstGeom>
          <a:solidFill>
            <a:srgbClr val="92D05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41" name="6 CuadroTexto"/>
          <p:cNvSpPr txBox="1"/>
          <p:nvPr/>
        </p:nvSpPr>
        <p:spPr>
          <a:xfrm>
            <a:off x="1408482" y="-43931"/>
            <a:ext cx="70243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How to sell Small Business Solutions?</a:t>
            </a:r>
            <a:endParaRPr lang="en-GB" sz="2800" b="1" dirty="0" smtClean="0">
              <a:solidFill>
                <a:schemeClr val="bg1"/>
              </a:solidFill>
              <a:latin typeface="Vodafone Rg"/>
            </a:endParaRPr>
          </a:p>
        </p:txBody>
      </p:sp>
      <p:pic>
        <p:nvPicPr>
          <p:cNvPr id="42"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800" y="50800"/>
            <a:ext cx="384608" cy="539896"/>
          </a:xfrm>
          <a:prstGeom prst="rect">
            <a:avLst/>
          </a:prstGeom>
        </p:spPr>
      </p:pic>
      <p:sp>
        <p:nvSpPr>
          <p:cNvPr id="43" name="Title 2"/>
          <p:cNvSpPr>
            <a:spLocks noGrp="1"/>
          </p:cNvSpPr>
          <p:nvPr>
            <p:ph type="title"/>
          </p:nvPr>
        </p:nvSpPr>
        <p:spPr>
          <a:xfrm>
            <a:off x="2216507" y="791231"/>
            <a:ext cx="6512004" cy="875675"/>
          </a:xfrm>
        </p:spPr>
        <p:txBody>
          <a:bodyPr/>
          <a:lstStyle/>
          <a:p>
            <a:r>
              <a:rPr lang="en-US" dirty="0" smtClean="0">
                <a:latin typeface="Vodafone Rg"/>
              </a:rPr>
              <a:t>Question 2</a:t>
            </a:r>
            <a:endParaRPr lang="en-US" dirty="0">
              <a:latin typeface="Vodafone Rg"/>
            </a:endParaRPr>
          </a:p>
        </p:txBody>
      </p:sp>
    </p:spTree>
    <p:extLst>
      <p:ext uri="{BB962C8B-B14F-4D97-AF65-F5344CB8AC3E}">
        <p14:creationId xmlns:p14="http://schemas.microsoft.com/office/powerpoint/2010/main" val="531722377"/>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6" name="TextBox 15"/>
          <p:cNvSpPr txBox="1"/>
          <p:nvPr/>
        </p:nvSpPr>
        <p:spPr>
          <a:xfrm>
            <a:off x="2658793" y="194766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latin typeface="Vodafone Rg"/>
              </a:rPr>
              <a:t> a) </a:t>
            </a:r>
            <a:r>
              <a:rPr lang="en-US" sz="1600" dirty="0">
                <a:latin typeface="Vodafone Rg"/>
              </a:rPr>
              <a:t>What is your main revenue generating activity?</a:t>
            </a:r>
          </a:p>
          <a:p>
            <a:pPr marL="0" lvl="1"/>
            <a:endParaRPr lang="en-US" sz="1600" dirty="0" smtClean="0">
              <a:latin typeface="Vodafone Rg"/>
            </a:endParaRPr>
          </a:p>
        </p:txBody>
      </p:sp>
      <p:sp>
        <p:nvSpPr>
          <p:cNvPr id="17" name="TextBox 16"/>
          <p:cNvSpPr txBox="1"/>
          <p:nvPr/>
        </p:nvSpPr>
        <p:spPr>
          <a:xfrm>
            <a:off x="2662565" y="2397260"/>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latin typeface="Vodafone Rg"/>
              </a:rPr>
              <a:t> b) How do you currently cover your business needs?</a:t>
            </a:r>
            <a:endParaRPr lang="en-US" sz="1600" dirty="0">
              <a:latin typeface="Vodafone Rg"/>
            </a:endParaRPr>
          </a:p>
          <a:p>
            <a:pPr marL="0" lvl="1"/>
            <a:endParaRPr lang="en-US" sz="1600" dirty="0" smtClean="0">
              <a:latin typeface="Vodafone Rg"/>
            </a:endParaRPr>
          </a:p>
        </p:txBody>
      </p:sp>
      <p:sp>
        <p:nvSpPr>
          <p:cNvPr id="22" name="TextBox 21"/>
          <p:cNvSpPr txBox="1"/>
          <p:nvPr/>
        </p:nvSpPr>
        <p:spPr>
          <a:xfrm>
            <a:off x="2666337" y="284685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latin typeface="Vodafone Rg"/>
              </a:rPr>
              <a:t> c) How much do you currently spend on mobile bills?</a:t>
            </a:r>
          </a:p>
        </p:txBody>
      </p:sp>
      <p:sp>
        <p:nvSpPr>
          <p:cNvPr id="23" name="TextBox 22"/>
          <p:cNvSpPr txBox="1"/>
          <p:nvPr/>
        </p:nvSpPr>
        <p:spPr>
          <a:xfrm>
            <a:off x="2656597" y="3309958"/>
            <a:ext cx="4837545" cy="311728"/>
          </a:xfrm>
          <a:prstGeom prst="rect">
            <a:avLst/>
          </a:prstGeom>
          <a:solidFill>
            <a:srgbClr val="E60000"/>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b="1" dirty="0" smtClean="0">
                <a:solidFill>
                  <a:schemeClr val="bg1"/>
                </a:solidFill>
                <a:latin typeface="Vodafone Rg"/>
              </a:rPr>
              <a:t> d</a:t>
            </a:r>
            <a:r>
              <a:rPr lang="en-US" sz="1600" b="1" dirty="0">
                <a:solidFill>
                  <a:schemeClr val="bg1"/>
                </a:solidFill>
                <a:latin typeface="Vodafone Rg"/>
              </a:rPr>
              <a:t>) </a:t>
            </a:r>
            <a:r>
              <a:rPr lang="en-US" sz="1600" b="1" dirty="0" smtClean="0">
                <a:solidFill>
                  <a:schemeClr val="bg1"/>
                </a:solidFill>
                <a:latin typeface="Vodafone Rg"/>
              </a:rPr>
              <a:t>Where do you need help?</a:t>
            </a:r>
            <a:endParaRPr lang="en-US" sz="1600" b="1" dirty="0">
              <a:solidFill>
                <a:schemeClr val="bg1"/>
              </a:solidFill>
              <a:latin typeface="Vodafone Rg"/>
            </a:endParaRPr>
          </a:p>
          <a:p>
            <a:pPr marL="0" lvl="1"/>
            <a:endParaRPr lang="en-US" sz="1600" b="1" dirty="0" smtClean="0">
              <a:solidFill>
                <a:schemeClr val="bg1"/>
              </a:solidFill>
              <a:latin typeface="Vodafone Rg"/>
            </a:endParaRPr>
          </a:p>
        </p:txBody>
      </p:sp>
      <p:sp>
        <p:nvSpPr>
          <p:cNvPr id="29" name="Pentagon 28">
            <a:hlinkClick r:id="rId3" action="ppaction://hlinksldjump"/>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Try again</a:t>
            </a:r>
          </a:p>
        </p:txBody>
      </p:sp>
      <p:sp>
        <p:nvSpPr>
          <p:cNvPr id="30" name="TextBox 29"/>
          <p:cNvSpPr txBox="1"/>
          <p:nvPr/>
        </p:nvSpPr>
        <p:spPr>
          <a:xfrm>
            <a:off x="3301998" y="3832087"/>
            <a:ext cx="3136349" cy="914400"/>
          </a:xfrm>
          <a:prstGeom prst="rect">
            <a:avLst/>
          </a:prstGeom>
        </p:spPr>
        <p:txBody>
          <a:bodyPr wrap="none" lIns="0" tIns="0" rIns="0" bIns="0" rtlCol="0">
            <a:noAutofit/>
          </a:bodyPr>
          <a:lstStyle/>
          <a:p>
            <a:r>
              <a:rPr lang="en-US" sz="5400" dirty="0" smtClean="0">
                <a:solidFill>
                  <a:srgbClr val="FF0000"/>
                </a:solidFill>
                <a:latin typeface="Vodafone Rg"/>
                <a:ea typeface="Wingdings"/>
                <a:cs typeface="Wingdings"/>
                <a:sym typeface="Wingdings"/>
              </a:rPr>
              <a:t>Incorrect</a:t>
            </a:r>
            <a:endParaRPr lang="en-US" sz="5400" dirty="0" smtClean="0">
              <a:solidFill>
                <a:srgbClr val="FF0000"/>
              </a:solidFill>
              <a:latin typeface="Vodafone Rg"/>
            </a:endParaRPr>
          </a:p>
        </p:txBody>
      </p:sp>
      <p:grpSp>
        <p:nvGrpSpPr>
          <p:cNvPr id="19" name="Group 18"/>
          <p:cNvGrpSpPr/>
          <p:nvPr/>
        </p:nvGrpSpPr>
        <p:grpSpPr>
          <a:xfrm>
            <a:off x="0" y="-1"/>
            <a:ext cx="1945904" cy="5180190"/>
            <a:chOff x="0" y="-1"/>
            <a:chExt cx="1945904" cy="5180190"/>
          </a:xfrm>
        </p:grpSpPr>
        <p:grpSp>
          <p:nvGrpSpPr>
            <p:cNvPr id="21" name="Group 20"/>
            <p:cNvGrpSpPr/>
            <p:nvPr/>
          </p:nvGrpSpPr>
          <p:grpSpPr>
            <a:xfrm>
              <a:off x="0" y="-1"/>
              <a:ext cx="1945904" cy="5143501"/>
              <a:chOff x="0" y="-1"/>
              <a:chExt cx="1945904" cy="5143501"/>
            </a:xfrm>
          </p:grpSpPr>
          <p:sp>
            <p:nvSpPr>
              <p:cNvPr id="25" name="Rectangle 24"/>
              <p:cNvSpPr/>
              <p:nvPr/>
            </p:nvSpPr>
            <p:spPr>
              <a:xfrm>
                <a:off x="0" y="-1"/>
                <a:ext cx="1945904" cy="514350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r="100000" b="100000"/>
                </a:path>
                <a:tileRect l="-100000" t="-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26" name="Pentagon 25"/>
              <p:cNvSpPr>
                <a:spLocks noChangeAspect="1"/>
              </p:cNvSpPr>
              <p:nvPr/>
            </p:nvSpPr>
            <p:spPr>
              <a:xfrm>
                <a:off x="57600" y="2193860"/>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27" name="Pentagon 26"/>
              <p:cNvSpPr>
                <a:spLocks noChangeAspect="1"/>
              </p:cNvSpPr>
              <p:nvPr/>
            </p:nvSpPr>
            <p:spPr>
              <a:xfrm>
                <a:off x="57600"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28" name="Pentagon 27"/>
              <p:cNvSpPr>
                <a:spLocks noChangeAspect="1"/>
              </p:cNvSpPr>
              <p:nvPr/>
            </p:nvSpPr>
            <p:spPr>
              <a:xfrm>
                <a:off x="57600"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39" name="Pentagon 38"/>
              <p:cNvSpPr>
                <a:spLocks noChangeAspect="1"/>
              </p:cNvSpPr>
              <p:nvPr/>
            </p:nvSpPr>
            <p:spPr>
              <a:xfrm>
                <a:off x="57600" y="174060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2. What?</a:t>
                </a:r>
              </a:p>
            </p:txBody>
          </p:sp>
        </p:grpSp>
        <p:sp>
          <p:nvSpPr>
            <p:cNvPr id="24" name="TextBox 23"/>
            <p:cNvSpPr txBox="1"/>
            <p:nvPr/>
          </p:nvSpPr>
          <p:spPr>
            <a:xfrm>
              <a:off x="112888" y="2652377"/>
              <a:ext cx="1794426" cy="2527812"/>
            </a:xfrm>
            <a:prstGeom prst="rect">
              <a:avLst/>
            </a:prstGeom>
            <a:ln>
              <a:noFill/>
            </a:ln>
          </p:spPr>
          <p:txBody>
            <a:bodyPr wrap="square" lIns="0" tIns="0" rIns="0" bIns="0" rtlCol="0">
              <a:noAutofit/>
            </a:bodyPr>
            <a:lstStyle/>
            <a:p>
              <a:pPr>
                <a:tabLst>
                  <a:tab pos="93663" algn="l"/>
                </a:tabLst>
              </a:pPr>
              <a:r>
                <a:rPr lang="en-US" sz="1400" dirty="0">
                  <a:solidFill>
                    <a:srgbClr val="888888"/>
                  </a:solidFill>
                  <a:latin typeface="Vodafone Rg"/>
                </a:rPr>
                <a:t>What you will learn</a:t>
              </a:r>
            </a:p>
            <a:p>
              <a:pPr>
                <a:tabLst>
                  <a:tab pos="93663" algn="l"/>
                </a:tabLst>
              </a:pPr>
              <a:r>
                <a:rPr lang="en-US" sz="1400" dirty="0">
                  <a:solidFill>
                    <a:srgbClr val="888888"/>
                  </a:solidFill>
                  <a:latin typeface="Vodafone Rg"/>
                </a:rPr>
                <a:t>Moving to a solutions approach</a:t>
              </a:r>
            </a:p>
            <a:p>
              <a:pPr>
                <a:tabLst>
                  <a:tab pos="93663" algn="l"/>
                </a:tabLst>
              </a:pPr>
              <a:r>
                <a:rPr lang="en-US" sz="1400" dirty="0">
                  <a:solidFill>
                    <a:srgbClr val="888888"/>
                  </a:solidFill>
                  <a:latin typeface="Vodafone Rg"/>
                </a:rPr>
                <a:t>Structuring of a sales discussion</a:t>
              </a:r>
            </a:p>
            <a:p>
              <a:pPr>
                <a:tabLst>
                  <a:tab pos="93663" algn="l"/>
                </a:tabLst>
              </a:pPr>
              <a:r>
                <a:rPr lang="en-US" sz="1400" dirty="0">
                  <a:solidFill>
                    <a:srgbClr val="888888"/>
                  </a:solidFill>
                  <a:latin typeface="Vodafone Rg"/>
                </a:rPr>
                <a:t>Asking the right questions</a:t>
              </a:r>
            </a:p>
            <a:p>
              <a:pPr>
                <a:tabLst>
                  <a:tab pos="93663" algn="l"/>
                </a:tabLst>
              </a:pPr>
              <a:r>
                <a:rPr lang="en-US" sz="1400" dirty="0">
                  <a:solidFill>
                    <a:srgbClr val="888888"/>
                  </a:solidFill>
                  <a:latin typeface="Vodafone Rg"/>
                </a:rPr>
                <a:t>Summary</a:t>
              </a:r>
            </a:p>
            <a:p>
              <a:pPr>
                <a:tabLst>
                  <a:tab pos="93663" algn="l"/>
                </a:tabLst>
              </a:pPr>
              <a:r>
                <a:rPr lang="en-US" sz="1400" b="1" dirty="0">
                  <a:solidFill>
                    <a:schemeClr val="accent1"/>
                  </a:solidFill>
                  <a:latin typeface="Vodafone Rg"/>
                </a:rPr>
                <a:t>Test yourself</a:t>
              </a:r>
            </a:p>
          </p:txBody>
        </p:sp>
      </p:grpSp>
      <p:sp>
        <p:nvSpPr>
          <p:cNvPr id="40" name="23 Rectángulo"/>
          <p:cNvSpPr/>
          <p:nvPr/>
        </p:nvSpPr>
        <p:spPr>
          <a:xfrm>
            <a:off x="0" y="-1"/>
            <a:ext cx="9144000" cy="617539"/>
          </a:xfrm>
          <a:prstGeom prst="rect">
            <a:avLst/>
          </a:prstGeom>
          <a:solidFill>
            <a:srgbClr val="92D05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41" name="6 CuadroTexto"/>
          <p:cNvSpPr txBox="1"/>
          <p:nvPr/>
        </p:nvSpPr>
        <p:spPr>
          <a:xfrm>
            <a:off x="1408482" y="-43931"/>
            <a:ext cx="70243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How to sell Small Business Solutions?</a:t>
            </a:r>
            <a:endParaRPr lang="en-GB" sz="2800" b="1" dirty="0" smtClean="0">
              <a:solidFill>
                <a:schemeClr val="bg1"/>
              </a:solidFill>
              <a:latin typeface="Vodafone Rg"/>
            </a:endParaRPr>
          </a:p>
        </p:txBody>
      </p:sp>
      <p:pic>
        <p:nvPicPr>
          <p:cNvPr id="42"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800" y="50800"/>
            <a:ext cx="384608" cy="539896"/>
          </a:xfrm>
          <a:prstGeom prst="rect">
            <a:avLst/>
          </a:prstGeom>
        </p:spPr>
      </p:pic>
      <p:sp>
        <p:nvSpPr>
          <p:cNvPr id="43" name="Title 2"/>
          <p:cNvSpPr>
            <a:spLocks noGrp="1"/>
          </p:cNvSpPr>
          <p:nvPr>
            <p:ph type="title"/>
          </p:nvPr>
        </p:nvSpPr>
        <p:spPr>
          <a:xfrm>
            <a:off x="2216507" y="791231"/>
            <a:ext cx="6512004" cy="875675"/>
          </a:xfrm>
        </p:spPr>
        <p:txBody>
          <a:bodyPr/>
          <a:lstStyle/>
          <a:p>
            <a:r>
              <a:rPr lang="en-US" dirty="0" smtClean="0">
                <a:latin typeface="Vodafone Rg"/>
              </a:rPr>
              <a:t>Question 2</a:t>
            </a:r>
            <a:endParaRPr lang="en-US" dirty="0">
              <a:latin typeface="Vodafone Rg"/>
            </a:endParaRPr>
          </a:p>
        </p:txBody>
      </p:sp>
      <p:sp>
        <p:nvSpPr>
          <p:cNvPr id="44" name="Content Placeholder 1"/>
          <p:cNvSpPr>
            <a:spLocks noGrp="1"/>
          </p:cNvSpPr>
          <p:nvPr>
            <p:ph idx="1"/>
          </p:nvPr>
        </p:nvSpPr>
        <p:spPr>
          <a:xfrm>
            <a:off x="2203028" y="1222403"/>
            <a:ext cx="6478875" cy="3577660"/>
          </a:xfrm>
        </p:spPr>
        <p:txBody>
          <a:bodyPr/>
          <a:lstStyle/>
          <a:p>
            <a:pPr marL="0" indent="0">
              <a:buNone/>
            </a:pPr>
            <a:r>
              <a:rPr lang="en-GB" dirty="0">
                <a:latin typeface="Vodafone Rg"/>
              </a:rPr>
              <a:t>Which of these is NOT a suitable question to establish the needs of a small business</a:t>
            </a:r>
            <a:r>
              <a:rPr lang="en-GB" dirty="0" smtClean="0">
                <a:latin typeface="Vodafone Rg"/>
              </a:rPr>
              <a:t>?</a:t>
            </a:r>
            <a:endParaRPr lang="en-GB" dirty="0">
              <a:latin typeface="Vodafone Rg"/>
            </a:endParaRPr>
          </a:p>
        </p:txBody>
      </p:sp>
    </p:spTree>
    <p:extLst>
      <p:ext uri="{BB962C8B-B14F-4D97-AF65-F5344CB8AC3E}">
        <p14:creationId xmlns:p14="http://schemas.microsoft.com/office/powerpoint/2010/main" val="531722377"/>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21" name="TextBox 20"/>
          <p:cNvSpPr txBox="1"/>
          <p:nvPr/>
        </p:nvSpPr>
        <p:spPr>
          <a:xfrm>
            <a:off x="2058271" y="339265"/>
            <a:ext cx="6831971" cy="4000523"/>
          </a:xfrm>
          <a:prstGeom prst="rect">
            <a:avLst/>
          </a:prstGeom>
        </p:spPr>
        <p:txBody>
          <a:bodyPr wrap="square" lIns="0" tIns="0" rIns="0" bIns="0" rtlCol="0">
            <a:noAutofit/>
          </a:bodyPr>
          <a:lstStyle/>
          <a:p>
            <a:pPr algn="ctr"/>
            <a:endParaRPr lang="en-US" dirty="0" smtClean="0">
              <a:latin typeface="Vodafone Rg"/>
            </a:endParaRPr>
          </a:p>
          <a:p>
            <a:pPr algn="ctr"/>
            <a:endParaRPr lang="en-US" dirty="0">
              <a:latin typeface="Vodafone Rg"/>
            </a:endParaRPr>
          </a:p>
          <a:p>
            <a:pPr algn="ctr"/>
            <a:endParaRPr lang="en-US" dirty="0" smtClean="0">
              <a:latin typeface="Vodafone Rg"/>
            </a:endParaRPr>
          </a:p>
          <a:p>
            <a:pPr algn="ctr"/>
            <a:endParaRPr lang="en-US" dirty="0" smtClean="0">
              <a:latin typeface="Vodafone Rg"/>
            </a:endParaRPr>
          </a:p>
          <a:p>
            <a:pPr algn="ctr"/>
            <a:r>
              <a:rPr lang="en-GB" sz="3200" b="1" dirty="0">
                <a:solidFill>
                  <a:srgbClr val="E60000"/>
                </a:solidFill>
                <a:latin typeface="Vodafone Rg"/>
              </a:rPr>
              <a:t>Congratulations!</a:t>
            </a:r>
          </a:p>
          <a:p>
            <a:pPr algn="ctr"/>
            <a:endParaRPr lang="en-GB" b="1" dirty="0" smtClean="0">
              <a:solidFill>
                <a:srgbClr val="E60000"/>
              </a:solidFill>
              <a:latin typeface="Vodafone Rg"/>
            </a:endParaRPr>
          </a:p>
          <a:p>
            <a:pPr algn="ctr"/>
            <a:r>
              <a:rPr lang="en-GB" b="1" dirty="0" smtClean="0">
                <a:solidFill>
                  <a:srgbClr val="E60000"/>
                </a:solidFill>
                <a:latin typeface="Vodafone Rg"/>
              </a:rPr>
              <a:t>You have successfully completed Module 3.</a:t>
            </a:r>
            <a:endParaRPr lang="en-GB" b="1" dirty="0">
              <a:solidFill>
                <a:srgbClr val="E60000"/>
              </a:solidFill>
              <a:latin typeface="Vodafone Rg"/>
            </a:endParaRPr>
          </a:p>
          <a:p>
            <a:pPr algn="ctr"/>
            <a:endParaRPr lang="en-GB" b="1" dirty="0">
              <a:solidFill>
                <a:srgbClr val="E60000"/>
              </a:solidFill>
              <a:latin typeface="Vodafone Rg"/>
            </a:endParaRPr>
          </a:p>
          <a:p>
            <a:endParaRPr lang="en-GB" dirty="0">
              <a:latin typeface="Vodafone Rg"/>
            </a:endParaRPr>
          </a:p>
          <a:p>
            <a:endParaRPr lang="en-US" dirty="0" smtClean="0">
              <a:latin typeface="Vodafone Rg"/>
            </a:endParaRPr>
          </a:p>
        </p:txBody>
      </p:sp>
      <p:sp>
        <p:nvSpPr>
          <p:cNvPr id="13" name="Pentagon 12">
            <a:hlinkClick r:id="" action="ppaction://hlinkshowjump?jump=nextslide"/>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grpSp>
        <p:nvGrpSpPr>
          <p:cNvPr id="14" name="Group 13"/>
          <p:cNvGrpSpPr/>
          <p:nvPr/>
        </p:nvGrpSpPr>
        <p:grpSpPr>
          <a:xfrm>
            <a:off x="0" y="-1"/>
            <a:ext cx="1945904" cy="5180190"/>
            <a:chOff x="0" y="-1"/>
            <a:chExt cx="1945904" cy="5180190"/>
          </a:xfrm>
        </p:grpSpPr>
        <p:grpSp>
          <p:nvGrpSpPr>
            <p:cNvPr id="18" name="Group 17"/>
            <p:cNvGrpSpPr/>
            <p:nvPr/>
          </p:nvGrpSpPr>
          <p:grpSpPr>
            <a:xfrm>
              <a:off x="0" y="-1"/>
              <a:ext cx="1945904" cy="5143501"/>
              <a:chOff x="0" y="-1"/>
              <a:chExt cx="1945904" cy="5143501"/>
            </a:xfrm>
          </p:grpSpPr>
          <p:sp>
            <p:nvSpPr>
              <p:cNvPr id="25" name="Rectangle 24"/>
              <p:cNvSpPr/>
              <p:nvPr/>
            </p:nvSpPr>
            <p:spPr>
              <a:xfrm>
                <a:off x="0" y="-1"/>
                <a:ext cx="1945904" cy="514350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r="100000" b="100000"/>
                </a:path>
                <a:tileRect l="-100000" t="-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26" name="Pentagon 25"/>
              <p:cNvSpPr>
                <a:spLocks noChangeAspect="1"/>
              </p:cNvSpPr>
              <p:nvPr/>
            </p:nvSpPr>
            <p:spPr>
              <a:xfrm>
                <a:off x="57600" y="2193860"/>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27" name="Pentagon 26"/>
              <p:cNvSpPr>
                <a:spLocks noChangeAspect="1"/>
              </p:cNvSpPr>
              <p:nvPr/>
            </p:nvSpPr>
            <p:spPr>
              <a:xfrm>
                <a:off x="57600"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30" name="Pentagon 29"/>
              <p:cNvSpPr>
                <a:spLocks noChangeAspect="1"/>
              </p:cNvSpPr>
              <p:nvPr/>
            </p:nvSpPr>
            <p:spPr>
              <a:xfrm>
                <a:off x="57600"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31" name="Pentagon 30"/>
              <p:cNvSpPr>
                <a:spLocks noChangeAspect="1"/>
              </p:cNvSpPr>
              <p:nvPr/>
            </p:nvSpPr>
            <p:spPr>
              <a:xfrm>
                <a:off x="57600" y="174060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2. What?</a:t>
                </a:r>
              </a:p>
            </p:txBody>
          </p:sp>
        </p:grpSp>
        <p:sp>
          <p:nvSpPr>
            <p:cNvPr id="19" name="TextBox 18"/>
            <p:cNvSpPr txBox="1"/>
            <p:nvPr/>
          </p:nvSpPr>
          <p:spPr>
            <a:xfrm>
              <a:off x="112888" y="2652377"/>
              <a:ext cx="1794426" cy="2527812"/>
            </a:xfrm>
            <a:prstGeom prst="rect">
              <a:avLst/>
            </a:prstGeom>
            <a:ln>
              <a:noFill/>
            </a:ln>
          </p:spPr>
          <p:txBody>
            <a:bodyPr wrap="square" lIns="0" tIns="0" rIns="0" bIns="0" rtlCol="0">
              <a:noAutofit/>
            </a:bodyPr>
            <a:lstStyle/>
            <a:p>
              <a:pPr>
                <a:tabLst>
                  <a:tab pos="93663" algn="l"/>
                </a:tabLst>
              </a:pPr>
              <a:r>
                <a:rPr lang="en-US" sz="1400" dirty="0">
                  <a:solidFill>
                    <a:srgbClr val="888888"/>
                  </a:solidFill>
                  <a:latin typeface="Vodafone Rg"/>
                </a:rPr>
                <a:t>What you will learn</a:t>
              </a:r>
            </a:p>
            <a:p>
              <a:pPr>
                <a:tabLst>
                  <a:tab pos="93663" algn="l"/>
                </a:tabLst>
              </a:pPr>
              <a:r>
                <a:rPr lang="en-US" sz="1400" dirty="0">
                  <a:solidFill>
                    <a:srgbClr val="888888"/>
                  </a:solidFill>
                  <a:latin typeface="Vodafone Rg"/>
                </a:rPr>
                <a:t>Moving to a solutions approach</a:t>
              </a:r>
            </a:p>
            <a:p>
              <a:pPr>
                <a:tabLst>
                  <a:tab pos="93663" algn="l"/>
                </a:tabLst>
              </a:pPr>
              <a:r>
                <a:rPr lang="en-US" sz="1400" dirty="0">
                  <a:solidFill>
                    <a:srgbClr val="888888"/>
                  </a:solidFill>
                  <a:latin typeface="Vodafone Rg"/>
                </a:rPr>
                <a:t>Structuring of a sales discussion</a:t>
              </a:r>
            </a:p>
            <a:p>
              <a:pPr>
                <a:tabLst>
                  <a:tab pos="93663" algn="l"/>
                </a:tabLst>
              </a:pPr>
              <a:r>
                <a:rPr lang="en-US" sz="1400" dirty="0">
                  <a:solidFill>
                    <a:srgbClr val="888888"/>
                  </a:solidFill>
                  <a:latin typeface="Vodafone Rg"/>
                </a:rPr>
                <a:t>Asking the right questions</a:t>
              </a:r>
            </a:p>
            <a:p>
              <a:pPr>
                <a:tabLst>
                  <a:tab pos="93663" algn="l"/>
                </a:tabLst>
              </a:pPr>
              <a:r>
                <a:rPr lang="en-US" sz="1400" dirty="0">
                  <a:solidFill>
                    <a:srgbClr val="888888"/>
                  </a:solidFill>
                  <a:latin typeface="Vodafone Rg"/>
                </a:rPr>
                <a:t>Summary</a:t>
              </a:r>
            </a:p>
            <a:p>
              <a:pPr>
                <a:tabLst>
                  <a:tab pos="93663" algn="l"/>
                </a:tabLst>
              </a:pPr>
              <a:r>
                <a:rPr lang="en-US" sz="1400" dirty="0">
                  <a:solidFill>
                    <a:srgbClr val="888888"/>
                  </a:solidFill>
                  <a:latin typeface="Vodafone Rg"/>
                </a:rPr>
                <a:t>Test yourself</a:t>
              </a:r>
            </a:p>
          </p:txBody>
        </p:sp>
      </p:grpSp>
      <p:sp>
        <p:nvSpPr>
          <p:cNvPr id="32" name="23 Rectángulo"/>
          <p:cNvSpPr/>
          <p:nvPr/>
        </p:nvSpPr>
        <p:spPr>
          <a:xfrm>
            <a:off x="0" y="-1"/>
            <a:ext cx="9144000" cy="617539"/>
          </a:xfrm>
          <a:prstGeom prst="rect">
            <a:avLst/>
          </a:prstGeom>
          <a:solidFill>
            <a:srgbClr val="92D05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33" name="6 CuadroTexto"/>
          <p:cNvSpPr txBox="1"/>
          <p:nvPr/>
        </p:nvSpPr>
        <p:spPr>
          <a:xfrm>
            <a:off x="1408482" y="-43931"/>
            <a:ext cx="70243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How to sell Small Business Solutions?</a:t>
            </a:r>
            <a:endParaRPr lang="en-GB" sz="2800" b="1" dirty="0" smtClean="0">
              <a:solidFill>
                <a:schemeClr val="bg1"/>
              </a:solidFill>
              <a:latin typeface="Vodafone Rg"/>
            </a:endParaRPr>
          </a:p>
        </p:txBody>
      </p:sp>
      <p:pic>
        <p:nvPicPr>
          <p:cNvPr id="34"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800" y="50800"/>
            <a:ext cx="384608" cy="539896"/>
          </a:xfrm>
          <a:prstGeom prst="rect">
            <a:avLst/>
          </a:prstGeom>
        </p:spPr>
      </p:pic>
    </p:spTree>
    <p:extLst>
      <p:ext uri="{BB962C8B-B14F-4D97-AF65-F5344CB8AC3E}">
        <p14:creationId xmlns:p14="http://schemas.microsoft.com/office/powerpoint/2010/main" val="264401528"/>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4" name="TextBox 13"/>
          <p:cNvSpPr txBox="1"/>
          <p:nvPr/>
        </p:nvSpPr>
        <p:spPr>
          <a:xfrm>
            <a:off x="2058271" y="758366"/>
            <a:ext cx="6831971" cy="304547"/>
          </a:xfrm>
          <a:prstGeom prst="rect">
            <a:avLst/>
          </a:prstGeom>
        </p:spPr>
        <p:txBody>
          <a:bodyPr wrap="square" lIns="0" tIns="0" rIns="0" bIns="0" rtlCol="0">
            <a:noAutofit/>
          </a:bodyPr>
          <a:lstStyle/>
          <a:p>
            <a:pPr marL="0" indent="0">
              <a:buFont typeface="Arial" pitchFamily="34" charset="0"/>
              <a:buNone/>
            </a:pPr>
            <a:r>
              <a:rPr lang="en-US" sz="1400" dirty="0" smtClean="0">
                <a:latin typeface="Vodafone Rg"/>
              </a:rPr>
              <a:t>Congratulations! You have completed the </a:t>
            </a:r>
            <a:r>
              <a:rPr lang="en-US" sz="1400" i="1" dirty="0" smtClean="0">
                <a:solidFill>
                  <a:schemeClr val="accent1"/>
                </a:solidFill>
                <a:latin typeface="Vodafone Rg"/>
              </a:rPr>
              <a:t>‘</a:t>
            </a:r>
            <a:r>
              <a:rPr lang="en-US" sz="1400" b="1" i="1" dirty="0" smtClean="0">
                <a:solidFill>
                  <a:schemeClr val="accent1"/>
                </a:solidFill>
                <a:latin typeface="Vodafone Rg"/>
              </a:rPr>
              <a:t>Small Business Solutions’</a:t>
            </a:r>
            <a:r>
              <a:rPr lang="en-US" sz="1400" b="1" dirty="0" smtClean="0">
                <a:latin typeface="Vodafone Rg"/>
              </a:rPr>
              <a:t> </a:t>
            </a:r>
            <a:r>
              <a:rPr lang="en-US" sz="1400" dirty="0" smtClean="0">
                <a:latin typeface="Vodafone Rg"/>
              </a:rPr>
              <a:t>training.</a:t>
            </a:r>
          </a:p>
          <a:p>
            <a:pPr marL="0" indent="0">
              <a:buFont typeface="Arial" pitchFamily="34" charset="0"/>
              <a:buNone/>
            </a:pPr>
            <a:endParaRPr lang="en-US" sz="1400" dirty="0">
              <a:latin typeface="Vodafone Rg"/>
            </a:endParaRPr>
          </a:p>
          <a:p>
            <a:pPr marL="0" indent="0">
              <a:buFont typeface="Arial" pitchFamily="34" charset="0"/>
              <a:buNone/>
            </a:pPr>
            <a:endParaRPr lang="en-US" sz="1400" dirty="0" smtClean="0">
              <a:latin typeface="Vodafone Rg"/>
            </a:endParaRPr>
          </a:p>
          <a:p>
            <a:pPr marL="0" indent="0">
              <a:buFont typeface="Arial" pitchFamily="34" charset="0"/>
              <a:buNone/>
            </a:pPr>
            <a:endParaRPr lang="en-US" sz="1400" dirty="0">
              <a:latin typeface="Vodafone Rg"/>
            </a:endParaRPr>
          </a:p>
        </p:txBody>
      </p:sp>
      <p:sp>
        <p:nvSpPr>
          <p:cNvPr id="18" name="Rounded Rectangle 17"/>
          <p:cNvSpPr/>
          <p:nvPr/>
        </p:nvSpPr>
        <p:spPr>
          <a:xfrm>
            <a:off x="2206691" y="1176487"/>
            <a:ext cx="1122946" cy="719999"/>
          </a:xfrm>
          <a:prstGeom prst="roundRect">
            <a:avLst>
              <a:gd name="adj" fmla="val 11523"/>
            </a:avLst>
          </a:prstGeom>
          <a:no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72000" tIns="54000" rIns="72000" bIns="54000" numCol="1" spcCol="1270" rtlCol="0" anchor="ctr" anchorCtr="0">
            <a:noAutofit/>
          </a:bodyPr>
          <a:lstStyle/>
          <a:p>
            <a:pPr algn="ctr" defTabSz="444500">
              <a:lnSpc>
                <a:spcPct val="90000"/>
              </a:lnSpc>
              <a:spcBef>
                <a:spcPct val="0"/>
              </a:spcBef>
              <a:spcAft>
                <a:spcPct val="35000"/>
              </a:spcAft>
            </a:pPr>
            <a:r>
              <a:rPr lang="en-US" sz="1100" b="1" dirty="0" smtClean="0">
                <a:solidFill>
                  <a:schemeClr val="tx1"/>
                </a:solidFill>
                <a:latin typeface="Vodafone Rg"/>
              </a:rPr>
              <a:t>Increased customer meetings &amp; opportunities</a:t>
            </a:r>
            <a:endParaRPr lang="en-US" sz="1100" b="1" kern="1200" dirty="0" smtClean="0">
              <a:solidFill>
                <a:schemeClr val="tx1"/>
              </a:solidFill>
              <a:latin typeface="Vodafone Rg"/>
            </a:endParaRPr>
          </a:p>
        </p:txBody>
      </p:sp>
      <p:pic>
        <p:nvPicPr>
          <p:cNvPr id="26" name="Picture 2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56913" y="2498558"/>
            <a:ext cx="540000" cy="491384"/>
          </a:xfrm>
          <a:prstGeom prst="rect">
            <a:avLst/>
          </a:prstGeom>
          <a:effectLst>
            <a:outerShdw blurRad="50800" dist="38100" dir="2700000" algn="tl" rotWithShape="0">
              <a:prstClr val="black">
                <a:alpha val="40000"/>
              </a:prstClr>
            </a:outerShdw>
          </a:effectLst>
        </p:spPr>
      </p:pic>
      <p:sp>
        <p:nvSpPr>
          <p:cNvPr id="27" name="Rectangle 26"/>
          <p:cNvSpPr/>
          <p:nvPr/>
        </p:nvSpPr>
        <p:spPr>
          <a:xfrm>
            <a:off x="2206692" y="1079286"/>
            <a:ext cx="2020803" cy="914400"/>
          </a:xfrm>
          <a:prstGeom prst="rect">
            <a:avLst/>
          </a:prstGeom>
          <a:noFill/>
          <a:ln w="9525" cap="flat" cmpd="sng" algn="ctr">
            <a:solidFill>
              <a:schemeClr val="bg1">
                <a:lumMod val="8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30" name="Rectangle 29"/>
          <p:cNvSpPr/>
          <p:nvPr/>
        </p:nvSpPr>
        <p:spPr>
          <a:xfrm>
            <a:off x="2206691" y="2264494"/>
            <a:ext cx="2020804" cy="914400"/>
          </a:xfrm>
          <a:prstGeom prst="rect">
            <a:avLst/>
          </a:prstGeom>
          <a:noFill/>
          <a:ln w="9525" cap="flat" cmpd="sng" algn="ctr">
            <a:solidFill>
              <a:schemeClr val="bg1">
                <a:lumMod val="8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31" name="Rectangle 30"/>
          <p:cNvSpPr/>
          <p:nvPr/>
        </p:nvSpPr>
        <p:spPr>
          <a:xfrm>
            <a:off x="2203574" y="3498255"/>
            <a:ext cx="2023921" cy="914400"/>
          </a:xfrm>
          <a:prstGeom prst="rect">
            <a:avLst/>
          </a:prstGeom>
          <a:noFill/>
          <a:ln w="9525" cap="flat" cmpd="sng" algn="ctr">
            <a:solidFill>
              <a:schemeClr val="bg1">
                <a:lumMod val="8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32" name="Rectangle 31"/>
          <p:cNvSpPr/>
          <p:nvPr/>
        </p:nvSpPr>
        <p:spPr>
          <a:xfrm>
            <a:off x="4688067" y="1176487"/>
            <a:ext cx="4315898" cy="719999"/>
          </a:xfrm>
          <a:prstGeom prst="rect">
            <a:avLst/>
          </a:prstGeom>
          <a:no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72000" tIns="54000" rIns="72000" bIns="54000" numCol="1" spcCol="1270" rtlCol="0" anchor="ctr" anchorCtr="0">
            <a:noAutofit/>
          </a:bodyPr>
          <a:lstStyle/>
          <a:p>
            <a:pPr marL="171450" indent="-171450" defTabSz="444500">
              <a:lnSpc>
                <a:spcPct val="90000"/>
              </a:lnSpc>
              <a:spcBef>
                <a:spcPct val="0"/>
              </a:spcBef>
              <a:spcAft>
                <a:spcPct val="35000"/>
              </a:spcAft>
              <a:buClr>
                <a:schemeClr val="accent1"/>
              </a:buClr>
              <a:buFont typeface="Arial"/>
              <a:buChar char="•"/>
            </a:pPr>
            <a:r>
              <a:rPr lang="en-GB" sz="1400" dirty="0">
                <a:solidFill>
                  <a:schemeClr val="tx1"/>
                </a:solidFill>
                <a:latin typeface="Vodafone Rg"/>
              </a:rPr>
              <a:t>You will have deeper conversations with your customers resulting in more successful customer relationships that will help you to maximise your sales opportunities.</a:t>
            </a:r>
          </a:p>
        </p:txBody>
      </p:sp>
      <p:sp>
        <p:nvSpPr>
          <p:cNvPr id="33" name="Rectangle 32"/>
          <p:cNvSpPr/>
          <p:nvPr/>
        </p:nvSpPr>
        <p:spPr>
          <a:xfrm>
            <a:off x="4688067" y="2361695"/>
            <a:ext cx="4315898" cy="719999"/>
          </a:xfrm>
          <a:prstGeom prst="rect">
            <a:avLst/>
          </a:prstGeom>
          <a:no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72000" tIns="54000" rIns="72000" bIns="54000" numCol="1" spcCol="1270" rtlCol="0" anchor="ctr" anchorCtr="0">
            <a:noAutofit/>
          </a:bodyPr>
          <a:lstStyle/>
          <a:p>
            <a:pPr marL="171450" lvl="0" indent="-171450" defTabSz="444500">
              <a:lnSpc>
                <a:spcPct val="90000"/>
              </a:lnSpc>
              <a:spcBef>
                <a:spcPct val="0"/>
              </a:spcBef>
              <a:spcAft>
                <a:spcPct val="35000"/>
              </a:spcAft>
              <a:buClr>
                <a:schemeClr val="accent1"/>
              </a:buClr>
              <a:buFont typeface="Arial"/>
              <a:buChar char="•"/>
            </a:pPr>
            <a:r>
              <a:rPr lang="en-GB" sz="1400" dirty="0" smtClean="0">
                <a:solidFill>
                  <a:srgbClr val="000000"/>
                </a:solidFill>
                <a:latin typeface="Vodafone Rg"/>
              </a:rPr>
              <a:t>Business </a:t>
            </a:r>
            <a:r>
              <a:rPr lang="en-GB" sz="1400" dirty="0">
                <a:solidFill>
                  <a:srgbClr val="000000"/>
                </a:solidFill>
                <a:latin typeface="Vodafone Rg"/>
              </a:rPr>
              <a:t>Solutions </a:t>
            </a:r>
            <a:r>
              <a:rPr lang="en-GB" sz="1400" dirty="0" smtClean="0">
                <a:solidFill>
                  <a:srgbClr val="000000"/>
                </a:solidFill>
                <a:latin typeface="Vodafone Rg"/>
              </a:rPr>
              <a:t>provide </a:t>
            </a:r>
            <a:r>
              <a:rPr lang="en-GB" sz="1400" dirty="0">
                <a:solidFill>
                  <a:srgbClr val="000000"/>
                </a:solidFill>
                <a:latin typeface="Vodafone Rg"/>
              </a:rPr>
              <a:t>you with an easy to sell </a:t>
            </a:r>
            <a:r>
              <a:rPr lang="en-GB" sz="1400" dirty="0" smtClean="0">
                <a:solidFill>
                  <a:srgbClr val="000000"/>
                </a:solidFill>
                <a:latin typeface="Vodafone Rg"/>
              </a:rPr>
              <a:t>solution, </a:t>
            </a:r>
            <a:r>
              <a:rPr lang="en-GB" sz="1400" dirty="0">
                <a:solidFill>
                  <a:srgbClr val="000000"/>
                </a:solidFill>
                <a:latin typeface="Vodafone Rg"/>
              </a:rPr>
              <a:t>that meets your customers core business </a:t>
            </a:r>
            <a:r>
              <a:rPr lang="en-GB" sz="1400" dirty="0" smtClean="0">
                <a:solidFill>
                  <a:srgbClr val="000000"/>
                </a:solidFill>
                <a:latin typeface="Vodafone Rg"/>
              </a:rPr>
              <a:t>needs, </a:t>
            </a:r>
            <a:r>
              <a:rPr lang="en-GB" sz="1400" dirty="0">
                <a:solidFill>
                  <a:srgbClr val="000000"/>
                </a:solidFill>
                <a:latin typeface="Vodafone Rg"/>
              </a:rPr>
              <a:t>enabling them to be more </a:t>
            </a:r>
            <a:r>
              <a:rPr lang="en-GB" sz="1400" dirty="0" smtClean="0">
                <a:solidFill>
                  <a:srgbClr val="000000"/>
                </a:solidFill>
                <a:latin typeface="Vodafone Rg"/>
              </a:rPr>
              <a:t>successful, leading to </a:t>
            </a:r>
            <a:r>
              <a:rPr lang="en-US" sz="1400" dirty="0" smtClean="0">
                <a:solidFill>
                  <a:schemeClr val="tx1"/>
                </a:solidFill>
                <a:latin typeface="Vodafone Rg"/>
              </a:rPr>
              <a:t>increased customer satisfaction and loyalty.</a:t>
            </a:r>
          </a:p>
        </p:txBody>
      </p:sp>
      <p:pic>
        <p:nvPicPr>
          <p:cNvPr id="34" name="Picture 3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56913" y="3681713"/>
            <a:ext cx="540000" cy="547485"/>
          </a:xfrm>
          <a:prstGeom prst="rect">
            <a:avLst/>
          </a:prstGeom>
          <a:effectLst>
            <a:outerShdw blurRad="50800" dist="38100" dir="2700000" algn="tl" rotWithShape="0">
              <a:prstClr val="black">
                <a:alpha val="40000"/>
              </a:prstClr>
            </a:outerShdw>
          </a:effectLst>
        </p:spPr>
      </p:pic>
      <p:sp>
        <p:nvSpPr>
          <p:cNvPr id="35" name="Isosceles Triangle 34"/>
          <p:cNvSpPr/>
          <p:nvPr/>
        </p:nvSpPr>
        <p:spPr>
          <a:xfrm rot="5400000">
            <a:off x="4113445" y="1445046"/>
            <a:ext cx="720000" cy="182880"/>
          </a:xfrm>
          <a:prstGeom prst="triangle">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kern="1200" dirty="0" smtClean="0">
              <a:solidFill>
                <a:srgbClr val="34342B"/>
              </a:solidFill>
              <a:latin typeface="Vodafone Rg"/>
            </a:endParaRPr>
          </a:p>
        </p:txBody>
      </p:sp>
      <p:sp>
        <p:nvSpPr>
          <p:cNvPr id="36" name="Isosceles Triangle 35"/>
          <p:cNvSpPr/>
          <p:nvPr/>
        </p:nvSpPr>
        <p:spPr>
          <a:xfrm rot="5400000">
            <a:off x="4113445" y="2630254"/>
            <a:ext cx="720000" cy="182880"/>
          </a:xfrm>
          <a:prstGeom prst="triangle">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kern="1200" dirty="0" smtClean="0">
              <a:solidFill>
                <a:srgbClr val="34342B"/>
              </a:solidFill>
              <a:latin typeface="Vodafone Rg"/>
            </a:endParaRPr>
          </a:p>
        </p:txBody>
      </p:sp>
      <p:pic>
        <p:nvPicPr>
          <p:cNvPr id="37" name="Picture 3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456913" y="1286421"/>
            <a:ext cx="540000" cy="526711"/>
          </a:xfrm>
          <a:prstGeom prst="rect">
            <a:avLst/>
          </a:prstGeom>
          <a:effectLst>
            <a:outerShdw blurRad="50800" dist="38100" dir="2700000" algn="tl" rotWithShape="0">
              <a:prstClr val="black">
                <a:alpha val="40000"/>
              </a:prstClr>
            </a:outerShdw>
          </a:effectLst>
        </p:spPr>
      </p:pic>
      <p:sp>
        <p:nvSpPr>
          <p:cNvPr id="38" name="Rectangle 37"/>
          <p:cNvSpPr/>
          <p:nvPr/>
        </p:nvSpPr>
        <p:spPr>
          <a:xfrm>
            <a:off x="4688067" y="3595456"/>
            <a:ext cx="4315898" cy="719999"/>
          </a:xfrm>
          <a:prstGeom prst="rect">
            <a:avLst/>
          </a:prstGeom>
          <a:no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72000" tIns="54000" rIns="72000" bIns="54000" numCol="1" spcCol="1270" rtlCol="0" anchor="ctr" anchorCtr="0">
            <a:noAutofit/>
          </a:bodyPr>
          <a:lstStyle/>
          <a:p>
            <a:pPr marL="171450" indent="-171450" defTabSz="444500">
              <a:lnSpc>
                <a:spcPct val="90000"/>
              </a:lnSpc>
              <a:spcBef>
                <a:spcPct val="0"/>
              </a:spcBef>
              <a:spcAft>
                <a:spcPct val="35000"/>
              </a:spcAft>
              <a:buClr>
                <a:schemeClr val="accent1"/>
              </a:buClr>
              <a:buFont typeface="Arial"/>
              <a:buChar char="•"/>
            </a:pPr>
            <a:r>
              <a:rPr lang="en-US" sz="1400" kern="1200" dirty="0" smtClean="0">
                <a:solidFill>
                  <a:schemeClr val="tx1"/>
                </a:solidFill>
                <a:latin typeface="Vodafone Rg"/>
              </a:rPr>
              <a:t>You will be able to sell more solutions, which will generate more revenue and it </a:t>
            </a:r>
            <a:r>
              <a:rPr lang="en-US" sz="1400" dirty="0" smtClean="0">
                <a:solidFill>
                  <a:schemeClr val="tx1"/>
                </a:solidFill>
                <a:latin typeface="Vodafone Rg"/>
              </a:rPr>
              <a:t>will help you </a:t>
            </a:r>
            <a:r>
              <a:rPr lang="en-US" sz="1400" kern="1200" dirty="0" smtClean="0">
                <a:solidFill>
                  <a:schemeClr val="tx1"/>
                </a:solidFill>
                <a:latin typeface="Vodafone Rg"/>
              </a:rPr>
              <a:t>achieve your sales targets.</a:t>
            </a:r>
          </a:p>
        </p:txBody>
      </p:sp>
      <p:sp>
        <p:nvSpPr>
          <p:cNvPr id="39" name="Isosceles Triangle 38"/>
          <p:cNvSpPr/>
          <p:nvPr/>
        </p:nvSpPr>
        <p:spPr>
          <a:xfrm rot="5400000">
            <a:off x="4113445" y="3864016"/>
            <a:ext cx="720000" cy="182880"/>
          </a:xfrm>
          <a:prstGeom prst="triangle">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kern="1200" dirty="0" smtClean="0">
              <a:solidFill>
                <a:srgbClr val="34342B"/>
              </a:solidFill>
              <a:latin typeface="Vodafone Rg"/>
            </a:endParaRPr>
          </a:p>
        </p:txBody>
      </p:sp>
      <p:sp>
        <p:nvSpPr>
          <p:cNvPr id="40" name="Rounded Rectangle 39"/>
          <p:cNvSpPr/>
          <p:nvPr/>
        </p:nvSpPr>
        <p:spPr>
          <a:xfrm>
            <a:off x="2203574" y="2313047"/>
            <a:ext cx="1122946" cy="719999"/>
          </a:xfrm>
          <a:prstGeom prst="roundRect">
            <a:avLst>
              <a:gd name="adj" fmla="val 11523"/>
            </a:avLst>
          </a:prstGeom>
          <a:no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72000" tIns="54000" rIns="72000" bIns="54000" numCol="1" spcCol="1270" rtlCol="0" anchor="ctr" anchorCtr="0">
            <a:noAutofit/>
          </a:bodyPr>
          <a:lstStyle/>
          <a:p>
            <a:pPr algn="ctr" defTabSz="444500">
              <a:lnSpc>
                <a:spcPct val="90000"/>
              </a:lnSpc>
              <a:spcBef>
                <a:spcPct val="0"/>
              </a:spcBef>
              <a:spcAft>
                <a:spcPct val="35000"/>
              </a:spcAft>
            </a:pPr>
            <a:r>
              <a:rPr lang="en-US" sz="1100" b="1" dirty="0" smtClean="0">
                <a:solidFill>
                  <a:schemeClr val="tx1"/>
                </a:solidFill>
                <a:latin typeface="Vodafone Rg"/>
              </a:rPr>
              <a:t>Higher customer satisfaction</a:t>
            </a:r>
            <a:endParaRPr lang="en-US" sz="1100" b="1" kern="1200" dirty="0" smtClean="0">
              <a:solidFill>
                <a:schemeClr val="tx1"/>
              </a:solidFill>
              <a:latin typeface="Vodafone Rg"/>
            </a:endParaRPr>
          </a:p>
        </p:txBody>
      </p:sp>
      <p:sp>
        <p:nvSpPr>
          <p:cNvPr id="41" name="Rounded Rectangle 40"/>
          <p:cNvSpPr/>
          <p:nvPr/>
        </p:nvSpPr>
        <p:spPr>
          <a:xfrm>
            <a:off x="2203574" y="3576622"/>
            <a:ext cx="1122946" cy="719999"/>
          </a:xfrm>
          <a:prstGeom prst="roundRect">
            <a:avLst>
              <a:gd name="adj" fmla="val 11523"/>
            </a:avLst>
          </a:prstGeom>
          <a:no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72000" tIns="54000" rIns="72000" bIns="54000" numCol="1" spcCol="1270" rtlCol="0" anchor="ctr" anchorCtr="0">
            <a:noAutofit/>
          </a:bodyPr>
          <a:lstStyle/>
          <a:p>
            <a:pPr algn="ctr" defTabSz="444500">
              <a:lnSpc>
                <a:spcPct val="90000"/>
              </a:lnSpc>
              <a:spcBef>
                <a:spcPct val="0"/>
              </a:spcBef>
              <a:spcAft>
                <a:spcPct val="35000"/>
              </a:spcAft>
            </a:pPr>
            <a:r>
              <a:rPr lang="en-US" sz="1100" b="1" dirty="0" smtClean="0">
                <a:solidFill>
                  <a:schemeClr val="tx1"/>
                </a:solidFill>
                <a:latin typeface="Vodafone Rg"/>
              </a:rPr>
              <a:t>Achieve targets</a:t>
            </a:r>
            <a:endParaRPr lang="en-US" sz="1100" b="1" kern="1200" dirty="0" smtClean="0">
              <a:solidFill>
                <a:schemeClr val="tx1"/>
              </a:solidFill>
              <a:latin typeface="Vodafone Rg"/>
            </a:endParaRPr>
          </a:p>
        </p:txBody>
      </p:sp>
      <p:sp>
        <p:nvSpPr>
          <p:cNvPr id="42" name="Rectangle 41"/>
          <p:cNvSpPr/>
          <p:nvPr/>
        </p:nvSpPr>
        <p:spPr>
          <a:xfrm>
            <a:off x="0" y="-1"/>
            <a:ext cx="1945904" cy="5143501"/>
          </a:xfrm>
          <a:prstGeom prst="rect">
            <a:avLst/>
          </a:prstGeom>
          <a:solidFill>
            <a:schemeClr val="bg1">
              <a:lumMod val="95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43" name="Pentagon 42">
            <a:hlinkClick r:id="rId6" action="ppaction://hlinksldjump"/>
          </p:cNvPr>
          <p:cNvSpPr>
            <a:spLocks noChangeAspect="1"/>
          </p:cNvSpPr>
          <p:nvPr/>
        </p:nvSpPr>
        <p:spPr>
          <a:xfrm>
            <a:off x="58260" y="2274826"/>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3. How?</a:t>
            </a:r>
          </a:p>
        </p:txBody>
      </p:sp>
      <p:sp>
        <p:nvSpPr>
          <p:cNvPr id="44" name="Pentagon 43"/>
          <p:cNvSpPr>
            <a:spLocks noChangeAspect="1"/>
          </p:cNvSpPr>
          <p:nvPr/>
        </p:nvSpPr>
        <p:spPr>
          <a:xfrm>
            <a:off x="51846" y="889811"/>
            <a:ext cx="1765884" cy="360000"/>
          </a:xfrm>
          <a:prstGeom prst="homePlate">
            <a:avLst/>
          </a:prstGeom>
          <a:solidFill>
            <a:schemeClr val="bg1">
              <a:lumMod val="65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Introduction</a:t>
            </a:r>
          </a:p>
        </p:txBody>
      </p:sp>
      <p:sp>
        <p:nvSpPr>
          <p:cNvPr id="45" name="Pentagon 44">
            <a:hlinkClick r:id="rId7" action="ppaction://hlinksldjump"/>
          </p:cNvPr>
          <p:cNvSpPr>
            <a:spLocks noChangeAspect="1"/>
          </p:cNvSpPr>
          <p:nvPr/>
        </p:nvSpPr>
        <p:spPr>
          <a:xfrm>
            <a:off x="51846" y="130453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46" name="Pentagon 45">
            <a:hlinkClick r:id="rId8" action="ppaction://hlinksldjump"/>
          </p:cNvPr>
          <p:cNvSpPr>
            <a:spLocks noChangeAspect="1"/>
          </p:cNvSpPr>
          <p:nvPr/>
        </p:nvSpPr>
        <p:spPr>
          <a:xfrm>
            <a:off x="58260" y="1790976"/>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2. What?</a:t>
            </a:r>
          </a:p>
        </p:txBody>
      </p:sp>
      <p:sp>
        <p:nvSpPr>
          <p:cNvPr id="47" name="3 Rectángulo"/>
          <p:cNvSpPr/>
          <p:nvPr/>
        </p:nvSpPr>
        <p:spPr>
          <a:xfrm>
            <a:off x="0" y="0"/>
            <a:ext cx="9144000" cy="614150"/>
          </a:xfrm>
          <a:prstGeom prst="rect">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kern="1200" dirty="0" smtClean="0">
              <a:solidFill>
                <a:srgbClr val="34342B"/>
              </a:solidFill>
              <a:latin typeface="Vodafone Rg"/>
            </a:endParaRPr>
          </a:p>
        </p:txBody>
      </p:sp>
    </p:spTree>
    <p:extLst>
      <p:ext uri="{BB962C8B-B14F-4D97-AF65-F5344CB8AC3E}">
        <p14:creationId xmlns:p14="http://schemas.microsoft.com/office/powerpoint/2010/main" val="34413810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pitchFamily="34" charset="0"/>
            </a:endParaRPr>
          </a:p>
        </p:txBody>
      </p:sp>
      <p:sp>
        <p:nvSpPr>
          <p:cNvPr id="18" name="TextBox 17"/>
          <p:cNvSpPr txBox="1"/>
          <p:nvPr/>
        </p:nvSpPr>
        <p:spPr>
          <a:xfrm>
            <a:off x="2332038" y="1000125"/>
            <a:ext cx="6281737" cy="1569339"/>
          </a:xfrm>
          <a:prstGeom prst="rect">
            <a:avLst/>
          </a:prstGeom>
          <a:noFill/>
          <a:ln>
            <a:noFill/>
          </a:ln>
        </p:spPr>
        <p:txBody>
          <a:bodyPr wrap="square" lIns="0" tIns="0" rIns="0" bIns="0" rtlCol="0">
            <a:noAutofit/>
          </a:bodyPr>
          <a:lstStyle>
            <a:defPPr>
              <a:defRPr lang="en-US"/>
            </a:defPPr>
            <a:lvl1pPr algn="ctr">
              <a:defRPr sz="2400">
                <a:latin typeface="Vodafone Lt" panose="020B0606040202020204" pitchFamily="34" charset="0"/>
              </a:defRPr>
            </a:lvl1pPr>
          </a:lstStyle>
          <a:p>
            <a:r>
              <a:rPr lang="en-US" dirty="0">
                <a:latin typeface="Vodafone Rg"/>
              </a:rPr>
              <a:t>In order to be successful, </a:t>
            </a:r>
            <a:r>
              <a:rPr lang="en-US" b="1" dirty="0" smtClean="0">
                <a:solidFill>
                  <a:srgbClr val="FF0000"/>
                </a:solidFill>
                <a:latin typeface="Vodafone Rg"/>
              </a:rPr>
              <a:t>manufacturing</a:t>
            </a:r>
            <a:r>
              <a:rPr lang="en-US" dirty="0" smtClean="0">
                <a:latin typeface="Vodafone Rg"/>
              </a:rPr>
              <a:t> </a:t>
            </a:r>
            <a:r>
              <a:rPr lang="en-US" dirty="0">
                <a:latin typeface="Vodafone Rg"/>
              </a:rPr>
              <a:t>companies </a:t>
            </a:r>
            <a:r>
              <a:rPr lang="en-US" dirty="0" smtClean="0">
                <a:latin typeface="Vodafone Rg"/>
              </a:rPr>
              <a:t>need </a:t>
            </a:r>
            <a:r>
              <a:rPr lang="en-US" dirty="0">
                <a:latin typeface="Vodafone Rg"/>
              </a:rPr>
              <a:t>to ensure that they are </a:t>
            </a:r>
            <a:r>
              <a:rPr lang="en-US" b="1" dirty="0">
                <a:latin typeface="Vodafone Rg"/>
              </a:rPr>
              <a:t>operating as efficiently </a:t>
            </a:r>
            <a:r>
              <a:rPr lang="en-US" dirty="0">
                <a:latin typeface="Vodafone Rg"/>
              </a:rPr>
              <a:t>as </a:t>
            </a:r>
            <a:r>
              <a:rPr lang="en-US" dirty="0" smtClean="0">
                <a:latin typeface="Vodafone Rg"/>
              </a:rPr>
              <a:t>possible, including order management, workflow management &amp; project planning</a:t>
            </a:r>
            <a:endParaRPr lang="en-GB" dirty="0">
              <a:latin typeface="Vodafone Rg"/>
            </a:endParaRPr>
          </a:p>
        </p:txBody>
      </p:sp>
      <p:sp>
        <p:nvSpPr>
          <p:cNvPr id="11" name="Pentagon 10">
            <a:hlinkClick r:id="rId3" action="ppaction://hlinksldjump"/>
          </p:cNvPr>
          <p:cNvSpPr>
            <a:spLocks noChangeAspect="1"/>
          </p:cNvSpPr>
          <p:nvPr/>
        </p:nvSpPr>
        <p:spPr>
          <a:xfrm flipH="1">
            <a:off x="2214880" y="4682362"/>
            <a:ext cx="1379313"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Back</a:t>
            </a:r>
          </a:p>
        </p:txBody>
      </p:sp>
      <p:grpSp>
        <p:nvGrpSpPr>
          <p:cNvPr id="12" name="Group 11"/>
          <p:cNvGrpSpPr/>
          <p:nvPr/>
        </p:nvGrpSpPr>
        <p:grpSpPr>
          <a:xfrm>
            <a:off x="0" y="-1"/>
            <a:ext cx="1945904" cy="5143501"/>
            <a:chOff x="0" y="-1"/>
            <a:chExt cx="1945904" cy="5143501"/>
          </a:xfrm>
        </p:grpSpPr>
        <p:sp>
          <p:nvSpPr>
            <p:cNvPr id="13" name="Rectangle 12"/>
            <p:cNvSpPr/>
            <p:nvPr/>
          </p:nvSpPr>
          <p:spPr>
            <a:xfrm>
              <a:off x="0" y="-1"/>
              <a:ext cx="1945904" cy="514350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15" name="Pentagon 14"/>
            <p:cNvSpPr>
              <a:spLocks noChangeAspect="1"/>
            </p:cNvSpPr>
            <p:nvPr/>
          </p:nvSpPr>
          <p:spPr>
            <a:xfrm>
              <a:off x="51846" y="88018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16" name="Pentagon 15"/>
            <p:cNvSpPr>
              <a:spLocks noChangeAspect="1"/>
            </p:cNvSpPr>
            <p:nvPr/>
          </p:nvSpPr>
          <p:spPr>
            <a:xfrm>
              <a:off x="51846" y="1289403"/>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smtClean="0">
                  <a:solidFill>
                    <a:schemeClr val="bg1">
                      <a:lumMod val="95000"/>
                    </a:schemeClr>
                  </a:solidFill>
                  <a:latin typeface="Vodafone Rg"/>
                </a:rPr>
                <a:t> 1. Why?</a:t>
              </a:r>
              <a:endParaRPr lang="en-GB" b="1" kern="1200" dirty="0" smtClean="0">
                <a:solidFill>
                  <a:schemeClr val="bg1">
                    <a:lumMod val="95000"/>
                  </a:schemeClr>
                </a:solidFill>
                <a:latin typeface="Vodafone Rg"/>
              </a:endParaRPr>
            </a:p>
          </p:txBody>
        </p:sp>
      </p:grpSp>
      <p:sp>
        <p:nvSpPr>
          <p:cNvPr id="21" name="23 Rectángulo"/>
          <p:cNvSpPr/>
          <p:nvPr/>
        </p:nvSpPr>
        <p:spPr>
          <a:xfrm>
            <a:off x="0" y="-1"/>
            <a:ext cx="9144000" cy="617539"/>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200" b="1" kern="1200" dirty="0" smtClean="0">
              <a:solidFill>
                <a:srgbClr val="34342B"/>
              </a:solidFill>
              <a:latin typeface="Vodafone Lt" panose="020B0606040202020204" pitchFamily="34" charset="0"/>
            </a:endParaRPr>
          </a:p>
        </p:txBody>
      </p:sp>
      <p:pic>
        <p:nvPicPr>
          <p:cNvPr id="23"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317" y="11154"/>
            <a:ext cx="336654" cy="606384"/>
          </a:xfrm>
          <a:prstGeom prst="rect">
            <a:avLst/>
          </a:prstGeom>
        </p:spPr>
      </p:pic>
      <p:sp>
        <p:nvSpPr>
          <p:cNvPr id="24" name="Pentagon 23"/>
          <p:cNvSpPr>
            <a:spLocks noChangeAspect="1"/>
          </p:cNvSpPr>
          <p:nvPr/>
        </p:nvSpPr>
        <p:spPr>
          <a:xfrm>
            <a:off x="58260" y="353391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25" name="Pentagon 24"/>
          <p:cNvSpPr>
            <a:spLocks noChangeAspect="1"/>
          </p:cNvSpPr>
          <p:nvPr/>
        </p:nvSpPr>
        <p:spPr>
          <a:xfrm>
            <a:off x="58260" y="3059692"/>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sp>
        <p:nvSpPr>
          <p:cNvPr id="27" name="TextBox 26"/>
          <p:cNvSpPr txBox="1"/>
          <p:nvPr/>
        </p:nvSpPr>
        <p:spPr>
          <a:xfrm>
            <a:off x="124765" y="1851687"/>
            <a:ext cx="1794426" cy="3374803"/>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b="1" dirty="0">
                <a:solidFill>
                  <a:schemeClr val="accent1"/>
                </a:solidFill>
                <a:latin typeface="Vodafone Rg"/>
              </a:rPr>
              <a:t>Core Business Needs</a:t>
            </a:r>
          </a:p>
          <a:p>
            <a:pPr>
              <a:tabLst>
                <a:tab pos="93663" algn="l"/>
              </a:tabLst>
            </a:pPr>
            <a:r>
              <a:rPr lang="en-US" sz="1200" dirty="0" smtClean="0">
                <a:solidFill>
                  <a:srgbClr val="888888"/>
                </a:solidFill>
                <a:latin typeface="Vodafone Rg"/>
              </a:rPr>
              <a:t>Verticals Main Characteristics</a:t>
            </a:r>
            <a:endParaRPr lang="en-US" sz="1200" dirty="0">
              <a:solidFill>
                <a:srgbClr val="888888"/>
              </a:solidFill>
              <a:latin typeface="Vodafone Rg"/>
            </a:endParaRPr>
          </a:p>
          <a:p>
            <a:pPr>
              <a:tabLst>
                <a:tab pos="93663" algn="l"/>
              </a:tabLst>
            </a:pPr>
            <a:r>
              <a:rPr lang="en-US" sz="1200" dirty="0" smtClean="0">
                <a:solidFill>
                  <a:srgbClr val="888888"/>
                </a:solidFill>
                <a:latin typeface="Vodafone Rg"/>
              </a:rPr>
              <a:t>Summary</a:t>
            </a:r>
          </a:p>
          <a:p>
            <a:pPr>
              <a:tabLst>
                <a:tab pos="93663" algn="l"/>
              </a:tabLst>
            </a:pPr>
            <a:r>
              <a:rPr lang="en-US" sz="1200" dirty="0" smtClean="0">
                <a:solidFill>
                  <a:srgbClr val="888888"/>
                </a:solidFill>
                <a:latin typeface="Vodafone Rg"/>
              </a:rPr>
              <a:t>Test yourself</a:t>
            </a:r>
          </a:p>
        </p:txBody>
      </p:sp>
      <p:sp>
        <p:nvSpPr>
          <p:cNvPr id="22" name="33 CuadroTexto"/>
          <p:cNvSpPr txBox="1"/>
          <p:nvPr/>
        </p:nvSpPr>
        <p:spPr>
          <a:xfrm>
            <a:off x="1359147" y="-26986"/>
            <a:ext cx="6532987" cy="614150"/>
          </a:xfrm>
          <a:prstGeom prst="rect">
            <a:avLst/>
          </a:prstGeom>
        </p:spPr>
        <p:txBody>
          <a:bodyPr wrap="square" lIns="0" tIns="0" rIns="0" bIns="0" rtlCol="0" anchor="ctr">
            <a:noAutofit/>
          </a:bodyPr>
          <a:lstStyle/>
          <a:p>
            <a:r>
              <a:rPr lang="es-ES" sz="2800" b="1" dirty="0" err="1" smtClean="0">
                <a:solidFill>
                  <a:schemeClr val="bg1"/>
                </a:solidFill>
                <a:latin typeface="Vodafone Rg"/>
              </a:rPr>
              <a:t>Why</a:t>
            </a:r>
            <a:r>
              <a:rPr lang="es-ES" sz="2800" b="1" dirty="0">
                <a:solidFill>
                  <a:schemeClr val="bg1"/>
                </a:solidFill>
                <a:latin typeface="Vodafone Rg"/>
              </a:rPr>
              <a:t> </a:t>
            </a:r>
            <a:r>
              <a:rPr lang="es-ES" sz="2800" b="1" dirty="0" smtClean="0">
                <a:solidFill>
                  <a:schemeClr val="bg1"/>
                </a:solidFill>
                <a:latin typeface="Vodafone Rg"/>
              </a:rPr>
              <a:t>are Small </a:t>
            </a:r>
            <a:r>
              <a:rPr lang="es-ES" sz="2800" b="1" dirty="0" err="1" smtClean="0">
                <a:solidFill>
                  <a:schemeClr val="bg1"/>
                </a:solidFill>
                <a:latin typeface="Vodafone Rg"/>
              </a:rPr>
              <a:t>Businesses</a:t>
            </a:r>
            <a:r>
              <a:rPr lang="es-ES" sz="2800" b="1" dirty="0" smtClean="0">
                <a:solidFill>
                  <a:schemeClr val="bg1"/>
                </a:solidFill>
                <a:latin typeface="Vodafone Rg"/>
              </a:rPr>
              <a:t> </a:t>
            </a:r>
            <a:r>
              <a:rPr lang="es-ES" sz="2800" b="1" dirty="0" err="1" smtClean="0">
                <a:solidFill>
                  <a:schemeClr val="bg1"/>
                </a:solidFill>
                <a:latin typeface="Vodafone Rg"/>
              </a:rPr>
              <a:t>Important</a:t>
            </a:r>
            <a:r>
              <a:rPr lang="es-ES" sz="2800" b="1" dirty="0" smtClean="0">
                <a:solidFill>
                  <a:schemeClr val="bg1"/>
                </a:solidFill>
                <a:latin typeface="Vodafone Rg"/>
              </a:rPr>
              <a:t>?</a:t>
            </a:r>
            <a:endParaRPr lang="es-ES" sz="2800" b="1" dirty="0">
              <a:solidFill>
                <a:schemeClr val="bg1"/>
              </a:solidFill>
              <a:latin typeface="Vodafone Rg"/>
            </a:endParaRPr>
          </a:p>
        </p:txBody>
      </p:sp>
    </p:spTree>
    <p:extLst>
      <p:ext uri="{BB962C8B-B14F-4D97-AF65-F5344CB8AC3E}">
        <p14:creationId xmlns:p14="http://schemas.microsoft.com/office/powerpoint/2010/main" val="14384574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pitchFamily="34" charset="0"/>
            </a:endParaRPr>
          </a:p>
        </p:txBody>
      </p:sp>
      <p:sp>
        <p:nvSpPr>
          <p:cNvPr id="18" name="TextBox 17"/>
          <p:cNvSpPr txBox="1"/>
          <p:nvPr/>
        </p:nvSpPr>
        <p:spPr>
          <a:xfrm>
            <a:off x="2214881" y="995062"/>
            <a:ext cx="6398894" cy="1105398"/>
          </a:xfrm>
          <a:prstGeom prst="rect">
            <a:avLst/>
          </a:prstGeom>
          <a:noFill/>
          <a:ln>
            <a:noFill/>
          </a:ln>
        </p:spPr>
        <p:txBody>
          <a:bodyPr wrap="square" lIns="0" tIns="0" rIns="0" bIns="0" rtlCol="0">
            <a:noAutofit/>
          </a:bodyPr>
          <a:lstStyle/>
          <a:p>
            <a:pPr algn="ctr"/>
            <a:r>
              <a:rPr lang="en-US" sz="2400" dirty="0">
                <a:latin typeface="Vodafone Rg"/>
              </a:rPr>
              <a:t>In order to be successful, </a:t>
            </a:r>
            <a:r>
              <a:rPr lang="en-US" sz="2400" b="1" dirty="0">
                <a:solidFill>
                  <a:srgbClr val="FF0000"/>
                </a:solidFill>
                <a:latin typeface="Vodafone Rg"/>
              </a:rPr>
              <a:t>professional services</a:t>
            </a:r>
            <a:r>
              <a:rPr lang="en-US" sz="2400" dirty="0">
                <a:solidFill>
                  <a:srgbClr val="FF0000"/>
                </a:solidFill>
                <a:latin typeface="Vodafone Rg"/>
              </a:rPr>
              <a:t> </a:t>
            </a:r>
            <a:r>
              <a:rPr lang="en-US" sz="2400" dirty="0" smtClean="0">
                <a:latin typeface="Vodafone Rg"/>
              </a:rPr>
              <a:t>firms </a:t>
            </a:r>
            <a:r>
              <a:rPr lang="en-US" sz="2400" dirty="0">
                <a:latin typeface="Vodafone Rg"/>
              </a:rPr>
              <a:t>need to provide their clients with a high </a:t>
            </a:r>
            <a:r>
              <a:rPr lang="en-US" sz="2400" dirty="0" smtClean="0">
                <a:latin typeface="Vodafone Rg"/>
              </a:rPr>
              <a:t>standard of service</a:t>
            </a:r>
            <a:r>
              <a:rPr lang="en-US" sz="2400" dirty="0">
                <a:latin typeface="Vodafone Rg"/>
              </a:rPr>
              <a:t>. </a:t>
            </a:r>
            <a:r>
              <a:rPr lang="en-US" sz="2400" dirty="0" smtClean="0">
                <a:latin typeface="Vodafone Rg"/>
              </a:rPr>
              <a:t>They need </a:t>
            </a:r>
            <a:r>
              <a:rPr lang="en-US" sz="2400" dirty="0">
                <a:latin typeface="Vodafone Rg"/>
              </a:rPr>
              <a:t>to </a:t>
            </a:r>
            <a:r>
              <a:rPr lang="en-US" sz="2400" b="1" dirty="0" smtClean="0">
                <a:latin typeface="Vodafone Rg"/>
              </a:rPr>
              <a:t>collaborate efficiently </a:t>
            </a:r>
            <a:r>
              <a:rPr lang="en-US" sz="2400" dirty="0" smtClean="0">
                <a:latin typeface="Vodafone Rg"/>
              </a:rPr>
              <a:t>between employees and with their customers, as well as </a:t>
            </a:r>
            <a:r>
              <a:rPr lang="en-US" sz="2400" b="1" dirty="0" smtClean="0">
                <a:latin typeface="Vodafone Rg"/>
              </a:rPr>
              <a:t>managing and </a:t>
            </a:r>
            <a:r>
              <a:rPr lang="en-US" sz="2400" b="1" dirty="0">
                <a:latin typeface="Vodafone Rg"/>
              </a:rPr>
              <a:t>sharing </a:t>
            </a:r>
            <a:r>
              <a:rPr lang="en-US" sz="2400" b="1" dirty="0" smtClean="0">
                <a:latin typeface="Vodafone Rg"/>
              </a:rPr>
              <a:t>information</a:t>
            </a:r>
            <a:endParaRPr lang="en-GB" sz="1600" b="1" dirty="0" smtClean="0">
              <a:latin typeface="Vodafone Rg"/>
            </a:endParaRPr>
          </a:p>
        </p:txBody>
      </p:sp>
      <p:sp>
        <p:nvSpPr>
          <p:cNvPr id="11" name="Pentagon 10">
            <a:hlinkClick r:id="rId3" action="ppaction://hlinksldjump"/>
          </p:cNvPr>
          <p:cNvSpPr>
            <a:spLocks noChangeAspect="1"/>
          </p:cNvSpPr>
          <p:nvPr/>
        </p:nvSpPr>
        <p:spPr>
          <a:xfrm flipH="1">
            <a:off x="2214880" y="4682362"/>
            <a:ext cx="1379313"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Back</a:t>
            </a:r>
          </a:p>
        </p:txBody>
      </p:sp>
      <p:grpSp>
        <p:nvGrpSpPr>
          <p:cNvPr id="12" name="Group 11"/>
          <p:cNvGrpSpPr/>
          <p:nvPr/>
        </p:nvGrpSpPr>
        <p:grpSpPr>
          <a:xfrm>
            <a:off x="0" y="-1"/>
            <a:ext cx="1945904" cy="5143501"/>
            <a:chOff x="0" y="-1"/>
            <a:chExt cx="1945904" cy="5143501"/>
          </a:xfrm>
        </p:grpSpPr>
        <p:sp>
          <p:nvSpPr>
            <p:cNvPr id="13" name="Rectangle 12"/>
            <p:cNvSpPr/>
            <p:nvPr/>
          </p:nvSpPr>
          <p:spPr>
            <a:xfrm>
              <a:off x="0" y="-1"/>
              <a:ext cx="1945904" cy="514350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15" name="Pentagon 14"/>
            <p:cNvSpPr>
              <a:spLocks noChangeAspect="1"/>
            </p:cNvSpPr>
            <p:nvPr/>
          </p:nvSpPr>
          <p:spPr>
            <a:xfrm>
              <a:off x="51846" y="88018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16" name="Pentagon 15"/>
            <p:cNvSpPr>
              <a:spLocks noChangeAspect="1"/>
            </p:cNvSpPr>
            <p:nvPr/>
          </p:nvSpPr>
          <p:spPr>
            <a:xfrm>
              <a:off x="51846" y="1289403"/>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smtClean="0">
                  <a:solidFill>
                    <a:schemeClr val="bg1">
                      <a:lumMod val="95000"/>
                    </a:schemeClr>
                  </a:solidFill>
                  <a:latin typeface="Vodafone Rg"/>
                </a:rPr>
                <a:t> 1. Why?</a:t>
              </a:r>
              <a:endParaRPr lang="en-GB" b="1" kern="1200" dirty="0" smtClean="0">
                <a:solidFill>
                  <a:schemeClr val="bg1">
                    <a:lumMod val="95000"/>
                  </a:schemeClr>
                </a:solidFill>
                <a:latin typeface="Vodafone Rg"/>
              </a:endParaRPr>
            </a:p>
          </p:txBody>
        </p:sp>
      </p:grpSp>
      <p:sp>
        <p:nvSpPr>
          <p:cNvPr id="21" name="23 Rectángulo"/>
          <p:cNvSpPr/>
          <p:nvPr/>
        </p:nvSpPr>
        <p:spPr>
          <a:xfrm>
            <a:off x="0" y="-1"/>
            <a:ext cx="9144000" cy="617539"/>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200" b="1" kern="1200" dirty="0" smtClean="0">
              <a:solidFill>
                <a:srgbClr val="34342B"/>
              </a:solidFill>
              <a:latin typeface="Vodafone Lt" panose="020B0606040202020204" pitchFamily="34" charset="0"/>
            </a:endParaRPr>
          </a:p>
        </p:txBody>
      </p:sp>
      <p:pic>
        <p:nvPicPr>
          <p:cNvPr id="23"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317" y="11154"/>
            <a:ext cx="336654" cy="606384"/>
          </a:xfrm>
          <a:prstGeom prst="rect">
            <a:avLst/>
          </a:prstGeom>
        </p:spPr>
      </p:pic>
      <p:sp>
        <p:nvSpPr>
          <p:cNvPr id="24" name="Pentagon 23"/>
          <p:cNvSpPr>
            <a:spLocks noChangeAspect="1"/>
          </p:cNvSpPr>
          <p:nvPr/>
        </p:nvSpPr>
        <p:spPr>
          <a:xfrm>
            <a:off x="58260" y="353391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25" name="Pentagon 24"/>
          <p:cNvSpPr>
            <a:spLocks noChangeAspect="1"/>
          </p:cNvSpPr>
          <p:nvPr/>
        </p:nvSpPr>
        <p:spPr>
          <a:xfrm>
            <a:off x="58260" y="3059692"/>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sp>
        <p:nvSpPr>
          <p:cNvPr id="27" name="TextBox 26"/>
          <p:cNvSpPr txBox="1"/>
          <p:nvPr/>
        </p:nvSpPr>
        <p:spPr>
          <a:xfrm>
            <a:off x="124765" y="1851687"/>
            <a:ext cx="1794426" cy="3374803"/>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b="1" dirty="0">
                <a:solidFill>
                  <a:schemeClr val="accent1"/>
                </a:solidFill>
                <a:latin typeface="Vodafone Rg"/>
              </a:rPr>
              <a:t>Core Business Needs</a:t>
            </a:r>
          </a:p>
          <a:p>
            <a:pPr>
              <a:tabLst>
                <a:tab pos="93663" algn="l"/>
              </a:tabLst>
            </a:pPr>
            <a:r>
              <a:rPr lang="en-US" sz="1200" dirty="0" smtClean="0">
                <a:solidFill>
                  <a:srgbClr val="888888"/>
                </a:solidFill>
                <a:latin typeface="Vodafone Rg"/>
              </a:rPr>
              <a:t>Verticals Main Characteristics</a:t>
            </a:r>
            <a:endParaRPr lang="en-US" sz="1200" dirty="0">
              <a:solidFill>
                <a:srgbClr val="888888"/>
              </a:solidFill>
              <a:latin typeface="Vodafone Rg"/>
            </a:endParaRPr>
          </a:p>
          <a:p>
            <a:pPr>
              <a:tabLst>
                <a:tab pos="93663" algn="l"/>
              </a:tabLst>
            </a:pPr>
            <a:r>
              <a:rPr lang="en-US" sz="1200" dirty="0" smtClean="0">
                <a:solidFill>
                  <a:srgbClr val="888888"/>
                </a:solidFill>
                <a:latin typeface="Vodafone Rg"/>
              </a:rPr>
              <a:t>Summary</a:t>
            </a:r>
          </a:p>
          <a:p>
            <a:pPr>
              <a:tabLst>
                <a:tab pos="93663" algn="l"/>
              </a:tabLst>
            </a:pPr>
            <a:r>
              <a:rPr lang="en-US" sz="1200" dirty="0" smtClean="0">
                <a:solidFill>
                  <a:srgbClr val="888888"/>
                </a:solidFill>
                <a:latin typeface="Vodafone Rg"/>
              </a:rPr>
              <a:t>Test yourself</a:t>
            </a:r>
          </a:p>
        </p:txBody>
      </p:sp>
      <p:sp>
        <p:nvSpPr>
          <p:cNvPr id="22" name="33 CuadroTexto"/>
          <p:cNvSpPr txBox="1"/>
          <p:nvPr/>
        </p:nvSpPr>
        <p:spPr>
          <a:xfrm>
            <a:off x="1359147" y="-26986"/>
            <a:ext cx="6532987" cy="614150"/>
          </a:xfrm>
          <a:prstGeom prst="rect">
            <a:avLst/>
          </a:prstGeom>
        </p:spPr>
        <p:txBody>
          <a:bodyPr wrap="square" lIns="0" tIns="0" rIns="0" bIns="0" rtlCol="0" anchor="ctr">
            <a:noAutofit/>
          </a:bodyPr>
          <a:lstStyle/>
          <a:p>
            <a:r>
              <a:rPr lang="es-ES" sz="2800" b="1" dirty="0" err="1" smtClean="0">
                <a:solidFill>
                  <a:schemeClr val="bg1"/>
                </a:solidFill>
                <a:latin typeface="Vodafone Rg"/>
              </a:rPr>
              <a:t>Why</a:t>
            </a:r>
            <a:r>
              <a:rPr lang="es-ES" sz="2800" b="1" dirty="0">
                <a:solidFill>
                  <a:schemeClr val="bg1"/>
                </a:solidFill>
                <a:latin typeface="Vodafone Rg"/>
              </a:rPr>
              <a:t> </a:t>
            </a:r>
            <a:r>
              <a:rPr lang="es-ES" sz="2800" b="1" dirty="0" smtClean="0">
                <a:solidFill>
                  <a:schemeClr val="bg1"/>
                </a:solidFill>
                <a:latin typeface="Vodafone Rg"/>
              </a:rPr>
              <a:t>are Small </a:t>
            </a:r>
            <a:r>
              <a:rPr lang="es-ES" sz="2800" b="1" dirty="0" err="1" smtClean="0">
                <a:solidFill>
                  <a:schemeClr val="bg1"/>
                </a:solidFill>
                <a:latin typeface="Vodafone Rg"/>
              </a:rPr>
              <a:t>Businesses</a:t>
            </a:r>
            <a:r>
              <a:rPr lang="es-ES" sz="2800" b="1" dirty="0" smtClean="0">
                <a:solidFill>
                  <a:schemeClr val="bg1"/>
                </a:solidFill>
                <a:latin typeface="Vodafone Rg"/>
              </a:rPr>
              <a:t> </a:t>
            </a:r>
            <a:r>
              <a:rPr lang="es-ES" sz="2800" b="1" dirty="0" err="1" smtClean="0">
                <a:solidFill>
                  <a:schemeClr val="bg1"/>
                </a:solidFill>
                <a:latin typeface="Vodafone Rg"/>
              </a:rPr>
              <a:t>Important</a:t>
            </a:r>
            <a:r>
              <a:rPr lang="es-ES" sz="2800" b="1" dirty="0" smtClean="0">
                <a:solidFill>
                  <a:schemeClr val="bg1"/>
                </a:solidFill>
                <a:latin typeface="Vodafone Rg"/>
              </a:rPr>
              <a:t>?</a:t>
            </a:r>
            <a:endParaRPr lang="es-ES" sz="2800" b="1" dirty="0">
              <a:solidFill>
                <a:schemeClr val="bg1"/>
              </a:solidFill>
              <a:latin typeface="Vodafone Rg"/>
            </a:endParaRPr>
          </a:p>
        </p:txBody>
      </p:sp>
    </p:spTree>
    <p:extLst>
      <p:ext uri="{BB962C8B-B14F-4D97-AF65-F5344CB8AC3E}">
        <p14:creationId xmlns:p14="http://schemas.microsoft.com/office/powerpoint/2010/main" val="25222689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pitchFamily="34" charset="0"/>
            </a:endParaRPr>
          </a:p>
        </p:txBody>
      </p:sp>
      <p:sp>
        <p:nvSpPr>
          <p:cNvPr id="18" name="TextBox 17"/>
          <p:cNvSpPr txBox="1"/>
          <p:nvPr/>
        </p:nvSpPr>
        <p:spPr>
          <a:xfrm>
            <a:off x="2332037" y="1000125"/>
            <a:ext cx="6281737" cy="1105398"/>
          </a:xfrm>
          <a:prstGeom prst="rect">
            <a:avLst/>
          </a:prstGeom>
          <a:noFill/>
          <a:ln>
            <a:noFill/>
          </a:ln>
        </p:spPr>
        <p:txBody>
          <a:bodyPr wrap="square" lIns="0" tIns="0" rIns="0" bIns="0" rtlCol="0">
            <a:noAutofit/>
          </a:bodyPr>
          <a:lstStyle/>
          <a:p>
            <a:pPr algn="ctr"/>
            <a:r>
              <a:rPr lang="en-US" sz="2400" b="1" dirty="0">
                <a:solidFill>
                  <a:srgbClr val="FF0000"/>
                </a:solidFill>
                <a:latin typeface="Vodafone Rg"/>
              </a:rPr>
              <a:t>Construction</a:t>
            </a:r>
            <a:r>
              <a:rPr lang="en-US" sz="2400" b="1" dirty="0">
                <a:latin typeface="Vodafone Rg"/>
              </a:rPr>
              <a:t> </a:t>
            </a:r>
            <a:r>
              <a:rPr lang="en-US" sz="2400" dirty="0" smtClean="0">
                <a:latin typeface="Vodafone Rg"/>
              </a:rPr>
              <a:t>companies need to focus on their </a:t>
            </a:r>
            <a:r>
              <a:rPr lang="en-US" sz="2400" b="1" dirty="0" smtClean="0">
                <a:latin typeface="Vodafone Rg"/>
              </a:rPr>
              <a:t>job productivity</a:t>
            </a:r>
            <a:r>
              <a:rPr lang="en-US" sz="2400" dirty="0" smtClean="0">
                <a:latin typeface="Vodafone Rg"/>
              </a:rPr>
              <a:t> on each building project, making sure they have the right skilled employees onsite at the right time, completing work to a high quality and working as quickly as </a:t>
            </a:r>
            <a:r>
              <a:rPr lang="en-US" sz="2400" dirty="0">
                <a:latin typeface="Vodafone Rg"/>
              </a:rPr>
              <a:t>possible.</a:t>
            </a:r>
          </a:p>
        </p:txBody>
      </p:sp>
      <p:sp>
        <p:nvSpPr>
          <p:cNvPr id="11" name="Pentagon 10">
            <a:hlinkClick r:id="rId3" action="ppaction://hlinksldjump"/>
          </p:cNvPr>
          <p:cNvSpPr>
            <a:spLocks noChangeAspect="1"/>
          </p:cNvSpPr>
          <p:nvPr/>
        </p:nvSpPr>
        <p:spPr>
          <a:xfrm flipH="1">
            <a:off x="2214880" y="4682362"/>
            <a:ext cx="1379313"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Back</a:t>
            </a:r>
          </a:p>
        </p:txBody>
      </p:sp>
      <p:grpSp>
        <p:nvGrpSpPr>
          <p:cNvPr id="12" name="Group 11"/>
          <p:cNvGrpSpPr/>
          <p:nvPr/>
        </p:nvGrpSpPr>
        <p:grpSpPr>
          <a:xfrm>
            <a:off x="0" y="-1"/>
            <a:ext cx="1945904" cy="5143501"/>
            <a:chOff x="0" y="-1"/>
            <a:chExt cx="1945904" cy="5143501"/>
          </a:xfrm>
        </p:grpSpPr>
        <p:sp>
          <p:nvSpPr>
            <p:cNvPr id="13" name="Rectangle 12"/>
            <p:cNvSpPr/>
            <p:nvPr/>
          </p:nvSpPr>
          <p:spPr>
            <a:xfrm>
              <a:off x="0" y="-1"/>
              <a:ext cx="1945904" cy="514350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15" name="Pentagon 14"/>
            <p:cNvSpPr>
              <a:spLocks noChangeAspect="1"/>
            </p:cNvSpPr>
            <p:nvPr/>
          </p:nvSpPr>
          <p:spPr>
            <a:xfrm>
              <a:off x="51846" y="88018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16" name="Pentagon 15"/>
            <p:cNvSpPr>
              <a:spLocks noChangeAspect="1"/>
            </p:cNvSpPr>
            <p:nvPr/>
          </p:nvSpPr>
          <p:spPr>
            <a:xfrm>
              <a:off x="51846" y="1289403"/>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smtClean="0">
                  <a:solidFill>
                    <a:schemeClr val="bg1">
                      <a:lumMod val="95000"/>
                    </a:schemeClr>
                  </a:solidFill>
                  <a:latin typeface="Vodafone Rg"/>
                </a:rPr>
                <a:t> 1. Why?</a:t>
              </a:r>
              <a:endParaRPr lang="en-GB" b="1" kern="1200" dirty="0" smtClean="0">
                <a:solidFill>
                  <a:schemeClr val="bg1">
                    <a:lumMod val="95000"/>
                  </a:schemeClr>
                </a:solidFill>
                <a:latin typeface="Vodafone Rg"/>
              </a:endParaRPr>
            </a:p>
          </p:txBody>
        </p:sp>
      </p:grpSp>
      <p:sp>
        <p:nvSpPr>
          <p:cNvPr id="21" name="23 Rectángulo"/>
          <p:cNvSpPr/>
          <p:nvPr/>
        </p:nvSpPr>
        <p:spPr>
          <a:xfrm>
            <a:off x="0" y="-1"/>
            <a:ext cx="9144000" cy="617539"/>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200" b="1" kern="1200" dirty="0" smtClean="0">
              <a:solidFill>
                <a:srgbClr val="34342B"/>
              </a:solidFill>
              <a:latin typeface="Vodafone Lt" panose="020B0606040202020204" pitchFamily="34" charset="0"/>
            </a:endParaRPr>
          </a:p>
        </p:txBody>
      </p:sp>
      <p:pic>
        <p:nvPicPr>
          <p:cNvPr id="23"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317" y="11154"/>
            <a:ext cx="336654" cy="606384"/>
          </a:xfrm>
          <a:prstGeom prst="rect">
            <a:avLst/>
          </a:prstGeom>
        </p:spPr>
      </p:pic>
      <p:sp>
        <p:nvSpPr>
          <p:cNvPr id="28" name="Pentagon 27"/>
          <p:cNvSpPr>
            <a:spLocks noChangeAspect="1"/>
          </p:cNvSpPr>
          <p:nvPr/>
        </p:nvSpPr>
        <p:spPr>
          <a:xfrm>
            <a:off x="58260" y="353391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29" name="Pentagon 28"/>
          <p:cNvSpPr>
            <a:spLocks noChangeAspect="1"/>
          </p:cNvSpPr>
          <p:nvPr/>
        </p:nvSpPr>
        <p:spPr>
          <a:xfrm>
            <a:off x="58260" y="3059692"/>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sp>
        <p:nvSpPr>
          <p:cNvPr id="31" name="TextBox 30"/>
          <p:cNvSpPr txBox="1"/>
          <p:nvPr/>
        </p:nvSpPr>
        <p:spPr>
          <a:xfrm>
            <a:off x="124765" y="1851687"/>
            <a:ext cx="1794426" cy="3374803"/>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b="1" dirty="0">
                <a:solidFill>
                  <a:schemeClr val="accent1"/>
                </a:solidFill>
                <a:latin typeface="Vodafone Rg"/>
              </a:rPr>
              <a:t>Core Business Needs</a:t>
            </a:r>
          </a:p>
          <a:p>
            <a:pPr>
              <a:tabLst>
                <a:tab pos="93663" algn="l"/>
              </a:tabLst>
            </a:pPr>
            <a:r>
              <a:rPr lang="en-US" sz="1200" dirty="0" smtClean="0">
                <a:solidFill>
                  <a:srgbClr val="888888"/>
                </a:solidFill>
                <a:latin typeface="Vodafone Rg"/>
              </a:rPr>
              <a:t>Verticals Main Characteristics</a:t>
            </a:r>
            <a:endParaRPr lang="en-US" sz="1200" dirty="0">
              <a:solidFill>
                <a:srgbClr val="888888"/>
              </a:solidFill>
              <a:latin typeface="Vodafone Rg"/>
            </a:endParaRPr>
          </a:p>
          <a:p>
            <a:pPr>
              <a:tabLst>
                <a:tab pos="93663" algn="l"/>
              </a:tabLst>
            </a:pPr>
            <a:r>
              <a:rPr lang="en-US" sz="1200" dirty="0" smtClean="0">
                <a:solidFill>
                  <a:srgbClr val="888888"/>
                </a:solidFill>
                <a:latin typeface="Vodafone Rg"/>
              </a:rPr>
              <a:t>Summary</a:t>
            </a:r>
          </a:p>
          <a:p>
            <a:pPr>
              <a:tabLst>
                <a:tab pos="93663" algn="l"/>
              </a:tabLst>
            </a:pPr>
            <a:r>
              <a:rPr lang="en-US" sz="1200" dirty="0" smtClean="0">
                <a:solidFill>
                  <a:srgbClr val="888888"/>
                </a:solidFill>
                <a:latin typeface="Vodafone Rg"/>
              </a:rPr>
              <a:t>Test yourself</a:t>
            </a:r>
          </a:p>
        </p:txBody>
      </p:sp>
      <p:sp>
        <p:nvSpPr>
          <p:cNvPr id="22" name="33 CuadroTexto"/>
          <p:cNvSpPr txBox="1"/>
          <p:nvPr/>
        </p:nvSpPr>
        <p:spPr>
          <a:xfrm>
            <a:off x="1359147" y="-26986"/>
            <a:ext cx="6532987" cy="614150"/>
          </a:xfrm>
          <a:prstGeom prst="rect">
            <a:avLst/>
          </a:prstGeom>
        </p:spPr>
        <p:txBody>
          <a:bodyPr wrap="square" lIns="0" tIns="0" rIns="0" bIns="0" rtlCol="0" anchor="ctr">
            <a:noAutofit/>
          </a:bodyPr>
          <a:lstStyle/>
          <a:p>
            <a:r>
              <a:rPr lang="es-ES" sz="2800" b="1" dirty="0" err="1" smtClean="0">
                <a:solidFill>
                  <a:schemeClr val="bg1"/>
                </a:solidFill>
                <a:latin typeface="Vodafone Rg"/>
              </a:rPr>
              <a:t>Why</a:t>
            </a:r>
            <a:r>
              <a:rPr lang="es-ES" sz="2800" b="1" dirty="0">
                <a:solidFill>
                  <a:schemeClr val="bg1"/>
                </a:solidFill>
                <a:latin typeface="Vodafone Rg"/>
              </a:rPr>
              <a:t> </a:t>
            </a:r>
            <a:r>
              <a:rPr lang="es-ES" sz="2800" b="1" dirty="0" smtClean="0">
                <a:solidFill>
                  <a:schemeClr val="bg1"/>
                </a:solidFill>
                <a:latin typeface="Vodafone Rg"/>
              </a:rPr>
              <a:t>are Small </a:t>
            </a:r>
            <a:r>
              <a:rPr lang="es-ES" sz="2800" b="1" dirty="0" err="1" smtClean="0">
                <a:solidFill>
                  <a:schemeClr val="bg1"/>
                </a:solidFill>
                <a:latin typeface="Vodafone Rg"/>
              </a:rPr>
              <a:t>Businesses</a:t>
            </a:r>
            <a:r>
              <a:rPr lang="es-ES" sz="2800" b="1" dirty="0" smtClean="0">
                <a:solidFill>
                  <a:schemeClr val="bg1"/>
                </a:solidFill>
                <a:latin typeface="Vodafone Rg"/>
              </a:rPr>
              <a:t> </a:t>
            </a:r>
            <a:r>
              <a:rPr lang="es-ES" sz="2800" b="1" dirty="0" err="1" smtClean="0">
                <a:solidFill>
                  <a:schemeClr val="bg1"/>
                </a:solidFill>
                <a:latin typeface="Vodafone Rg"/>
              </a:rPr>
              <a:t>Important</a:t>
            </a:r>
            <a:r>
              <a:rPr lang="es-ES" sz="2800" b="1" dirty="0" smtClean="0">
                <a:solidFill>
                  <a:schemeClr val="bg1"/>
                </a:solidFill>
                <a:latin typeface="Vodafone Rg"/>
              </a:rPr>
              <a:t>?</a:t>
            </a:r>
            <a:endParaRPr lang="es-ES" sz="2800" b="1" dirty="0">
              <a:solidFill>
                <a:schemeClr val="bg1"/>
              </a:solidFill>
              <a:latin typeface="Vodafone Rg"/>
            </a:endParaRPr>
          </a:p>
        </p:txBody>
      </p:sp>
    </p:spTree>
    <p:extLst>
      <p:ext uri="{BB962C8B-B14F-4D97-AF65-F5344CB8AC3E}">
        <p14:creationId xmlns:p14="http://schemas.microsoft.com/office/powerpoint/2010/main" val="18283990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Lt" panose="020B0606040202020204" pitchFamily="34" charset="0"/>
            </a:endParaRPr>
          </a:p>
        </p:txBody>
      </p:sp>
      <p:sp>
        <p:nvSpPr>
          <p:cNvPr id="67" name="TextBox 16"/>
          <p:cNvSpPr txBox="1">
            <a:spLocks noChangeArrowheads="1"/>
          </p:cNvSpPr>
          <p:nvPr/>
        </p:nvSpPr>
        <p:spPr bwMode="auto">
          <a:xfrm>
            <a:off x="2330042" y="1335627"/>
            <a:ext cx="3132000" cy="1463381"/>
          </a:xfrm>
          <a:prstGeom prst="rect">
            <a:avLst/>
          </a:prstGeom>
          <a:noFill/>
          <a:ln w="9525">
            <a:solidFill>
              <a:schemeClr val="bg2">
                <a:lumMod val="40000"/>
                <a:lumOff val="60000"/>
              </a:schemeClr>
            </a:solidFill>
            <a:miter lim="800000"/>
            <a:headEnd/>
            <a:tailEnd/>
          </a:ln>
          <a:scene3d>
            <a:camera prst="orthographicFront"/>
            <a:lightRig rig="threePt" dir="t"/>
          </a:scene3d>
          <a:sp3d>
            <a:bevelT/>
          </a:sp3d>
          <a:extLst/>
        </p:spPr>
        <p:txBody>
          <a:bodyPr wrap="square" lIns="72000" tIns="46800" rIns="72000" bIns="91440" anchor="ctr">
            <a:noAutofit/>
          </a:bodyPr>
          <a:lstStyle>
            <a:defPPr>
              <a:defRPr lang="en-US"/>
            </a:defPPr>
            <a:lvl1pPr marL="180975" indent="-180975">
              <a:buClr>
                <a:schemeClr val="accent1"/>
              </a:buClr>
              <a:buFont typeface="Arial" charset="0"/>
              <a:buChar char="•"/>
              <a:defRPr sz="1200">
                <a:latin typeface="Vodafone Rg" pitchFamily="34" charset="0"/>
              </a:defRPr>
            </a:lvl1pPr>
            <a:lvl2pPr marL="742950" indent="-285750">
              <a:defRPr sz="1600">
                <a:latin typeface="Arial" charset="0"/>
              </a:defRPr>
            </a:lvl2pPr>
            <a:lvl3pPr marL="1143000" indent="-228600">
              <a:defRPr sz="1600">
                <a:latin typeface="Arial" charset="0"/>
              </a:defRPr>
            </a:lvl3pPr>
            <a:lvl4pPr marL="1600200" indent="-228600">
              <a:defRPr sz="1600">
                <a:latin typeface="Arial" charset="0"/>
              </a:defRPr>
            </a:lvl4pPr>
            <a:lvl5pPr marL="2057400" indent="-228600">
              <a:defRPr sz="1600">
                <a:latin typeface="Arial" charset="0"/>
              </a:defRPr>
            </a:lvl5pPr>
            <a:lvl6pPr marL="2514600" indent="-228600" algn="ctr" eaLnBrk="0" fontAlgn="base" hangingPunct="0">
              <a:spcBef>
                <a:spcPct val="0"/>
              </a:spcBef>
              <a:spcAft>
                <a:spcPct val="0"/>
              </a:spcAft>
              <a:defRPr sz="1600">
                <a:latin typeface="Arial" charset="0"/>
              </a:defRPr>
            </a:lvl6pPr>
            <a:lvl7pPr marL="2971800" indent="-228600" algn="ctr" eaLnBrk="0" fontAlgn="base" hangingPunct="0">
              <a:spcBef>
                <a:spcPct val="0"/>
              </a:spcBef>
              <a:spcAft>
                <a:spcPct val="0"/>
              </a:spcAft>
              <a:defRPr sz="1600">
                <a:latin typeface="Arial" charset="0"/>
              </a:defRPr>
            </a:lvl7pPr>
            <a:lvl8pPr marL="3429000" indent="-228600" algn="ctr" eaLnBrk="0" fontAlgn="base" hangingPunct="0">
              <a:spcBef>
                <a:spcPct val="0"/>
              </a:spcBef>
              <a:spcAft>
                <a:spcPct val="0"/>
              </a:spcAft>
              <a:defRPr sz="1600">
                <a:latin typeface="Arial" charset="0"/>
              </a:defRPr>
            </a:lvl8pPr>
            <a:lvl9pPr marL="3886200" indent="-228600" algn="ctr" eaLnBrk="0" fontAlgn="base" hangingPunct="0">
              <a:spcBef>
                <a:spcPct val="0"/>
              </a:spcBef>
              <a:spcAft>
                <a:spcPct val="0"/>
              </a:spcAft>
              <a:defRPr sz="1600">
                <a:latin typeface="Arial" charset="0"/>
              </a:defRPr>
            </a:lvl9pPr>
          </a:lstStyle>
          <a:p>
            <a:pPr>
              <a:defRPr/>
            </a:pPr>
            <a:endParaRPr lang="en-GB" sz="1400" dirty="0">
              <a:latin typeface="Vodafone Rg"/>
            </a:endParaRPr>
          </a:p>
          <a:p>
            <a:pPr marL="0" indent="0" algn="ctr">
              <a:buNone/>
              <a:defRPr/>
            </a:pPr>
            <a:r>
              <a:rPr lang="en-GB" sz="1600" b="1" i="1" dirty="0">
                <a:latin typeface="Vodafone Rg"/>
              </a:rPr>
              <a:t>“Sales efficiency”</a:t>
            </a:r>
          </a:p>
          <a:p>
            <a:pPr>
              <a:defRPr/>
            </a:pPr>
            <a:r>
              <a:rPr lang="en-US" sz="1600" dirty="0">
                <a:latin typeface="Vodafone Rg"/>
              </a:rPr>
              <a:t>Point of sale</a:t>
            </a:r>
          </a:p>
          <a:p>
            <a:pPr>
              <a:defRPr/>
            </a:pPr>
            <a:r>
              <a:rPr lang="en-US" sz="1600" dirty="0">
                <a:latin typeface="Vodafone Rg"/>
              </a:rPr>
              <a:t>Online sales</a:t>
            </a:r>
          </a:p>
          <a:p>
            <a:pPr>
              <a:defRPr/>
            </a:pPr>
            <a:r>
              <a:rPr lang="en-US" sz="1600" dirty="0">
                <a:latin typeface="Vodafone Rg"/>
              </a:rPr>
              <a:t>Card payments</a:t>
            </a:r>
          </a:p>
        </p:txBody>
      </p:sp>
      <p:grpSp>
        <p:nvGrpSpPr>
          <p:cNvPr id="70" name="Group 69"/>
          <p:cNvGrpSpPr/>
          <p:nvPr/>
        </p:nvGrpSpPr>
        <p:grpSpPr>
          <a:xfrm>
            <a:off x="5574862" y="2890328"/>
            <a:ext cx="3132000" cy="1472400"/>
            <a:chOff x="4710480" y="2644621"/>
            <a:chExt cx="3657600" cy="1463381"/>
          </a:xfrm>
        </p:grpSpPr>
        <p:sp>
          <p:nvSpPr>
            <p:cNvPr id="71" name="TextBox 16"/>
            <p:cNvSpPr txBox="1">
              <a:spLocks noChangeArrowheads="1"/>
            </p:cNvSpPr>
            <p:nvPr/>
          </p:nvSpPr>
          <p:spPr bwMode="auto">
            <a:xfrm>
              <a:off x="4710480" y="2644621"/>
              <a:ext cx="3657600" cy="1463381"/>
            </a:xfrm>
            <a:prstGeom prst="rect">
              <a:avLst/>
            </a:prstGeom>
            <a:noFill/>
            <a:ln w="9525">
              <a:solidFill>
                <a:schemeClr val="bg2">
                  <a:lumMod val="40000"/>
                  <a:lumOff val="60000"/>
                </a:schemeClr>
              </a:solidFill>
              <a:miter lim="800000"/>
              <a:headEnd/>
              <a:tailEnd/>
            </a:ln>
            <a:scene3d>
              <a:camera prst="orthographicFront"/>
              <a:lightRig rig="threePt" dir="t"/>
            </a:scene3d>
            <a:sp3d>
              <a:bevelT/>
            </a:sp3d>
            <a:extLst/>
          </p:spPr>
          <p:txBody>
            <a:bodyPr wrap="square" lIns="72000" rIns="72000" bIns="91440" anchor="ctr">
              <a:noAutofit/>
            </a:bodyPr>
            <a:lstStyle>
              <a:lvl1pPr marL="180975" indent="-180975">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marL="0" indent="0" algn="ctr">
                <a:buClr>
                  <a:schemeClr val="accent1"/>
                </a:buClr>
                <a:defRPr/>
              </a:pPr>
              <a:endParaRPr lang="en-US" sz="1400" dirty="0">
                <a:latin typeface="Vodafone Rg"/>
              </a:endParaRPr>
            </a:p>
            <a:p>
              <a:pPr marL="0" indent="0" algn="ctr">
                <a:buClr>
                  <a:schemeClr val="accent1"/>
                </a:buClr>
                <a:defRPr/>
              </a:pPr>
              <a:r>
                <a:rPr lang="en-US" b="1" i="1" dirty="0" smtClean="0">
                  <a:latin typeface="Vodafone Rg"/>
                </a:rPr>
                <a:t>“</a:t>
              </a:r>
              <a:r>
                <a:rPr lang="en-US" b="1" i="1" dirty="0">
                  <a:latin typeface="Vodafone Rg"/>
                </a:rPr>
                <a:t>Job productivity”</a:t>
              </a:r>
            </a:p>
            <a:p>
              <a:pPr marL="285750" indent="-285750">
                <a:buClr>
                  <a:schemeClr val="accent1"/>
                </a:buClr>
                <a:buFont typeface="Arial"/>
                <a:buChar char="•"/>
                <a:defRPr/>
              </a:pPr>
              <a:r>
                <a:rPr lang="en-US" dirty="0">
                  <a:latin typeface="Vodafone Rg"/>
                </a:rPr>
                <a:t>Onsite productivity</a:t>
              </a:r>
            </a:p>
            <a:p>
              <a:pPr marL="285750" indent="-285750">
                <a:buClr>
                  <a:schemeClr val="accent1"/>
                </a:buClr>
                <a:buFont typeface="Arial"/>
                <a:buChar char="•"/>
                <a:defRPr/>
              </a:pPr>
              <a:r>
                <a:rPr lang="en-US" dirty="0">
                  <a:latin typeface="Vodafone Rg"/>
                </a:rPr>
                <a:t>Project planning</a:t>
              </a:r>
            </a:p>
            <a:p>
              <a:pPr marL="285750" indent="-285750">
                <a:buClr>
                  <a:schemeClr val="accent1"/>
                </a:buClr>
                <a:buFont typeface="Arial"/>
                <a:buChar char="•"/>
                <a:defRPr/>
              </a:pPr>
              <a:r>
                <a:rPr lang="en-US" dirty="0">
                  <a:latin typeface="Vodafone Rg"/>
                </a:rPr>
                <a:t>Workforce management</a:t>
              </a:r>
            </a:p>
          </p:txBody>
        </p:sp>
        <p:sp>
          <p:nvSpPr>
            <p:cNvPr id="72" name="Rectangle 43"/>
            <p:cNvSpPr>
              <a:spLocks noChangeArrowheads="1"/>
            </p:cNvSpPr>
            <p:nvPr/>
          </p:nvSpPr>
          <p:spPr bwMode="auto">
            <a:xfrm>
              <a:off x="4710480" y="2644621"/>
              <a:ext cx="3657600" cy="271357"/>
            </a:xfrm>
            <a:prstGeom prst="rect">
              <a:avLst/>
            </a:prstGeom>
            <a:solidFill>
              <a:srgbClr val="EA2314"/>
            </a:solidFill>
            <a:ln w="19050" algn="ctr">
              <a:noFill/>
              <a:miter lim="800000"/>
              <a:headEnd/>
              <a:tailEnd/>
            </a:ln>
          </p:spPr>
          <p:txBody>
            <a:bodyPr wrap="none" lIns="76698" tIns="39883" rIns="76698" bIns="39883" anchor="ctr"/>
            <a:lstStyle/>
            <a:p>
              <a:pPr algn="ctr" defTabSz="444500">
                <a:lnSpc>
                  <a:spcPct val="90000"/>
                </a:lnSpc>
                <a:spcBef>
                  <a:spcPct val="0"/>
                </a:spcBef>
                <a:spcAft>
                  <a:spcPct val="35000"/>
                </a:spcAft>
              </a:pPr>
              <a:r>
                <a:rPr lang="en-US" sz="1400" b="1" dirty="0" smtClean="0">
                  <a:solidFill>
                    <a:schemeClr val="bg1"/>
                  </a:solidFill>
                  <a:latin typeface="Vodafone Rg"/>
                </a:rPr>
                <a:t>Construction</a:t>
              </a:r>
              <a:endParaRPr lang="en-GB" sz="1400" b="1" dirty="0">
                <a:solidFill>
                  <a:schemeClr val="bg1"/>
                </a:solidFill>
                <a:latin typeface="Vodafone Rg"/>
              </a:endParaRPr>
            </a:p>
          </p:txBody>
        </p:sp>
      </p:grpSp>
      <p:grpSp>
        <p:nvGrpSpPr>
          <p:cNvPr id="73" name="Group 72"/>
          <p:cNvGrpSpPr/>
          <p:nvPr/>
        </p:nvGrpSpPr>
        <p:grpSpPr>
          <a:xfrm>
            <a:off x="5563721" y="1320051"/>
            <a:ext cx="3132000" cy="1472400"/>
            <a:chOff x="4710480" y="1040926"/>
            <a:chExt cx="3657600" cy="1478957"/>
          </a:xfrm>
        </p:grpSpPr>
        <p:sp>
          <p:nvSpPr>
            <p:cNvPr id="74" name="TextBox 16"/>
            <p:cNvSpPr txBox="1">
              <a:spLocks noChangeArrowheads="1"/>
            </p:cNvSpPr>
            <p:nvPr/>
          </p:nvSpPr>
          <p:spPr bwMode="auto">
            <a:xfrm>
              <a:off x="4710480" y="1056502"/>
              <a:ext cx="3657600" cy="1463381"/>
            </a:xfrm>
            <a:prstGeom prst="rect">
              <a:avLst/>
            </a:prstGeom>
            <a:noFill/>
            <a:ln w="9525">
              <a:solidFill>
                <a:schemeClr val="bg2">
                  <a:lumMod val="40000"/>
                  <a:lumOff val="60000"/>
                </a:schemeClr>
              </a:solidFill>
              <a:miter lim="800000"/>
              <a:headEnd/>
              <a:tailEnd/>
            </a:ln>
            <a:scene3d>
              <a:camera prst="orthographicFront"/>
              <a:lightRig rig="threePt" dir="t"/>
            </a:scene3d>
            <a:sp3d>
              <a:bevelT/>
            </a:sp3d>
            <a:extLst/>
          </p:spPr>
          <p:txBody>
            <a:bodyPr wrap="square" lIns="72000" tIns="0" rIns="72000" bIns="91440" anchor="ctr">
              <a:noAutofit/>
            </a:bodyPr>
            <a:lstStyle>
              <a:lvl1pPr marL="180975" indent="-180975">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buClr>
                  <a:schemeClr val="accent1"/>
                </a:buClr>
                <a:buFont typeface="Arial" charset="0"/>
                <a:buChar char="•"/>
                <a:defRPr/>
              </a:pPr>
              <a:endParaRPr lang="en-US" sz="1400" dirty="0" smtClean="0">
                <a:latin typeface="Vodafone Rg"/>
              </a:endParaRPr>
            </a:p>
            <a:p>
              <a:pPr marL="0" indent="0" algn="ctr">
                <a:buClr>
                  <a:schemeClr val="accent1"/>
                </a:buClr>
                <a:defRPr/>
              </a:pPr>
              <a:r>
                <a:rPr lang="en-US" b="1" i="1" dirty="0" smtClean="0">
                  <a:latin typeface="Vodafone Rg"/>
                </a:rPr>
                <a:t>“Collaboration and information </a:t>
              </a:r>
              <a:r>
                <a:rPr lang="en-US" b="1" i="1" dirty="0">
                  <a:latin typeface="Vodafone Rg"/>
                </a:rPr>
                <a:t>management”</a:t>
              </a:r>
            </a:p>
            <a:p>
              <a:pPr marL="285750" indent="-285750">
                <a:buClr>
                  <a:schemeClr val="accent1"/>
                </a:buClr>
                <a:buFont typeface="Arial"/>
                <a:buChar char="•"/>
                <a:defRPr/>
              </a:pPr>
              <a:r>
                <a:rPr lang="en-US" dirty="0">
                  <a:latin typeface="Vodafone Rg"/>
                </a:rPr>
                <a:t>D</a:t>
              </a:r>
              <a:r>
                <a:rPr lang="en-US" dirty="0" smtClean="0">
                  <a:latin typeface="Vodafone Rg"/>
                </a:rPr>
                <a:t>ocument </a:t>
              </a:r>
              <a:r>
                <a:rPr lang="en-US" dirty="0">
                  <a:latin typeface="Vodafone Rg"/>
                </a:rPr>
                <a:t>management</a:t>
              </a:r>
            </a:p>
            <a:p>
              <a:pPr marL="285750" indent="-285750">
                <a:buClr>
                  <a:schemeClr val="accent1"/>
                </a:buClr>
                <a:buFont typeface="Arial"/>
                <a:buChar char="•"/>
                <a:defRPr/>
              </a:pPr>
              <a:r>
                <a:rPr lang="en-US" dirty="0">
                  <a:latin typeface="Vodafone Rg"/>
                </a:rPr>
                <a:t>Mobile </a:t>
              </a:r>
              <a:r>
                <a:rPr lang="en-US" dirty="0" smtClean="0">
                  <a:latin typeface="Vodafone Rg"/>
                </a:rPr>
                <a:t>productivity</a:t>
              </a:r>
              <a:endParaRPr lang="en-US" dirty="0">
                <a:latin typeface="Vodafone Rg"/>
              </a:endParaRPr>
            </a:p>
          </p:txBody>
        </p:sp>
        <p:sp>
          <p:nvSpPr>
            <p:cNvPr id="75" name="Rectangle 59"/>
            <p:cNvSpPr>
              <a:spLocks noChangeArrowheads="1"/>
            </p:cNvSpPr>
            <p:nvPr/>
          </p:nvSpPr>
          <p:spPr bwMode="auto">
            <a:xfrm>
              <a:off x="4710480" y="1040926"/>
              <a:ext cx="3657600" cy="271357"/>
            </a:xfrm>
            <a:prstGeom prst="rect">
              <a:avLst/>
            </a:prstGeom>
            <a:solidFill>
              <a:srgbClr val="EA2314"/>
            </a:solidFill>
            <a:ln w="19050" algn="ctr">
              <a:noFill/>
              <a:miter lim="800000"/>
              <a:headEnd/>
              <a:tailEnd/>
            </a:ln>
          </p:spPr>
          <p:txBody>
            <a:bodyPr wrap="none" lIns="76698" tIns="39883" rIns="76698" bIns="39883" anchor="ctr"/>
            <a:lstStyle/>
            <a:p>
              <a:pPr algn="ctr" defTabSz="444500">
                <a:lnSpc>
                  <a:spcPct val="90000"/>
                </a:lnSpc>
                <a:spcBef>
                  <a:spcPct val="0"/>
                </a:spcBef>
                <a:spcAft>
                  <a:spcPct val="35000"/>
                </a:spcAft>
              </a:pPr>
              <a:r>
                <a:rPr lang="en-US" sz="1400" b="1" dirty="0" smtClean="0">
                  <a:solidFill>
                    <a:schemeClr val="bg1"/>
                  </a:solidFill>
                  <a:latin typeface="Vodafone Rg"/>
                </a:rPr>
                <a:t>Professional </a:t>
              </a:r>
              <a:r>
                <a:rPr lang="en-US" sz="1400" b="1" dirty="0">
                  <a:solidFill>
                    <a:schemeClr val="bg1"/>
                  </a:solidFill>
                  <a:latin typeface="Vodafone Rg"/>
                </a:rPr>
                <a:t>Services</a:t>
              </a:r>
              <a:endParaRPr lang="en-GB" sz="1400" b="1" dirty="0">
                <a:solidFill>
                  <a:schemeClr val="bg1"/>
                </a:solidFill>
                <a:latin typeface="Vodafone Rg"/>
              </a:endParaRPr>
            </a:p>
          </p:txBody>
        </p:sp>
      </p:grpSp>
      <p:grpSp>
        <p:nvGrpSpPr>
          <p:cNvPr id="76" name="Group 75"/>
          <p:cNvGrpSpPr/>
          <p:nvPr/>
        </p:nvGrpSpPr>
        <p:grpSpPr>
          <a:xfrm>
            <a:off x="2330042" y="2890328"/>
            <a:ext cx="3132000" cy="1472400"/>
            <a:chOff x="986596" y="2644621"/>
            <a:chExt cx="3582000" cy="1463381"/>
          </a:xfrm>
        </p:grpSpPr>
        <p:sp>
          <p:nvSpPr>
            <p:cNvPr id="77" name="TextBox 16"/>
            <p:cNvSpPr txBox="1">
              <a:spLocks noChangeArrowheads="1"/>
            </p:cNvSpPr>
            <p:nvPr/>
          </p:nvSpPr>
          <p:spPr bwMode="auto">
            <a:xfrm>
              <a:off x="986596" y="2644621"/>
              <a:ext cx="3582000" cy="1463381"/>
            </a:xfrm>
            <a:prstGeom prst="rect">
              <a:avLst/>
            </a:prstGeom>
            <a:noFill/>
            <a:ln w="9525">
              <a:solidFill>
                <a:schemeClr val="bg2">
                  <a:lumMod val="40000"/>
                  <a:lumOff val="60000"/>
                </a:schemeClr>
              </a:solidFill>
              <a:miter lim="800000"/>
              <a:headEnd/>
              <a:tailEnd/>
            </a:ln>
            <a:scene3d>
              <a:camera prst="orthographicFront"/>
              <a:lightRig rig="threePt" dir="t"/>
            </a:scene3d>
            <a:sp3d>
              <a:bevelT/>
            </a:sp3d>
            <a:extLst/>
          </p:spPr>
          <p:txBody>
            <a:bodyPr wrap="square" lIns="72000" tIns="72000" rIns="0" bIns="36000" anchor="ctr">
              <a:noAutofit/>
            </a:bodyPr>
            <a:lstStyle>
              <a:lvl1pPr marL="180975" indent="-180975">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buClr>
                  <a:schemeClr val="accent1"/>
                </a:buClr>
                <a:buFont typeface="Arial" charset="0"/>
                <a:buChar char="•"/>
                <a:defRPr/>
              </a:pPr>
              <a:endParaRPr lang="en-US" dirty="0" smtClean="0">
                <a:latin typeface="Vodafone Rg"/>
              </a:endParaRPr>
            </a:p>
            <a:p>
              <a:pPr marL="0" indent="0" algn="ctr">
                <a:buClr>
                  <a:schemeClr val="accent1"/>
                </a:buClr>
                <a:defRPr/>
              </a:pPr>
              <a:endParaRPr lang="en-US" i="1" dirty="0" smtClean="0">
                <a:latin typeface="Vodafone Rg"/>
              </a:endParaRPr>
            </a:p>
            <a:p>
              <a:pPr marL="0" indent="0" algn="ctr">
                <a:buClr>
                  <a:schemeClr val="accent1"/>
                </a:buClr>
                <a:defRPr/>
              </a:pPr>
              <a:r>
                <a:rPr lang="en-US" b="1" i="1" dirty="0" smtClean="0">
                  <a:latin typeface="Vodafone Rg"/>
                </a:rPr>
                <a:t>“</a:t>
              </a:r>
              <a:r>
                <a:rPr lang="en-US" b="1" i="1" dirty="0">
                  <a:latin typeface="Vodafone Rg"/>
                </a:rPr>
                <a:t>Operations efficiency”</a:t>
              </a:r>
            </a:p>
            <a:p>
              <a:pPr marL="285750" indent="-285750">
                <a:buClr>
                  <a:schemeClr val="accent1"/>
                </a:buClr>
                <a:buFont typeface="Arial"/>
                <a:buChar char="•"/>
                <a:defRPr/>
              </a:pPr>
              <a:r>
                <a:rPr lang="en-US" dirty="0">
                  <a:latin typeface="Vodafone Rg"/>
                </a:rPr>
                <a:t>Workforce management</a:t>
              </a:r>
            </a:p>
            <a:p>
              <a:pPr marL="285750" indent="-285750">
                <a:buClr>
                  <a:schemeClr val="accent1"/>
                </a:buClr>
                <a:buFont typeface="Arial"/>
                <a:buChar char="•"/>
                <a:defRPr/>
              </a:pPr>
              <a:r>
                <a:rPr lang="en-US" dirty="0">
                  <a:latin typeface="Vodafone Rg"/>
                </a:rPr>
                <a:t>Workflow management</a:t>
              </a:r>
            </a:p>
            <a:p>
              <a:pPr marL="285750" indent="-285750">
                <a:buClr>
                  <a:schemeClr val="accent1"/>
                </a:buClr>
                <a:buFont typeface="Arial"/>
                <a:buChar char="•"/>
                <a:defRPr/>
              </a:pPr>
              <a:r>
                <a:rPr lang="en-US" dirty="0">
                  <a:latin typeface="Vodafone Rg"/>
                </a:rPr>
                <a:t>Inventory/stock management</a:t>
              </a:r>
            </a:p>
            <a:p>
              <a:pPr marL="285750" indent="-285750">
                <a:buClr>
                  <a:schemeClr val="accent1"/>
                </a:buClr>
                <a:buFont typeface="Arial"/>
                <a:buChar char="•"/>
                <a:defRPr/>
              </a:pPr>
              <a:endParaRPr lang="en-US" sz="1800" dirty="0">
                <a:latin typeface="Vodafone Rg"/>
              </a:endParaRPr>
            </a:p>
          </p:txBody>
        </p:sp>
        <p:sp>
          <p:nvSpPr>
            <p:cNvPr id="78" name="Rectangle 63"/>
            <p:cNvSpPr>
              <a:spLocks noChangeArrowheads="1"/>
            </p:cNvSpPr>
            <p:nvPr/>
          </p:nvSpPr>
          <p:spPr bwMode="auto">
            <a:xfrm>
              <a:off x="986596" y="2644621"/>
              <a:ext cx="3582000" cy="271357"/>
            </a:xfrm>
            <a:prstGeom prst="rect">
              <a:avLst/>
            </a:prstGeom>
            <a:solidFill>
              <a:srgbClr val="EA2314"/>
            </a:solidFill>
            <a:ln w="19050" algn="ctr">
              <a:noFill/>
              <a:miter lim="800000"/>
              <a:headEnd/>
              <a:tailEnd/>
            </a:ln>
          </p:spPr>
          <p:txBody>
            <a:bodyPr wrap="none" lIns="76698" tIns="39883" rIns="76698" bIns="39883" anchor="ctr"/>
            <a:lstStyle/>
            <a:p>
              <a:pPr algn="ctr" defTabSz="444500">
                <a:lnSpc>
                  <a:spcPct val="90000"/>
                </a:lnSpc>
                <a:spcBef>
                  <a:spcPct val="0"/>
                </a:spcBef>
                <a:spcAft>
                  <a:spcPct val="35000"/>
                </a:spcAft>
              </a:pPr>
              <a:r>
                <a:rPr lang="en-US" sz="1400" b="1" dirty="0" smtClean="0">
                  <a:solidFill>
                    <a:schemeClr val="bg1"/>
                  </a:solidFill>
                  <a:latin typeface="Vodafone Rg"/>
                </a:rPr>
                <a:t>Manufacturing</a:t>
              </a:r>
              <a:endParaRPr lang="en-US" sz="1400" b="1" dirty="0">
                <a:solidFill>
                  <a:schemeClr val="bg1"/>
                </a:solidFill>
                <a:latin typeface="Vodafone Rg"/>
              </a:endParaRPr>
            </a:p>
          </p:txBody>
        </p:sp>
      </p:grpSp>
      <p:sp>
        <p:nvSpPr>
          <p:cNvPr id="33" name="Rectangle 47"/>
          <p:cNvSpPr>
            <a:spLocks noChangeArrowheads="1"/>
          </p:cNvSpPr>
          <p:nvPr/>
        </p:nvSpPr>
        <p:spPr bwMode="auto">
          <a:xfrm>
            <a:off x="2330042" y="1325579"/>
            <a:ext cx="3132000" cy="271357"/>
          </a:xfrm>
          <a:prstGeom prst="rect">
            <a:avLst/>
          </a:prstGeom>
          <a:solidFill>
            <a:srgbClr val="EA2314"/>
          </a:solidFill>
          <a:ln w="19050" algn="ctr">
            <a:noFill/>
            <a:miter lim="800000"/>
            <a:headEnd/>
            <a:tailEnd/>
          </a:ln>
        </p:spPr>
        <p:txBody>
          <a:bodyPr wrap="none" lIns="76698" tIns="39883" rIns="76698" bIns="39883" anchor="ctr"/>
          <a:lstStyle/>
          <a:p>
            <a:pPr algn="ctr" defTabSz="444500">
              <a:lnSpc>
                <a:spcPct val="90000"/>
              </a:lnSpc>
              <a:spcBef>
                <a:spcPct val="0"/>
              </a:spcBef>
              <a:spcAft>
                <a:spcPct val="35000"/>
              </a:spcAft>
            </a:pPr>
            <a:r>
              <a:rPr lang="en-US" sz="1400" b="1" dirty="0" smtClean="0">
                <a:solidFill>
                  <a:schemeClr val="bg1"/>
                </a:solidFill>
                <a:latin typeface="Vodafone Rg"/>
              </a:rPr>
              <a:t>Retail</a:t>
            </a:r>
            <a:endParaRPr lang="en-GB" sz="1400" b="1" dirty="0">
              <a:solidFill>
                <a:schemeClr val="bg1"/>
              </a:solidFill>
              <a:latin typeface="Vodafone Rg"/>
            </a:endParaRPr>
          </a:p>
        </p:txBody>
      </p:sp>
      <p:sp>
        <p:nvSpPr>
          <p:cNvPr id="41" name="Pentagon 40">
            <a:hlinkClick r:id="" action="ppaction://hlinkshowjump?jump=nextslide"/>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grpSp>
        <p:nvGrpSpPr>
          <p:cNvPr id="31" name="Group 30"/>
          <p:cNvGrpSpPr/>
          <p:nvPr/>
        </p:nvGrpSpPr>
        <p:grpSpPr>
          <a:xfrm>
            <a:off x="0" y="-1"/>
            <a:ext cx="1945904" cy="5143501"/>
            <a:chOff x="0" y="-1"/>
            <a:chExt cx="1945904" cy="5143501"/>
          </a:xfrm>
        </p:grpSpPr>
        <p:sp>
          <p:nvSpPr>
            <p:cNvPr id="32" name="Rectangle 31"/>
            <p:cNvSpPr/>
            <p:nvPr/>
          </p:nvSpPr>
          <p:spPr>
            <a:xfrm>
              <a:off x="0" y="-1"/>
              <a:ext cx="1945904" cy="514350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42" name="Pentagon 41"/>
            <p:cNvSpPr>
              <a:spLocks noChangeAspect="1"/>
            </p:cNvSpPr>
            <p:nvPr/>
          </p:nvSpPr>
          <p:spPr>
            <a:xfrm>
              <a:off x="51846" y="88018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43" name="Pentagon 42"/>
            <p:cNvSpPr>
              <a:spLocks noChangeAspect="1"/>
            </p:cNvSpPr>
            <p:nvPr/>
          </p:nvSpPr>
          <p:spPr>
            <a:xfrm>
              <a:off x="51846" y="1289403"/>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smtClean="0">
                  <a:solidFill>
                    <a:schemeClr val="bg1">
                      <a:lumMod val="95000"/>
                    </a:schemeClr>
                  </a:solidFill>
                  <a:latin typeface="Vodafone Rg"/>
                </a:rPr>
                <a:t> 1. Why?</a:t>
              </a:r>
              <a:endParaRPr lang="en-GB" b="1" kern="1200" dirty="0" smtClean="0">
                <a:solidFill>
                  <a:schemeClr val="bg1">
                    <a:lumMod val="95000"/>
                  </a:schemeClr>
                </a:solidFill>
                <a:latin typeface="Vodafone Rg"/>
              </a:endParaRPr>
            </a:p>
          </p:txBody>
        </p:sp>
      </p:grpSp>
      <p:sp>
        <p:nvSpPr>
          <p:cNvPr id="46" name="23 Rectángulo"/>
          <p:cNvSpPr/>
          <p:nvPr/>
        </p:nvSpPr>
        <p:spPr>
          <a:xfrm>
            <a:off x="0" y="-1"/>
            <a:ext cx="9144000" cy="617539"/>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200" b="1" kern="1200" dirty="0" smtClean="0">
              <a:solidFill>
                <a:srgbClr val="34342B"/>
              </a:solidFill>
              <a:latin typeface="Vodafone Lt" panose="020B0606040202020204" pitchFamily="34" charset="0"/>
            </a:endParaRPr>
          </a:p>
        </p:txBody>
      </p:sp>
      <p:pic>
        <p:nvPicPr>
          <p:cNvPr id="48"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317" y="11154"/>
            <a:ext cx="336654" cy="606384"/>
          </a:xfrm>
          <a:prstGeom prst="rect">
            <a:avLst/>
          </a:prstGeom>
        </p:spPr>
      </p:pic>
      <p:sp>
        <p:nvSpPr>
          <p:cNvPr id="35" name="Pentagon 34">
            <a:hlinkClick r:id="" action="ppaction://hlinkshowjump?jump=nextslide"/>
          </p:cNvPr>
          <p:cNvSpPr>
            <a:spLocks noChangeAspect="1"/>
          </p:cNvSpPr>
          <p:nvPr/>
        </p:nvSpPr>
        <p:spPr>
          <a:xfrm>
            <a:off x="2332038" y="996002"/>
            <a:ext cx="6306067" cy="244183"/>
          </a:xfrm>
          <a:prstGeom prst="homePlate">
            <a:avLst/>
          </a:prstGeom>
          <a:no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600" b="1" dirty="0" smtClean="0">
                <a:solidFill>
                  <a:srgbClr val="FF0000"/>
                </a:solidFill>
                <a:latin typeface="Vodafone Rg"/>
              </a:rPr>
              <a:t>In summary, the main needs per vertical are:</a:t>
            </a:r>
            <a:endParaRPr lang="en-GB" sz="1600" b="1" dirty="0">
              <a:solidFill>
                <a:srgbClr val="FF0000"/>
              </a:solidFill>
              <a:latin typeface="Vodafone Rg"/>
            </a:endParaRPr>
          </a:p>
        </p:txBody>
      </p:sp>
      <p:sp>
        <p:nvSpPr>
          <p:cNvPr id="36" name="Pentagon 35"/>
          <p:cNvSpPr>
            <a:spLocks noChangeAspect="1"/>
          </p:cNvSpPr>
          <p:nvPr/>
        </p:nvSpPr>
        <p:spPr>
          <a:xfrm>
            <a:off x="58260" y="353391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37" name="Pentagon 36"/>
          <p:cNvSpPr>
            <a:spLocks noChangeAspect="1"/>
          </p:cNvSpPr>
          <p:nvPr/>
        </p:nvSpPr>
        <p:spPr>
          <a:xfrm>
            <a:off x="58260" y="3059692"/>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sp>
        <p:nvSpPr>
          <p:cNvPr id="39" name="TextBox 38"/>
          <p:cNvSpPr txBox="1"/>
          <p:nvPr/>
        </p:nvSpPr>
        <p:spPr>
          <a:xfrm>
            <a:off x="124765" y="1851687"/>
            <a:ext cx="1794426" cy="3374803"/>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b="1" dirty="0">
                <a:solidFill>
                  <a:schemeClr val="accent1"/>
                </a:solidFill>
                <a:latin typeface="Vodafone Rg"/>
              </a:rPr>
              <a:t>Core Business Needs</a:t>
            </a:r>
          </a:p>
          <a:p>
            <a:pPr>
              <a:tabLst>
                <a:tab pos="93663" algn="l"/>
              </a:tabLst>
            </a:pPr>
            <a:r>
              <a:rPr lang="en-US" sz="1200" dirty="0" smtClean="0">
                <a:solidFill>
                  <a:srgbClr val="888888"/>
                </a:solidFill>
                <a:latin typeface="Vodafone Rg"/>
              </a:rPr>
              <a:t>Verticals Main Characteristics</a:t>
            </a:r>
            <a:endParaRPr lang="en-US" sz="1200" dirty="0">
              <a:solidFill>
                <a:srgbClr val="888888"/>
              </a:solidFill>
              <a:latin typeface="Vodafone Rg"/>
            </a:endParaRPr>
          </a:p>
          <a:p>
            <a:pPr>
              <a:tabLst>
                <a:tab pos="93663" algn="l"/>
              </a:tabLst>
            </a:pPr>
            <a:r>
              <a:rPr lang="en-US" sz="1200" dirty="0" smtClean="0">
                <a:solidFill>
                  <a:srgbClr val="888888"/>
                </a:solidFill>
                <a:latin typeface="Vodafone Rg"/>
              </a:rPr>
              <a:t>Summary</a:t>
            </a:r>
          </a:p>
          <a:p>
            <a:pPr>
              <a:tabLst>
                <a:tab pos="93663" algn="l"/>
              </a:tabLst>
            </a:pPr>
            <a:r>
              <a:rPr lang="en-US" sz="1200" dirty="0" smtClean="0">
                <a:solidFill>
                  <a:srgbClr val="888888"/>
                </a:solidFill>
                <a:latin typeface="Vodafone Rg"/>
              </a:rPr>
              <a:t>Test yourself</a:t>
            </a:r>
          </a:p>
        </p:txBody>
      </p:sp>
      <p:sp>
        <p:nvSpPr>
          <p:cNvPr id="28" name="33 CuadroTexto"/>
          <p:cNvSpPr txBox="1"/>
          <p:nvPr/>
        </p:nvSpPr>
        <p:spPr>
          <a:xfrm>
            <a:off x="1359147" y="-26986"/>
            <a:ext cx="6532987" cy="614150"/>
          </a:xfrm>
          <a:prstGeom prst="rect">
            <a:avLst/>
          </a:prstGeom>
        </p:spPr>
        <p:txBody>
          <a:bodyPr wrap="square" lIns="0" tIns="0" rIns="0" bIns="0" rtlCol="0" anchor="ctr">
            <a:noAutofit/>
          </a:bodyPr>
          <a:lstStyle/>
          <a:p>
            <a:r>
              <a:rPr lang="es-ES" sz="2800" b="1" dirty="0" err="1" smtClean="0">
                <a:solidFill>
                  <a:schemeClr val="bg1"/>
                </a:solidFill>
                <a:latin typeface="Vodafone Rg"/>
              </a:rPr>
              <a:t>Why</a:t>
            </a:r>
            <a:r>
              <a:rPr lang="es-ES" sz="2800" b="1" dirty="0">
                <a:solidFill>
                  <a:schemeClr val="bg1"/>
                </a:solidFill>
                <a:latin typeface="Vodafone Rg"/>
              </a:rPr>
              <a:t> </a:t>
            </a:r>
            <a:r>
              <a:rPr lang="es-ES" sz="2800" b="1" dirty="0" smtClean="0">
                <a:solidFill>
                  <a:schemeClr val="bg1"/>
                </a:solidFill>
                <a:latin typeface="Vodafone Rg"/>
              </a:rPr>
              <a:t>are Small </a:t>
            </a:r>
            <a:r>
              <a:rPr lang="es-ES" sz="2800" b="1" dirty="0" err="1" smtClean="0">
                <a:solidFill>
                  <a:schemeClr val="bg1"/>
                </a:solidFill>
                <a:latin typeface="Vodafone Rg"/>
              </a:rPr>
              <a:t>Businesses</a:t>
            </a:r>
            <a:r>
              <a:rPr lang="es-ES" sz="2800" b="1" dirty="0" smtClean="0">
                <a:solidFill>
                  <a:schemeClr val="bg1"/>
                </a:solidFill>
                <a:latin typeface="Vodafone Rg"/>
              </a:rPr>
              <a:t> </a:t>
            </a:r>
            <a:r>
              <a:rPr lang="es-ES" sz="2800" b="1" dirty="0" err="1" smtClean="0">
                <a:solidFill>
                  <a:schemeClr val="bg1"/>
                </a:solidFill>
                <a:latin typeface="Vodafone Rg"/>
              </a:rPr>
              <a:t>Important</a:t>
            </a:r>
            <a:r>
              <a:rPr lang="es-ES" sz="2800" b="1" dirty="0" smtClean="0">
                <a:solidFill>
                  <a:schemeClr val="bg1"/>
                </a:solidFill>
                <a:latin typeface="Vodafone Rg"/>
              </a:rPr>
              <a:t>?</a:t>
            </a:r>
            <a:endParaRPr lang="es-ES" sz="2800" b="1" dirty="0">
              <a:solidFill>
                <a:schemeClr val="bg1"/>
              </a:solidFill>
              <a:latin typeface="Vodafone Rg"/>
            </a:endParaRPr>
          </a:p>
        </p:txBody>
      </p:sp>
    </p:spTree>
    <p:extLst>
      <p:ext uri="{BB962C8B-B14F-4D97-AF65-F5344CB8AC3E}">
        <p14:creationId xmlns:p14="http://schemas.microsoft.com/office/powerpoint/2010/main" val="39645460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pitchFamily="34" charset="0"/>
            </a:endParaRPr>
          </a:p>
        </p:txBody>
      </p:sp>
      <p:sp>
        <p:nvSpPr>
          <p:cNvPr id="10" name="Content Placeholder 1"/>
          <p:cNvSpPr>
            <a:spLocks noGrp="1"/>
          </p:cNvSpPr>
          <p:nvPr>
            <p:ph idx="1"/>
          </p:nvPr>
        </p:nvSpPr>
        <p:spPr>
          <a:xfrm>
            <a:off x="2317226" y="733126"/>
            <a:ext cx="6297858" cy="1275403"/>
          </a:xfrm>
        </p:spPr>
        <p:txBody>
          <a:bodyPr/>
          <a:lstStyle/>
          <a:p>
            <a:pPr marL="0" indent="0">
              <a:buNone/>
            </a:pPr>
            <a:r>
              <a:rPr lang="en-US" sz="1600" dirty="0" smtClean="0">
                <a:latin typeface="Vodafone Rg"/>
              </a:rPr>
              <a:t>To propose the best solution to a Small Business it is also important that we understand the characteristics of each industry vertical:</a:t>
            </a:r>
            <a:endParaRPr lang="en-US" sz="1600" dirty="0">
              <a:latin typeface="Vodafone Rg"/>
            </a:endParaRPr>
          </a:p>
        </p:txBody>
      </p:sp>
      <p:sp>
        <p:nvSpPr>
          <p:cNvPr id="15" name="Content Placeholder 1"/>
          <p:cNvSpPr txBox="1">
            <a:spLocks/>
          </p:cNvSpPr>
          <p:nvPr/>
        </p:nvSpPr>
        <p:spPr>
          <a:xfrm>
            <a:off x="2322558" y="1309776"/>
            <a:ext cx="6419593" cy="421405"/>
          </a:xfrm>
          <a:prstGeom prst="rect">
            <a:avLst/>
          </a:prstGeom>
        </p:spPr>
        <p:txBody>
          <a:bodyPr vert="horz" lIns="0" tIns="0" rIns="0" bIns="0" rtlCol="0" anchor="t" anchorCtr="0">
            <a:noAutofit/>
          </a:bodyPr>
          <a:lstStyle>
            <a:lvl1pPr marL="180908" indent="-180908" algn="l" defTabSz="914066" rtl="0" eaLnBrk="1" latinLnBrk="0" hangingPunct="1">
              <a:spcBef>
                <a:spcPts val="0"/>
              </a:spcBef>
              <a:spcAft>
                <a:spcPts val="600"/>
              </a:spcAft>
              <a:buClr>
                <a:schemeClr val="accent1"/>
              </a:buClr>
              <a:buFont typeface="Arial" pitchFamily="34" charset="0"/>
              <a:buChar char="•"/>
              <a:defRPr lang="en-US" sz="1800" kern="1200" dirty="0" smtClean="0">
                <a:solidFill>
                  <a:schemeClr val="tx1"/>
                </a:solidFill>
                <a:latin typeface="Vodafone Rg" pitchFamily="34" charset="0"/>
                <a:ea typeface="+mn-ea"/>
                <a:cs typeface="+mn-cs"/>
              </a:defRPr>
            </a:lvl1pPr>
            <a:lvl2pPr marL="447511" indent="-180908" algn="l" defTabSz="914066" rtl="0" eaLnBrk="1" latinLnBrk="0" hangingPunct="1">
              <a:spcBef>
                <a:spcPts val="0"/>
              </a:spcBef>
              <a:spcAft>
                <a:spcPts val="300"/>
              </a:spcAft>
              <a:buClr>
                <a:schemeClr val="accent1"/>
              </a:buClr>
              <a:buFont typeface="Calibri" pitchFamily="34" charset="0"/>
              <a:buChar char="–"/>
              <a:defRPr lang="en-US" sz="1400" kern="1200" dirty="0" smtClean="0">
                <a:solidFill>
                  <a:schemeClr val="tx1"/>
                </a:solidFill>
                <a:latin typeface="Vodafone Rg" pitchFamily="34" charset="0"/>
                <a:ea typeface="+mn-ea"/>
                <a:cs typeface="+mn-cs"/>
              </a:defRPr>
            </a:lvl2pPr>
            <a:lvl3pPr marL="714114" indent="-171388" algn="l" defTabSz="914066" rtl="0" eaLnBrk="1" latinLnBrk="0" hangingPunct="1">
              <a:spcBef>
                <a:spcPts val="0"/>
              </a:spcBef>
              <a:spcAft>
                <a:spcPts val="300"/>
              </a:spcAft>
              <a:buClr>
                <a:schemeClr val="accent1"/>
              </a:buClr>
              <a:buFont typeface="Calibri" pitchFamily="34" charset="0"/>
              <a:buChar char="–"/>
              <a:defRPr lang="en-US" sz="1400" kern="1200" dirty="0" smtClean="0">
                <a:solidFill>
                  <a:schemeClr val="tx1"/>
                </a:solidFill>
                <a:latin typeface="Vodafone Rg" pitchFamily="34" charset="0"/>
                <a:ea typeface="+mn-ea"/>
                <a:cs typeface="+mn-cs"/>
              </a:defRPr>
            </a:lvl3pPr>
            <a:lvl4pPr marL="809329" indent="0" algn="l" defTabSz="914066" rtl="0" eaLnBrk="1" latinLnBrk="0" hangingPunct="1">
              <a:spcBef>
                <a:spcPct val="20000"/>
              </a:spcBef>
              <a:buClr>
                <a:schemeClr val="accent1"/>
              </a:buClr>
              <a:buFont typeface="Calibri" pitchFamily="34" charset="0"/>
              <a:buNone/>
              <a:defRPr sz="1200" kern="1200">
                <a:solidFill>
                  <a:schemeClr val="tx1"/>
                </a:solidFill>
                <a:latin typeface="+mn-lt"/>
                <a:ea typeface="+mn-ea"/>
                <a:cs typeface="+mn-cs"/>
              </a:defRPr>
            </a:lvl4pPr>
            <a:lvl5pPr marL="1114016" indent="-123780" algn="l" defTabSz="914066" rtl="0" eaLnBrk="1" latinLnBrk="0" hangingPunct="1">
              <a:spcBef>
                <a:spcPct val="20000"/>
              </a:spcBef>
              <a:buClr>
                <a:schemeClr val="accent1"/>
              </a:buClr>
              <a:buFont typeface="Calibri" pitchFamily="34" charset="0"/>
              <a:buChar char="–"/>
              <a:defRPr sz="1200" kern="1200" baseline="0">
                <a:solidFill>
                  <a:schemeClr val="tx1"/>
                </a:solidFill>
                <a:latin typeface="+mn-lt"/>
                <a:ea typeface="+mn-ea"/>
                <a:cs typeface="+mn-cs"/>
              </a:defRPr>
            </a:lvl5pPr>
            <a:lvl6pPr marL="2513679" indent="-228516" algn="l" defTabSz="9140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12" indent="-228516" algn="l" defTabSz="9140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45" indent="-228516" algn="l" defTabSz="9140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777" indent="-228516" algn="l" defTabSz="9140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smtClean="0">
                <a:solidFill>
                  <a:srgbClr val="000000"/>
                </a:solidFill>
                <a:latin typeface="Vodafone Rg"/>
              </a:rPr>
              <a:t>Click below to learn </a:t>
            </a:r>
            <a:r>
              <a:rPr lang="en-US" sz="1600" b="1" dirty="0">
                <a:solidFill>
                  <a:srgbClr val="E60000"/>
                </a:solidFill>
                <a:latin typeface="Vodafone Rg"/>
              </a:rPr>
              <a:t>WHERE</a:t>
            </a:r>
            <a:r>
              <a:rPr lang="en-US" sz="1600" dirty="0">
                <a:solidFill>
                  <a:srgbClr val="000000"/>
                </a:solidFill>
                <a:latin typeface="Vodafone Rg"/>
              </a:rPr>
              <a:t> </a:t>
            </a:r>
            <a:r>
              <a:rPr lang="en-US" sz="1600" dirty="0" smtClean="0">
                <a:solidFill>
                  <a:srgbClr val="000000"/>
                </a:solidFill>
                <a:latin typeface="Vodafone Rg"/>
              </a:rPr>
              <a:t>each industry vertical typically perform their main activities.</a:t>
            </a:r>
            <a:endParaRPr lang="en-US" sz="1600" dirty="0">
              <a:latin typeface="Vodafone Rg"/>
            </a:endParaRPr>
          </a:p>
        </p:txBody>
      </p:sp>
      <p:grpSp>
        <p:nvGrpSpPr>
          <p:cNvPr id="16" name="Group 15"/>
          <p:cNvGrpSpPr/>
          <p:nvPr/>
        </p:nvGrpSpPr>
        <p:grpSpPr>
          <a:xfrm>
            <a:off x="1987470" y="1987928"/>
            <a:ext cx="6669179" cy="2375743"/>
            <a:chOff x="433449" y="1814675"/>
            <a:chExt cx="7369259" cy="2375743"/>
          </a:xfrm>
        </p:grpSpPr>
        <p:sp>
          <p:nvSpPr>
            <p:cNvPr id="17" name="Rectangle 47">
              <a:hlinkClick r:id="rId3" action="ppaction://hlinksldjump"/>
            </p:cNvPr>
            <p:cNvSpPr>
              <a:spLocks noChangeArrowheads="1"/>
            </p:cNvSpPr>
            <p:nvPr/>
          </p:nvSpPr>
          <p:spPr bwMode="auto">
            <a:xfrm>
              <a:off x="436825" y="1814675"/>
              <a:ext cx="7365883" cy="54783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ln w="19050" algn="ctr">
              <a:noFill/>
              <a:miter lim="800000"/>
              <a:headEnd/>
              <a:tailEnd/>
            </a:ln>
          </p:spPr>
          <p:txBody>
            <a:bodyPr wrap="none" lIns="76698" tIns="39883" rIns="76698" bIns="39883" anchor="ctr"/>
            <a:lstStyle/>
            <a:p>
              <a:pPr defTabSz="444500">
                <a:lnSpc>
                  <a:spcPct val="90000"/>
                </a:lnSpc>
                <a:spcBef>
                  <a:spcPct val="0"/>
                </a:spcBef>
                <a:spcAft>
                  <a:spcPct val="35000"/>
                </a:spcAft>
              </a:pPr>
              <a:r>
                <a:rPr lang="en-US" sz="1600" b="1" dirty="0" smtClean="0">
                  <a:solidFill>
                    <a:srgbClr val="000000"/>
                  </a:solidFill>
                  <a:latin typeface="Vodafone Rg"/>
                </a:rPr>
                <a:t>Retail </a:t>
              </a:r>
              <a:endParaRPr lang="en-GB" sz="1600" b="1" dirty="0">
                <a:solidFill>
                  <a:srgbClr val="000000"/>
                </a:solidFill>
                <a:latin typeface="Vodafone Rg"/>
              </a:endParaRPr>
            </a:p>
          </p:txBody>
        </p:sp>
        <p:sp>
          <p:nvSpPr>
            <p:cNvPr id="22" name="Rectangle 47">
              <a:hlinkClick r:id="rId4" action="ppaction://hlinksldjump"/>
            </p:cNvPr>
            <p:cNvSpPr>
              <a:spLocks noChangeArrowheads="1"/>
            </p:cNvSpPr>
            <p:nvPr/>
          </p:nvSpPr>
          <p:spPr bwMode="auto">
            <a:xfrm>
              <a:off x="436825" y="2420993"/>
              <a:ext cx="7365883" cy="54783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ln w="19050" algn="ctr">
              <a:noFill/>
              <a:miter lim="800000"/>
              <a:headEnd/>
              <a:tailEnd/>
            </a:ln>
          </p:spPr>
          <p:txBody>
            <a:bodyPr wrap="none" lIns="76698" tIns="39883" rIns="76698" bIns="39883" anchor="ctr"/>
            <a:lstStyle/>
            <a:p>
              <a:pPr defTabSz="444500">
                <a:lnSpc>
                  <a:spcPct val="90000"/>
                </a:lnSpc>
                <a:spcBef>
                  <a:spcPct val="0"/>
                </a:spcBef>
                <a:spcAft>
                  <a:spcPct val="35000"/>
                </a:spcAft>
              </a:pPr>
              <a:r>
                <a:rPr lang="en-US" sz="1600" b="1" dirty="0" smtClean="0">
                  <a:solidFill>
                    <a:srgbClr val="000000"/>
                  </a:solidFill>
                  <a:latin typeface="Vodafone Rg"/>
                </a:rPr>
                <a:t>Manufacturing</a:t>
              </a:r>
              <a:endParaRPr lang="en-GB" sz="1600" b="1" dirty="0">
                <a:solidFill>
                  <a:srgbClr val="000000"/>
                </a:solidFill>
                <a:latin typeface="Vodafone Rg"/>
              </a:endParaRPr>
            </a:p>
          </p:txBody>
        </p:sp>
        <p:sp>
          <p:nvSpPr>
            <p:cNvPr id="23" name="Rectangle 47">
              <a:hlinkClick r:id="rId5" action="ppaction://hlinksldjump"/>
            </p:cNvPr>
            <p:cNvSpPr>
              <a:spLocks noChangeArrowheads="1"/>
            </p:cNvSpPr>
            <p:nvPr/>
          </p:nvSpPr>
          <p:spPr bwMode="auto">
            <a:xfrm>
              <a:off x="436825" y="3034803"/>
              <a:ext cx="7365883" cy="54783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ln w="19050" algn="ctr">
              <a:noFill/>
              <a:miter lim="800000"/>
              <a:headEnd/>
              <a:tailEnd/>
            </a:ln>
          </p:spPr>
          <p:txBody>
            <a:bodyPr wrap="none" lIns="76698" tIns="39883" rIns="76698" bIns="39883" anchor="ctr"/>
            <a:lstStyle/>
            <a:p>
              <a:pPr defTabSz="444500">
                <a:lnSpc>
                  <a:spcPct val="90000"/>
                </a:lnSpc>
                <a:spcBef>
                  <a:spcPct val="0"/>
                </a:spcBef>
                <a:spcAft>
                  <a:spcPct val="35000"/>
                </a:spcAft>
              </a:pPr>
              <a:r>
                <a:rPr lang="en-US" sz="1600" b="1" dirty="0" smtClean="0">
                  <a:solidFill>
                    <a:srgbClr val="000000"/>
                  </a:solidFill>
                  <a:latin typeface="Vodafone Rg"/>
                </a:rPr>
                <a:t>Professional Services</a:t>
              </a:r>
              <a:endParaRPr lang="en-GB" sz="1600" b="1" dirty="0">
                <a:solidFill>
                  <a:srgbClr val="000000"/>
                </a:solidFill>
                <a:latin typeface="Vodafone Rg"/>
              </a:endParaRPr>
            </a:p>
          </p:txBody>
        </p:sp>
        <p:sp>
          <p:nvSpPr>
            <p:cNvPr id="24" name="Rectangle 47">
              <a:hlinkClick r:id="rId6" action="ppaction://hlinksldjump"/>
            </p:cNvPr>
            <p:cNvSpPr>
              <a:spLocks noChangeArrowheads="1"/>
            </p:cNvSpPr>
            <p:nvPr/>
          </p:nvSpPr>
          <p:spPr bwMode="auto">
            <a:xfrm>
              <a:off x="433449" y="3642588"/>
              <a:ext cx="7367811" cy="54783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ln w="19050" algn="ctr">
              <a:noFill/>
              <a:miter lim="800000"/>
              <a:headEnd/>
              <a:tailEnd/>
            </a:ln>
          </p:spPr>
          <p:txBody>
            <a:bodyPr wrap="none" lIns="76698" tIns="39883" rIns="76698" bIns="39883" anchor="ctr"/>
            <a:lstStyle/>
            <a:p>
              <a:pPr defTabSz="444500">
                <a:lnSpc>
                  <a:spcPct val="90000"/>
                </a:lnSpc>
                <a:spcBef>
                  <a:spcPct val="0"/>
                </a:spcBef>
                <a:spcAft>
                  <a:spcPct val="35000"/>
                </a:spcAft>
              </a:pPr>
              <a:r>
                <a:rPr lang="en-US" sz="1600" b="1" dirty="0" smtClean="0">
                  <a:solidFill>
                    <a:srgbClr val="000000"/>
                  </a:solidFill>
                  <a:latin typeface="Vodafone Rg"/>
                </a:rPr>
                <a:t>Construction</a:t>
              </a:r>
              <a:endParaRPr lang="en-GB" sz="1600" b="1" dirty="0">
                <a:solidFill>
                  <a:srgbClr val="000000"/>
                </a:solidFill>
                <a:latin typeface="Vodafone Rg"/>
              </a:endParaRPr>
            </a:p>
          </p:txBody>
        </p:sp>
        <p:sp>
          <p:nvSpPr>
            <p:cNvPr id="25" name="TextBox 24">
              <a:hlinkClick r:id="rId3" action="ppaction://hlinksldjump"/>
            </p:cNvPr>
            <p:cNvSpPr txBox="1"/>
            <p:nvPr/>
          </p:nvSpPr>
          <p:spPr>
            <a:xfrm>
              <a:off x="2931281" y="1921942"/>
              <a:ext cx="4705498" cy="324000"/>
            </a:xfrm>
            <a:prstGeom prst="rect">
              <a:avLst/>
            </a:prstGeom>
            <a:solidFill>
              <a:schemeClr val="bg1">
                <a:lumMod val="65000"/>
              </a:schemeClr>
            </a:solidFill>
            <a:effectLst>
              <a:outerShdw blurRad="50800" dist="38100" dir="2700000" algn="tl" rotWithShape="0">
                <a:prstClr val="black">
                  <a:alpha val="40000"/>
                </a:prstClr>
              </a:outerShdw>
            </a:effectLst>
          </p:spPr>
          <p:txBody>
            <a:bodyPr wrap="square" lIns="0" tIns="0" rIns="0" bIns="0" rtlCol="0" anchor="ctr">
              <a:noAutofit/>
            </a:bodyPr>
            <a:lstStyle/>
            <a:p>
              <a:pPr marL="0" indent="0" algn="ctr">
                <a:buFont typeface="Arial" pitchFamily="34" charset="0"/>
                <a:buNone/>
              </a:pPr>
              <a:endParaRPr lang="en-US" sz="100" b="1" dirty="0" smtClean="0">
                <a:solidFill>
                  <a:schemeClr val="bg1"/>
                </a:solidFill>
                <a:latin typeface="Vodafone Rg"/>
              </a:endParaRPr>
            </a:p>
            <a:p>
              <a:pPr marL="0" indent="0" algn="ctr">
                <a:buFont typeface="Arial" pitchFamily="34" charset="0"/>
                <a:buNone/>
              </a:pPr>
              <a:r>
                <a:rPr lang="en-US" sz="1100" b="1" dirty="0" smtClean="0">
                  <a:solidFill>
                    <a:schemeClr val="bg1"/>
                  </a:solidFill>
                  <a:latin typeface="Vodafone Rg"/>
                </a:rPr>
                <a:t>Where do retailers generate their revenue?</a:t>
              </a:r>
            </a:p>
          </p:txBody>
        </p:sp>
        <p:sp>
          <p:nvSpPr>
            <p:cNvPr id="26" name="TextBox 25">
              <a:hlinkClick r:id="rId4" action="ppaction://hlinksldjump"/>
            </p:cNvPr>
            <p:cNvSpPr txBox="1"/>
            <p:nvPr/>
          </p:nvSpPr>
          <p:spPr>
            <a:xfrm>
              <a:off x="2931281" y="2533424"/>
              <a:ext cx="4705498" cy="324000"/>
            </a:xfrm>
            <a:prstGeom prst="rect">
              <a:avLst/>
            </a:prstGeom>
            <a:solidFill>
              <a:schemeClr val="bg1">
                <a:lumMod val="65000"/>
              </a:schemeClr>
            </a:solidFill>
            <a:effectLst>
              <a:outerShdw blurRad="50800" dist="38100" dir="2700000" algn="tl" rotWithShape="0">
                <a:prstClr val="black">
                  <a:alpha val="40000"/>
                </a:prstClr>
              </a:outerShdw>
            </a:effectLst>
          </p:spPr>
          <p:txBody>
            <a:bodyPr wrap="square" lIns="0" tIns="0" rIns="0" bIns="0" rtlCol="0" anchor="ctr">
              <a:noAutofit/>
            </a:bodyPr>
            <a:lstStyle/>
            <a:p>
              <a:pPr marL="0" indent="0" algn="ctr">
                <a:buFont typeface="Arial" pitchFamily="34" charset="0"/>
                <a:buNone/>
              </a:pPr>
              <a:endParaRPr lang="en-US" sz="100" b="1" dirty="0" smtClean="0">
                <a:solidFill>
                  <a:srgbClr val="FFFFFF"/>
                </a:solidFill>
                <a:latin typeface="Vodafone Rg"/>
              </a:endParaRPr>
            </a:p>
            <a:p>
              <a:pPr marL="0" indent="0" algn="ctr">
                <a:buFont typeface="Arial" pitchFamily="34" charset="0"/>
                <a:buNone/>
              </a:pPr>
              <a:r>
                <a:rPr lang="en-US" sz="1100" b="1" dirty="0" smtClean="0">
                  <a:solidFill>
                    <a:srgbClr val="FFFFFF"/>
                  </a:solidFill>
                  <a:latin typeface="Vodafone Rg"/>
                </a:rPr>
                <a:t>Where do manufacturers generate their revenue?</a:t>
              </a:r>
            </a:p>
          </p:txBody>
        </p:sp>
        <p:sp>
          <p:nvSpPr>
            <p:cNvPr id="27" name="TextBox 26">
              <a:hlinkClick r:id="rId5" action="ppaction://hlinksldjump"/>
            </p:cNvPr>
            <p:cNvSpPr txBox="1"/>
            <p:nvPr/>
          </p:nvSpPr>
          <p:spPr>
            <a:xfrm>
              <a:off x="2931281" y="3132335"/>
              <a:ext cx="4705498" cy="324000"/>
            </a:xfrm>
            <a:prstGeom prst="rect">
              <a:avLst/>
            </a:prstGeom>
            <a:solidFill>
              <a:schemeClr val="bg1">
                <a:lumMod val="65000"/>
              </a:schemeClr>
            </a:solidFill>
            <a:effectLst>
              <a:outerShdw blurRad="50800" dist="38100" dir="2700000" algn="tl" rotWithShape="0">
                <a:prstClr val="black">
                  <a:alpha val="40000"/>
                </a:prstClr>
              </a:outerShdw>
            </a:effectLst>
          </p:spPr>
          <p:txBody>
            <a:bodyPr wrap="square" lIns="0" tIns="0" rIns="0" bIns="0" rtlCol="0" anchor="ctr">
              <a:noAutofit/>
            </a:bodyPr>
            <a:lstStyle/>
            <a:p>
              <a:pPr marL="0" indent="0" algn="ctr">
                <a:buFont typeface="Arial" pitchFamily="34" charset="0"/>
                <a:buNone/>
              </a:pPr>
              <a:endParaRPr lang="en-US" sz="100" b="1" dirty="0" smtClean="0">
                <a:solidFill>
                  <a:srgbClr val="FFFFFF"/>
                </a:solidFill>
                <a:latin typeface="Vodafone Rg"/>
              </a:endParaRPr>
            </a:p>
            <a:p>
              <a:pPr marL="0" indent="0" algn="ctr">
                <a:buFont typeface="Arial" pitchFamily="34" charset="0"/>
                <a:buNone/>
              </a:pPr>
              <a:r>
                <a:rPr lang="en-US" sz="1100" b="1" dirty="0" smtClean="0">
                  <a:solidFill>
                    <a:srgbClr val="FFFFFF"/>
                  </a:solidFill>
                  <a:latin typeface="Vodafone Rg"/>
                </a:rPr>
                <a:t>Where do professional services generate their revenue?</a:t>
              </a:r>
            </a:p>
          </p:txBody>
        </p:sp>
        <p:sp>
          <p:nvSpPr>
            <p:cNvPr id="28" name="TextBox 27">
              <a:hlinkClick r:id="rId6" action="ppaction://hlinksldjump"/>
            </p:cNvPr>
            <p:cNvSpPr txBox="1"/>
            <p:nvPr/>
          </p:nvSpPr>
          <p:spPr>
            <a:xfrm>
              <a:off x="2929514" y="3733010"/>
              <a:ext cx="4702300" cy="324000"/>
            </a:xfrm>
            <a:prstGeom prst="rect">
              <a:avLst/>
            </a:prstGeom>
            <a:solidFill>
              <a:schemeClr val="bg1">
                <a:lumMod val="65000"/>
              </a:schemeClr>
            </a:solidFill>
            <a:effectLst>
              <a:outerShdw blurRad="50800" dist="38100" dir="2700000" algn="tl" rotWithShape="0">
                <a:prstClr val="black">
                  <a:alpha val="40000"/>
                </a:prstClr>
              </a:outerShdw>
            </a:effectLst>
          </p:spPr>
          <p:txBody>
            <a:bodyPr wrap="square" lIns="0" tIns="0" rIns="0" bIns="0" rtlCol="0" anchor="ctr">
              <a:noAutofit/>
            </a:bodyPr>
            <a:lstStyle/>
            <a:p>
              <a:pPr marL="0" indent="0" algn="ctr">
                <a:buFont typeface="Arial" pitchFamily="34" charset="0"/>
                <a:buNone/>
              </a:pPr>
              <a:endParaRPr lang="en-US" sz="100" b="1" dirty="0" smtClean="0">
                <a:solidFill>
                  <a:srgbClr val="FFFFFF"/>
                </a:solidFill>
                <a:latin typeface="Vodafone Rg"/>
              </a:endParaRPr>
            </a:p>
            <a:p>
              <a:pPr marL="0" indent="0" algn="ctr">
                <a:buFont typeface="Arial" pitchFamily="34" charset="0"/>
                <a:buNone/>
              </a:pPr>
              <a:r>
                <a:rPr lang="en-US" sz="1100" b="1" dirty="0" smtClean="0">
                  <a:solidFill>
                    <a:srgbClr val="FFFFFF"/>
                  </a:solidFill>
                  <a:latin typeface="Vodafone Rg"/>
                </a:rPr>
                <a:t>Where do construction companies generate their revenue?</a:t>
              </a:r>
            </a:p>
          </p:txBody>
        </p:sp>
      </p:grpSp>
      <p:sp>
        <p:nvSpPr>
          <p:cNvPr id="35" name="Pentagon 34">
            <a:hlinkClick r:id="rId7" action="ppaction://hlinksldjump"/>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grpSp>
        <p:nvGrpSpPr>
          <p:cNvPr id="21" name="Group 20"/>
          <p:cNvGrpSpPr/>
          <p:nvPr/>
        </p:nvGrpSpPr>
        <p:grpSpPr>
          <a:xfrm>
            <a:off x="0" y="-1"/>
            <a:ext cx="1945904" cy="5143501"/>
            <a:chOff x="0" y="-1"/>
            <a:chExt cx="1945904" cy="5143501"/>
          </a:xfrm>
        </p:grpSpPr>
        <p:sp>
          <p:nvSpPr>
            <p:cNvPr id="36" name="Rectangle 35"/>
            <p:cNvSpPr/>
            <p:nvPr/>
          </p:nvSpPr>
          <p:spPr>
            <a:xfrm>
              <a:off x="0" y="-1"/>
              <a:ext cx="1945904" cy="514350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Lt" panose="020B0606040202020204" pitchFamily="34" charset="0"/>
              </a:endParaRPr>
            </a:p>
          </p:txBody>
        </p:sp>
        <p:sp>
          <p:nvSpPr>
            <p:cNvPr id="38" name="Pentagon 37"/>
            <p:cNvSpPr>
              <a:spLocks noChangeAspect="1"/>
            </p:cNvSpPr>
            <p:nvPr/>
          </p:nvSpPr>
          <p:spPr>
            <a:xfrm>
              <a:off x="51846" y="88018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39" name="Pentagon 38"/>
            <p:cNvSpPr>
              <a:spLocks noChangeAspect="1"/>
            </p:cNvSpPr>
            <p:nvPr/>
          </p:nvSpPr>
          <p:spPr>
            <a:xfrm>
              <a:off x="51846" y="1289403"/>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smtClean="0">
                  <a:solidFill>
                    <a:schemeClr val="bg1">
                      <a:lumMod val="95000"/>
                    </a:schemeClr>
                  </a:solidFill>
                  <a:latin typeface="Vodafone Rg"/>
                </a:rPr>
                <a:t> 1. Why?</a:t>
              </a:r>
              <a:endParaRPr lang="en-GB" b="1" kern="1200" dirty="0" smtClean="0">
                <a:solidFill>
                  <a:schemeClr val="bg1">
                    <a:lumMod val="95000"/>
                  </a:schemeClr>
                </a:solidFill>
                <a:latin typeface="Vodafone Rg"/>
              </a:endParaRPr>
            </a:p>
          </p:txBody>
        </p:sp>
      </p:grpSp>
      <p:sp>
        <p:nvSpPr>
          <p:cNvPr id="42" name="23 Rectángulo"/>
          <p:cNvSpPr/>
          <p:nvPr/>
        </p:nvSpPr>
        <p:spPr>
          <a:xfrm>
            <a:off x="0" y="-1"/>
            <a:ext cx="9144000" cy="617539"/>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200" b="1" kern="1200" dirty="0" smtClean="0">
              <a:solidFill>
                <a:srgbClr val="34342B"/>
              </a:solidFill>
              <a:latin typeface="Vodafone Lt" panose="020B0606040202020204" pitchFamily="34" charset="0"/>
            </a:endParaRPr>
          </a:p>
        </p:txBody>
      </p:sp>
      <p:pic>
        <p:nvPicPr>
          <p:cNvPr id="44"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7317" y="11154"/>
            <a:ext cx="336654" cy="606384"/>
          </a:xfrm>
          <a:prstGeom prst="rect">
            <a:avLst/>
          </a:prstGeom>
        </p:spPr>
      </p:pic>
      <p:sp>
        <p:nvSpPr>
          <p:cNvPr id="29" name="Pentagon 28"/>
          <p:cNvSpPr>
            <a:spLocks noChangeAspect="1"/>
          </p:cNvSpPr>
          <p:nvPr/>
        </p:nvSpPr>
        <p:spPr>
          <a:xfrm>
            <a:off x="58260" y="353391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30" name="Pentagon 29"/>
          <p:cNvSpPr>
            <a:spLocks noChangeAspect="1"/>
          </p:cNvSpPr>
          <p:nvPr/>
        </p:nvSpPr>
        <p:spPr>
          <a:xfrm>
            <a:off x="58260" y="3059692"/>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sp>
        <p:nvSpPr>
          <p:cNvPr id="33" name="TextBox 32"/>
          <p:cNvSpPr txBox="1"/>
          <p:nvPr/>
        </p:nvSpPr>
        <p:spPr>
          <a:xfrm>
            <a:off x="124765" y="1851687"/>
            <a:ext cx="1794426" cy="3374803"/>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Core Business Needs</a:t>
            </a:r>
          </a:p>
          <a:p>
            <a:pPr>
              <a:tabLst>
                <a:tab pos="93663" algn="l"/>
              </a:tabLst>
            </a:pPr>
            <a:r>
              <a:rPr lang="en-US" sz="1200" b="1" dirty="0">
                <a:solidFill>
                  <a:schemeClr val="accent1"/>
                </a:solidFill>
                <a:latin typeface="Vodafone Rg"/>
              </a:rPr>
              <a:t>Verticals Main Characteristics</a:t>
            </a:r>
          </a:p>
          <a:p>
            <a:pPr>
              <a:tabLst>
                <a:tab pos="93663" algn="l"/>
              </a:tabLst>
            </a:pPr>
            <a:r>
              <a:rPr lang="en-US" sz="1200" dirty="0" smtClean="0">
                <a:solidFill>
                  <a:srgbClr val="888888"/>
                </a:solidFill>
                <a:latin typeface="Vodafone Rg"/>
              </a:rPr>
              <a:t>Summary</a:t>
            </a:r>
          </a:p>
          <a:p>
            <a:pPr>
              <a:tabLst>
                <a:tab pos="93663" algn="l"/>
              </a:tabLst>
            </a:pPr>
            <a:r>
              <a:rPr lang="en-US" sz="1200" dirty="0" smtClean="0">
                <a:solidFill>
                  <a:srgbClr val="888888"/>
                </a:solidFill>
                <a:latin typeface="Vodafone Rg"/>
              </a:rPr>
              <a:t>Test yourself</a:t>
            </a:r>
          </a:p>
        </p:txBody>
      </p:sp>
      <p:sp>
        <p:nvSpPr>
          <p:cNvPr id="34" name="33 CuadroTexto"/>
          <p:cNvSpPr txBox="1"/>
          <p:nvPr/>
        </p:nvSpPr>
        <p:spPr>
          <a:xfrm>
            <a:off x="1359147" y="-26986"/>
            <a:ext cx="6532987" cy="614150"/>
          </a:xfrm>
          <a:prstGeom prst="rect">
            <a:avLst/>
          </a:prstGeom>
        </p:spPr>
        <p:txBody>
          <a:bodyPr wrap="square" lIns="0" tIns="0" rIns="0" bIns="0" rtlCol="0" anchor="ctr">
            <a:noAutofit/>
          </a:bodyPr>
          <a:lstStyle/>
          <a:p>
            <a:r>
              <a:rPr lang="es-ES" sz="2800" b="1" dirty="0" err="1" smtClean="0">
                <a:solidFill>
                  <a:schemeClr val="bg1"/>
                </a:solidFill>
                <a:latin typeface="Vodafone Rg"/>
              </a:rPr>
              <a:t>Why</a:t>
            </a:r>
            <a:r>
              <a:rPr lang="es-ES" sz="2800" b="1" dirty="0">
                <a:solidFill>
                  <a:schemeClr val="bg1"/>
                </a:solidFill>
                <a:latin typeface="Vodafone Rg"/>
              </a:rPr>
              <a:t> </a:t>
            </a:r>
            <a:r>
              <a:rPr lang="es-ES" sz="2800" b="1" dirty="0" smtClean="0">
                <a:solidFill>
                  <a:schemeClr val="bg1"/>
                </a:solidFill>
                <a:latin typeface="Vodafone Rg"/>
              </a:rPr>
              <a:t>are Small </a:t>
            </a:r>
            <a:r>
              <a:rPr lang="es-ES" sz="2800" b="1" dirty="0" err="1" smtClean="0">
                <a:solidFill>
                  <a:schemeClr val="bg1"/>
                </a:solidFill>
                <a:latin typeface="Vodafone Rg"/>
              </a:rPr>
              <a:t>Businesses</a:t>
            </a:r>
            <a:r>
              <a:rPr lang="es-ES" sz="2800" b="1" dirty="0" smtClean="0">
                <a:solidFill>
                  <a:schemeClr val="bg1"/>
                </a:solidFill>
                <a:latin typeface="Vodafone Rg"/>
              </a:rPr>
              <a:t> </a:t>
            </a:r>
            <a:r>
              <a:rPr lang="es-ES" sz="2800" b="1" dirty="0" err="1" smtClean="0">
                <a:solidFill>
                  <a:schemeClr val="bg1"/>
                </a:solidFill>
                <a:latin typeface="Vodafone Rg"/>
              </a:rPr>
              <a:t>Important</a:t>
            </a:r>
            <a:r>
              <a:rPr lang="es-ES" sz="2800" b="1" dirty="0" smtClean="0">
                <a:solidFill>
                  <a:schemeClr val="bg1"/>
                </a:solidFill>
                <a:latin typeface="Vodafone Rg"/>
              </a:rPr>
              <a:t>?</a:t>
            </a:r>
            <a:endParaRPr lang="es-ES" sz="2800" b="1" dirty="0">
              <a:solidFill>
                <a:schemeClr val="bg1"/>
              </a:solidFill>
              <a:latin typeface="Vodafone Rg"/>
            </a:endParaRPr>
          </a:p>
        </p:txBody>
      </p:sp>
    </p:spTree>
    <p:extLst>
      <p:ext uri="{BB962C8B-B14F-4D97-AF65-F5344CB8AC3E}">
        <p14:creationId xmlns:p14="http://schemas.microsoft.com/office/powerpoint/2010/main" val="21299638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23634" y="1704451"/>
            <a:ext cx="6273268" cy="1105398"/>
          </a:xfrm>
          <a:prstGeom prst="rect">
            <a:avLst/>
          </a:prstGeom>
          <a:noFill/>
          <a:ln>
            <a:noFill/>
          </a:ln>
        </p:spPr>
        <p:txBody>
          <a:bodyPr wrap="square" lIns="0" tIns="0" rIns="0" bIns="0" rtlCol="0">
            <a:noAutofit/>
          </a:bodyPr>
          <a:lstStyle/>
          <a:p>
            <a:pPr algn="ctr"/>
            <a:r>
              <a:rPr lang="en-US" sz="2000" dirty="0" smtClean="0">
                <a:latin typeface="Vodafone Rg"/>
              </a:rPr>
              <a:t>A </a:t>
            </a:r>
            <a:r>
              <a:rPr lang="en-US" sz="2000" b="1" dirty="0" smtClean="0">
                <a:latin typeface="Vodafone Rg"/>
              </a:rPr>
              <a:t>retailer </a:t>
            </a:r>
            <a:r>
              <a:rPr lang="en-US" sz="2000" dirty="0" smtClean="0">
                <a:latin typeface="Vodafone Rg"/>
              </a:rPr>
              <a:t>has </a:t>
            </a:r>
            <a:r>
              <a:rPr lang="en-US" sz="2000" dirty="0">
                <a:latin typeface="Vodafone Rg"/>
              </a:rPr>
              <a:t>a </a:t>
            </a:r>
            <a:r>
              <a:rPr lang="en-US" sz="2000" dirty="0" smtClean="0">
                <a:latin typeface="Vodafone Rg"/>
              </a:rPr>
              <a:t>static workforce based in their store(s) that relies heavily </a:t>
            </a:r>
            <a:r>
              <a:rPr lang="en-US" sz="2000" dirty="0">
                <a:latin typeface="Vodafone Rg"/>
              </a:rPr>
              <a:t>on office </a:t>
            </a:r>
            <a:r>
              <a:rPr lang="en-US" sz="2000" dirty="0" smtClean="0">
                <a:latin typeface="Vodafone Rg"/>
              </a:rPr>
              <a:t>enablement (e.g</a:t>
            </a:r>
            <a:r>
              <a:rPr lang="en-US" sz="2000" dirty="0">
                <a:latin typeface="Vodafone Rg"/>
              </a:rPr>
              <a:t>. for stock ordering, taking payments, </a:t>
            </a:r>
            <a:r>
              <a:rPr lang="en-US" sz="2000" dirty="0" smtClean="0">
                <a:latin typeface="Vodafone Rg"/>
              </a:rPr>
              <a:t>etc.) </a:t>
            </a:r>
            <a:r>
              <a:rPr lang="en-US" sz="2000" dirty="0">
                <a:latin typeface="Vodafone Rg"/>
              </a:rPr>
              <a:t>to generate </a:t>
            </a:r>
            <a:r>
              <a:rPr lang="en-US" sz="2000" dirty="0" smtClean="0">
                <a:latin typeface="Vodafone Rg"/>
              </a:rPr>
              <a:t>revenue. They typically have a lower need for mobile communications.</a:t>
            </a:r>
            <a:endParaRPr lang="en-US" sz="2000" dirty="0">
              <a:latin typeface="Vodafone Rg"/>
            </a:endParaRPr>
          </a:p>
          <a:p>
            <a:pPr algn="ctr"/>
            <a:endParaRPr lang="en-US" sz="3200" dirty="0">
              <a:latin typeface="Vodafone Lt" panose="020B0606040202020204" pitchFamily="34" charset="0"/>
            </a:endParaRPr>
          </a:p>
          <a:p>
            <a:pPr marL="0" indent="0">
              <a:buFont typeface="Arial" pitchFamily="34" charset="0"/>
              <a:buNone/>
            </a:pPr>
            <a:endParaRPr lang="en-GB" sz="2000" dirty="0" smtClean="0">
              <a:latin typeface="Vodafone Lt" panose="020B0606040202020204" pitchFamily="34" charset="0"/>
            </a:endParaRPr>
          </a:p>
        </p:txBody>
      </p:sp>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pitchFamily="34" charset="0"/>
            </a:endParaRPr>
          </a:p>
        </p:txBody>
      </p:sp>
      <p:sp>
        <p:nvSpPr>
          <p:cNvPr id="36" name="Pentagon 35">
            <a:hlinkClick r:id="rId3" action="ppaction://hlinksldjump"/>
          </p:cNvPr>
          <p:cNvSpPr>
            <a:spLocks noChangeAspect="1"/>
          </p:cNvSpPr>
          <p:nvPr/>
        </p:nvSpPr>
        <p:spPr>
          <a:xfrm flipH="1">
            <a:off x="2214880" y="4682362"/>
            <a:ext cx="1379313"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Back</a:t>
            </a:r>
          </a:p>
        </p:txBody>
      </p:sp>
      <p:grpSp>
        <p:nvGrpSpPr>
          <p:cNvPr id="11" name="Group 10"/>
          <p:cNvGrpSpPr/>
          <p:nvPr/>
        </p:nvGrpSpPr>
        <p:grpSpPr>
          <a:xfrm>
            <a:off x="0" y="-1"/>
            <a:ext cx="1945904" cy="5143501"/>
            <a:chOff x="0" y="-1"/>
            <a:chExt cx="1945904" cy="5143501"/>
          </a:xfrm>
        </p:grpSpPr>
        <p:sp>
          <p:nvSpPr>
            <p:cNvPr id="12" name="Rectangle 11"/>
            <p:cNvSpPr/>
            <p:nvPr/>
          </p:nvSpPr>
          <p:spPr>
            <a:xfrm>
              <a:off x="0" y="-1"/>
              <a:ext cx="1945904" cy="514350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14" name="Pentagon 13"/>
            <p:cNvSpPr>
              <a:spLocks noChangeAspect="1"/>
            </p:cNvSpPr>
            <p:nvPr/>
          </p:nvSpPr>
          <p:spPr>
            <a:xfrm>
              <a:off x="51846" y="88018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15" name="Pentagon 14"/>
            <p:cNvSpPr>
              <a:spLocks noChangeAspect="1"/>
            </p:cNvSpPr>
            <p:nvPr/>
          </p:nvSpPr>
          <p:spPr>
            <a:xfrm>
              <a:off x="51846" y="1289403"/>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smtClean="0">
                  <a:solidFill>
                    <a:schemeClr val="bg1">
                      <a:lumMod val="95000"/>
                    </a:schemeClr>
                  </a:solidFill>
                  <a:latin typeface="Vodafone Rg"/>
                </a:rPr>
                <a:t> 1. Why?</a:t>
              </a:r>
              <a:endParaRPr lang="en-GB" b="1" kern="1200" dirty="0" smtClean="0">
                <a:solidFill>
                  <a:schemeClr val="bg1">
                    <a:lumMod val="95000"/>
                  </a:schemeClr>
                </a:solidFill>
                <a:latin typeface="Vodafone Rg"/>
              </a:endParaRPr>
            </a:p>
          </p:txBody>
        </p:sp>
      </p:grpSp>
      <p:sp>
        <p:nvSpPr>
          <p:cNvPr id="18" name="23 Rectángulo"/>
          <p:cNvSpPr/>
          <p:nvPr/>
        </p:nvSpPr>
        <p:spPr>
          <a:xfrm>
            <a:off x="0" y="-1"/>
            <a:ext cx="9144000" cy="617539"/>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200" b="1" kern="1200" dirty="0" smtClean="0">
              <a:solidFill>
                <a:srgbClr val="34342B"/>
              </a:solidFill>
              <a:latin typeface="Vodafone Lt" panose="020B0606040202020204" pitchFamily="34" charset="0"/>
            </a:endParaRPr>
          </a:p>
        </p:txBody>
      </p:sp>
      <p:pic>
        <p:nvPicPr>
          <p:cNvPr id="21"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317" y="11154"/>
            <a:ext cx="336654" cy="606384"/>
          </a:xfrm>
          <a:prstGeom prst="rect">
            <a:avLst/>
          </a:prstGeom>
        </p:spPr>
      </p:pic>
      <p:sp>
        <p:nvSpPr>
          <p:cNvPr id="22" name="Pentagon 21"/>
          <p:cNvSpPr>
            <a:spLocks noChangeAspect="1"/>
          </p:cNvSpPr>
          <p:nvPr/>
        </p:nvSpPr>
        <p:spPr>
          <a:xfrm>
            <a:off x="58260" y="353391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23" name="Pentagon 22"/>
          <p:cNvSpPr>
            <a:spLocks noChangeAspect="1"/>
          </p:cNvSpPr>
          <p:nvPr/>
        </p:nvSpPr>
        <p:spPr>
          <a:xfrm>
            <a:off x="58260" y="3059692"/>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sp>
        <p:nvSpPr>
          <p:cNvPr id="26" name="TextBox 25"/>
          <p:cNvSpPr txBox="1"/>
          <p:nvPr/>
        </p:nvSpPr>
        <p:spPr>
          <a:xfrm>
            <a:off x="124765" y="1851687"/>
            <a:ext cx="1794426" cy="3374803"/>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Core Business Needs</a:t>
            </a:r>
          </a:p>
          <a:p>
            <a:pPr>
              <a:tabLst>
                <a:tab pos="93663" algn="l"/>
              </a:tabLst>
            </a:pPr>
            <a:r>
              <a:rPr lang="en-US" sz="1200" b="1" dirty="0">
                <a:solidFill>
                  <a:schemeClr val="accent1"/>
                </a:solidFill>
                <a:latin typeface="Vodafone Rg"/>
              </a:rPr>
              <a:t>Verticals Main Characteristics</a:t>
            </a:r>
          </a:p>
          <a:p>
            <a:pPr>
              <a:tabLst>
                <a:tab pos="93663" algn="l"/>
              </a:tabLst>
            </a:pPr>
            <a:r>
              <a:rPr lang="en-US" sz="1200" dirty="0" smtClean="0">
                <a:solidFill>
                  <a:srgbClr val="888888"/>
                </a:solidFill>
                <a:latin typeface="Vodafone Rg"/>
              </a:rPr>
              <a:t>Summary</a:t>
            </a:r>
          </a:p>
          <a:p>
            <a:pPr>
              <a:tabLst>
                <a:tab pos="93663" algn="l"/>
              </a:tabLst>
            </a:pPr>
            <a:r>
              <a:rPr lang="en-US" sz="1200" dirty="0" smtClean="0">
                <a:solidFill>
                  <a:srgbClr val="888888"/>
                </a:solidFill>
                <a:latin typeface="Vodafone Rg"/>
              </a:rPr>
              <a:t>Test yourself</a:t>
            </a:r>
          </a:p>
        </p:txBody>
      </p:sp>
      <p:sp>
        <p:nvSpPr>
          <p:cNvPr id="24" name="33 CuadroTexto"/>
          <p:cNvSpPr txBox="1"/>
          <p:nvPr/>
        </p:nvSpPr>
        <p:spPr>
          <a:xfrm>
            <a:off x="1359147" y="-26986"/>
            <a:ext cx="6532987" cy="614150"/>
          </a:xfrm>
          <a:prstGeom prst="rect">
            <a:avLst/>
          </a:prstGeom>
        </p:spPr>
        <p:txBody>
          <a:bodyPr wrap="square" lIns="0" tIns="0" rIns="0" bIns="0" rtlCol="0" anchor="ctr">
            <a:noAutofit/>
          </a:bodyPr>
          <a:lstStyle/>
          <a:p>
            <a:r>
              <a:rPr lang="es-ES" sz="2800" b="1" dirty="0" err="1" smtClean="0">
                <a:solidFill>
                  <a:schemeClr val="bg1"/>
                </a:solidFill>
                <a:latin typeface="Vodafone Rg"/>
              </a:rPr>
              <a:t>Why</a:t>
            </a:r>
            <a:r>
              <a:rPr lang="es-ES" sz="2800" b="1" dirty="0">
                <a:solidFill>
                  <a:schemeClr val="bg1"/>
                </a:solidFill>
                <a:latin typeface="Vodafone Rg"/>
              </a:rPr>
              <a:t> </a:t>
            </a:r>
            <a:r>
              <a:rPr lang="es-ES" sz="2800" b="1" dirty="0" smtClean="0">
                <a:solidFill>
                  <a:schemeClr val="bg1"/>
                </a:solidFill>
                <a:latin typeface="Vodafone Rg"/>
              </a:rPr>
              <a:t>are Small </a:t>
            </a:r>
            <a:r>
              <a:rPr lang="es-ES" sz="2800" b="1" dirty="0" err="1" smtClean="0">
                <a:solidFill>
                  <a:schemeClr val="bg1"/>
                </a:solidFill>
                <a:latin typeface="Vodafone Rg"/>
              </a:rPr>
              <a:t>Businesses</a:t>
            </a:r>
            <a:r>
              <a:rPr lang="es-ES" sz="2800" b="1" dirty="0" smtClean="0">
                <a:solidFill>
                  <a:schemeClr val="bg1"/>
                </a:solidFill>
                <a:latin typeface="Vodafone Rg"/>
              </a:rPr>
              <a:t> </a:t>
            </a:r>
            <a:r>
              <a:rPr lang="es-ES" sz="2800" b="1" dirty="0" err="1" smtClean="0">
                <a:solidFill>
                  <a:schemeClr val="bg1"/>
                </a:solidFill>
                <a:latin typeface="Vodafone Rg"/>
              </a:rPr>
              <a:t>Important</a:t>
            </a:r>
            <a:r>
              <a:rPr lang="es-ES" sz="2800" b="1" dirty="0" smtClean="0">
                <a:solidFill>
                  <a:schemeClr val="bg1"/>
                </a:solidFill>
                <a:latin typeface="Vodafone Rg"/>
              </a:rPr>
              <a:t>?</a:t>
            </a:r>
            <a:endParaRPr lang="es-ES" sz="2800" b="1" dirty="0">
              <a:solidFill>
                <a:schemeClr val="bg1"/>
              </a:solidFill>
              <a:latin typeface="Vodafone Rg"/>
            </a:endParaRPr>
          </a:p>
        </p:txBody>
      </p:sp>
    </p:spTree>
    <p:extLst>
      <p:ext uri="{BB962C8B-B14F-4D97-AF65-F5344CB8AC3E}">
        <p14:creationId xmlns:p14="http://schemas.microsoft.com/office/powerpoint/2010/main" val="1934001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1" y="672727"/>
            <a:ext cx="6831971" cy="2642680"/>
          </a:xfrm>
          <a:prstGeom prst="rect">
            <a:avLst/>
          </a:prstGeom>
        </p:spPr>
        <p:txBody>
          <a:bodyPr wrap="square" lIns="0" tIns="0" rIns="0" bIns="0" rtlCol="0">
            <a:noAutofit/>
          </a:bodyPr>
          <a:lstStyle/>
          <a:p>
            <a:pPr marL="0" indent="0">
              <a:buFont typeface="Arial" pitchFamily="34" charset="0"/>
              <a:buNone/>
            </a:pPr>
            <a:r>
              <a:rPr lang="en-US" sz="1200" dirty="0" smtClean="0">
                <a:latin typeface="Vodafone Rg"/>
              </a:rPr>
              <a:t>Hello,</a:t>
            </a:r>
            <a:endParaRPr lang="en-US" sz="1200" dirty="0">
              <a:latin typeface="Vodafone Rg"/>
            </a:endParaRPr>
          </a:p>
          <a:p>
            <a:pPr marL="0" indent="0">
              <a:buFont typeface="Arial" pitchFamily="34" charset="0"/>
              <a:buNone/>
            </a:pPr>
            <a:r>
              <a:rPr lang="en-US" sz="1200" dirty="0" smtClean="0">
                <a:latin typeface="Vodafone Rg"/>
              </a:rPr>
              <a:t>I would like to welcome you to this </a:t>
            </a:r>
            <a:r>
              <a:rPr lang="en-US" sz="1200" b="1" dirty="0" smtClean="0">
                <a:solidFill>
                  <a:schemeClr val="accent1"/>
                </a:solidFill>
                <a:latin typeface="Vodafone Rg"/>
              </a:rPr>
              <a:t>Small Business Solutions Training</a:t>
            </a:r>
            <a:endParaRPr lang="en-US" sz="1200" b="1" dirty="0">
              <a:solidFill>
                <a:schemeClr val="accent1"/>
              </a:solidFill>
              <a:latin typeface="Vodafone Rg"/>
            </a:endParaRPr>
          </a:p>
          <a:p>
            <a:pPr marL="0" indent="0">
              <a:buFont typeface="Arial" pitchFamily="34" charset="0"/>
              <a:buNone/>
            </a:pPr>
            <a:endParaRPr lang="en-US" sz="1200" dirty="0" smtClean="0">
              <a:latin typeface="Vodafone Rg"/>
            </a:endParaRPr>
          </a:p>
          <a:p>
            <a:pPr marL="0" indent="0">
              <a:buFont typeface="Arial" pitchFamily="34" charset="0"/>
              <a:buNone/>
            </a:pPr>
            <a:r>
              <a:rPr lang="en-US" sz="1200" dirty="0" smtClean="0">
                <a:latin typeface="Vodafone Rg"/>
              </a:rPr>
              <a:t>This training has been designed to help Vodafone Sales Professionals </a:t>
            </a:r>
            <a:r>
              <a:rPr lang="en-GB" sz="1200" dirty="0" smtClean="0">
                <a:latin typeface="Vodafone Rg"/>
              </a:rPr>
              <a:t>sell Vodafone Solutions </a:t>
            </a:r>
            <a:r>
              <a:rPr lang="en-GB" sz="1200" dirty="0">
                <a:latin typeface="Vodafone Rg"/>
              </a:rPr>
              <a:t>to Small </a:t>
            </a:r>
            <a:r>
              <a:rPr lang="en-GB" sz="1200" dirty="0" smtClean="0">
                <a:latin typeface="Vodafone Rg"/>
              </a:rPr>
              <a:t>Businesses </a:t>
            </a:r>
            <a:r>
              <a:rPr lang="en-GB" sz="1200" dirty="0">
                <a:latin typeface="Vodafone Rg"/>
              </a:rPr>
              <a:t>(SME &amp; SoHo)</a:t>
            </a:r>
            <a:r>
              <a:rPr lang="en-GB" sz="1200" dirty="0" smtClean="0">
                <a:latin typeface="Vodafone Rg"/>
              </a:rPr>
              <a:t>. </a:t>
            </a:r>
          </a:p>
          <a:p>
            <a:pPr marL="0" indent="0">
              <a:buFont typeface="Arial" pitchFamily="34" charset="0"/>
              <a:buNone/>
            </a:pPr>
            <a:endParaRPr lang="en-GB" sz="1200" dirty="0">
              <a:latin typeface="Vodafone Rg"/>
            </a:endParaRPr>
          </a:p>
          <a:p>
            <a:pPr marL="0" indent="0">
              <a:buFont typeface="Arial" pitchFamily="34" charset="0"/>
              <a:buNone/>
            </a:pPr>
            <a:r>
              <a:rPr lang="en-US" sz="1200" dirty="0" smtClean="0">
                <a:latin typeface="Vodafone Rg"/>
              </a:rPr>
              <a:t>It is divided into three modules:</a:t>
            </a:r>
          </a:p>
          <a:p>
            <a:pPr marL="285750" indent="-285750">
              <a:buFont typeface="Arial"/>
              <a:buChar char="•"/>
            </a:pPr>
            <a:r>
              <a:rPr lang="en-US" sz="1200" dirty="0" smtClean="0">
                <a:latin typeface="Vodafone Rg"/>
              </a:rPr>
              <a:t>Module 1: Why are Small </a:t>
            </a:r>
            <a:r>
              <a:rPr lang="en-US" sz="1200" dirty="0">
                <a:latin typeface="Vodafone Rg"/>
              </a:rPr>
              <a:t>Businesses </a:t>
            </a:r>
            <a:r>
              <a:rPr lang="en-US" sz="1200" dirty="0" smtClean="0">
                <a:latin typeface="Vodafone Rg"/>
              </a:rPr>
              <a:t>Important?</a:t>
            </a:r>
            <a:endParaRPr lang="en-US" sz="1200" dirty="0">
              <a:latin typeface="Vodafone Rg"/>
            </a:endParaRPr>
          </a:p>
          <a:p>
            <a:pPr marL="285750" indent="-285750">
              <a:buFont typeface="Arial"/>
              <a:buChar char="•"/>
            </a:pPr>
            <a:r>
              <a:rPr lang="en-US" sz="1200" dirty="0" smtClean="0">
                <a:latin typeface="Vodafone Rg"/>
              </a:rPr>
              <a:t>Module 2: What are Small </a:t>
            </a:r>
            <a:r>
              <a:rPr lang="en-US" sz="1200" dirty="0">
                <a:latin typeface="Vodafone Rg"/>
              </a:rPr>
              <a:t>Business </a:t>
            </a:r>
            <a:r>
              <a:rPr lang="en-US" sz="1200" dirty="0" smtClean="0">
                <a:latin typeface="Vodafone Rg"/>
              </a:rPr>
              <a:t>Solutions?</a:t>
            </a:r>
            <a:endParaRPr lang="en-US" sz="1200" dirty="0">
              <a:latin typeface="Vodafone Rg"/>
            </a:endParaRPr>
          </a:p>
          <a:p>
            <a:pPr marL="285750" indent="-285750">
              <a:buFont typeface="Arial"/>
              <a:buChar char="•"/>
            </a:pPr>
            <a:r>
              <a:rPr lang="en-US" sz="1200" dirty="0" smtClean="0">
                <a:latin typeface="Vodafone Rg"/>
              </a:rPr>
              <a:t>Module 3: How do You Sell </a:t>
            </a:r>
            <a:r>
              <a:rPr lang="en-US" sz="1200" dirty="0">
                <a:latin typeface="Vodafone Rg"/>
              </a:rPr>
              <a:t>Small Business </a:t>
            </a:r>
            <a:r>
              <a:rPr lang="en-US" sz="1200" dirty="0" smtClean="0">
                <a:latin typeface="Vodafone Rg"/>
              </a:rPr>
              <a:t>Solutions?</a:t>
            </a:r>
            <a:endParaRPr lang="en-US" sz="1200" dirty="0">
              <a:latin typeface="Vodafone Rg"/>
            </a:endParaRPr>
          </a:p>
          <a:p>
            <a:endParaRPr lang="en-US" sz="1200" dirty="0">
              <a:latin typeface="Vodafone Rg"/>
            </a:endParaRPr>
          </a:p>
          <a:p>
            <a:r>
              <a:rPr lang="en-US" sz="1200" dirty="0">
                <a:latin typeface="Vodafone Rg"/>
              </a:rPr>
              <a:t>The roadmap on the left will help you keep track of </a:t>
            </a:r>
            <a:r>
              <a:rPr lang="en-US" sz="1200" dirty="0" smtClean="0">
                <a:latin typeface="Vodafone Rg"/>
              </a:rPr>
              <a:t>your progress. To get the most out of this training, it is important that </a:t>
            </a:r>
            <a:r>
              <a:rPr lang="en-US" sz="1200" dirty="0">
                <a:latin typeface="Vodafone Rg"/>
              </a:rPr>
              <a:t>you </a:t>
            </a:r>
            <a:r>
              <a:rPr lang="en-US" sz="1200" dirty="0" smtClean="0">
                <a:latin typeface="Vodafone Rg"/>
              </a:rPr>
              <a:t>complete all </a:t>
            </a:r>
            <a:r>
              <a:rPr lang="en-US" sz="1200" dirty="0">
                <a:latin typeface="Vodafone Rg"/>
              </a:rPr>
              <a:t>the modules in </a:t>
            </a:r>
            <a:r>
              <a:rPr lang="en-US" sz="1200" dirty="0" smtClean="0">
                <a:latin typeface="Vodafone Rg"/>
              </a:rPr>
              <a:t>order.</a:t>
            </a:r>
            <a:endParaRPr lang="en-US" sz="1200" dirty="0">
              <a:latin typeface="Vodafone Rg"/>
            </a:endParaRPr>
          </a:p>
          <a:p>
            <a:pPr marL="0" indent="0">
              <a:buFont typeface="Arial" pitchFamily="34" charset="0"/>
              <a:buNone/>
            </a:pPr>
            <a:endParaRPr lang="en-US" sz="1200" dirty="0">
              <a:latin typeface="Vodafone Rg"/>
            </a:endParaRPr>
          </a:p>
          <a:p>
            <a:r>
              <a:rPr lang="en-US" sz="1200" dirty="0" smtClean="0">
                <a:latin typeface="Vodafone Rg"/>
              </a:rPr>
              <a:t>I hope this training enables you to improve your sales performance and deliver a great customer experience.</a:t>
            </a:r>
          </a:p>
          <a:p>
            <a:endParaRPr lang="en-US" sz="1200" dirty="0" smtClean="0">
              <a:latin typeface="Vodafone Rg"/>
            </a:endParaRPr>
          </a:p>
          <a:p>
            <a:r>
              <a:rPr lang="en-US" sz="1200" dirty="0" smtClean="0">
                <a:latin typeface="Vodafone Rg"/>
              </a:rPr>
              <a:t>Watch </a:t>
            </a:r>
            <a:r>
              <a:rPr lang="en-US" sz="1200" dirty="0">
                <a:latin typeface="Vodafone Rg"/>
              </a:rPr>
              <a:t>out for more training coming </a:t>
            </a:r>
            <a:r>
              <a:rPr lang="en-US" sz="1200" dirty="0" smtClean="0">
                <a:latin typeface="Vodafone Rg"/>
              </a:rPr>
              <a:t>soon.</a:t>
            </a:r>
          </a:p>
          <a:p>
            <a:pPr marL="0" indent="0" algn="r">
              <a:buFont typeface="Arial" pitchFamily="34" charset="0"/>
              <a:buNone/>
            </a:pPr>
            <a:r>
              <a:rPr lang="en-US" sz="1200" dirty="0" smtClean="0">
                <a:latin typeface="Vodafone Rg"/>
              </a:rPr>
              <a:t>Malcolm Elliot</a:t>
            </a:r>
          </a:p>
          <a:p>
            <a:pPr marL="0" indent="0" algn="r">
              <a:buFont typeface="Arial" pitchFamily="34" charset="0"/>
              <a:buNone/>
            </a:pPr>
            <a:r>
              <a:rPr lang="en-US" sz="1200" dirty="0" smtClean="0">
                <a:latin typeface="Vodafone Rg"/>
              </a:rPr>
              <a:t>Head of Small Business Sales</a:t>
            </a:r>
          </a:p>
          <a:p>
            <a:pPr marL="0" indent="0" algn="r">
              <a:buFont typeface="Arial" pitchFamily="34" charset="0"/>
              <a:buNone/>
            </a:pPr>
            <a:r>
              <a:rPr lang="en-US" sz="1200" dirty="0" smtClean="0">
                <a:latin typeface="Vodafone Rg"/>
              </a:rPr>
              <a:t>Group Enterprise Channel &amp; Operations</a:t>
            </a:r>
          </a:p>
        </p:txBody>
      </p:sp>
      <p:sp>
        <p:nvSpPr>
          <p:cNvPr id="11" name="Pentagon 10">
            <a:hlinkClick r:id="" action="ppaction://hlinkshowjump?jump=nextslide"/>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rPr>
              <a:t>Next</a:t>
            </a:r>
          </a:p>
        </p:txBody>
      </p:sp>
      <p:sp>
        <p:nvSpPr>
          <p:cNvPr id="14" name="Rectangle 13"/>
          <p:cNvSpPr/>
          <p:nvPr/>
        </p:nvSpPr>
        <p:spPr>
          <a:xfrm>
            <a:off x="0" y="-1"/>
            <a:ext cx="1945904" cy="5143501"/>
          </a:xfrm>
          <a:prstGeom prst="rect">
            <a:avLst/>
          </a:prstGeom>
          <a:solidFill>
            <a:schemeClr val="bg1">
              <a:lumMod val="95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pitchFamily="34" charset="0"/>
              <a:ea typeface="+mn-ea"/>
              <a:cs typeface="+mn-cs"/>
            </a:endParaRPr>
          </a:p>
        </p:txBody>
      </p:sp>
      <p:sp>
        <p:nvSpPr>
          <p:cNvPr id="18" name="Pentagon 17"/>
          <p:cNvSpPr>
            <a:spLocks noChangeAspect="1"/>
          </p:cNvSpPr>
          <p:nvPr/>
        </p:nvSpPr>
        <p:spPr>
          <a:xfrm>
            <a:off x="58260" y="254131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rPr>
              <a:t> 3. How?</a:t>
            </a:r>
            <a:endParaRPr lang="en-GB" b="1" kern="1200" dirty="0" smtClean="0">
              <a:solidFill>
                <a:schemeClr val="bg1">
                  <a:lumMod val="95000"/>
                </a:schemeClr>
              </a:solidFill>
            </a:endParaRPr>
          </a:p>
        </p:txBody>
      </p:sp>
      <p:sp>
        <p:nvSpPr>
          <p:cNvPr id="19" name="Pentagon 18"/>
          <p:cNvSpPr>
            <a:spLocks noChangeAspect="1"/>
          </p:cNvSpPr>
          <p:nvPr/>
        </p:nvSpPr>
        <p:spPr>
          <a:xfrm>
            <a:off x="51846" y="880186"/>
            <a:ext cx="1765884"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Lt" panose="020B0606040202020204" pitchFamily="34" charset="0"/>
              </a:rPr>
              <a:t>  </a:t>
            </a:r>
            <a:r>
              <a:rPr lang="en-GB" b="1" kern="1200" dirty="0" smtClean="0">
                <a:solidFill>
                  <a:schemeClr val="bg1">
                    <a:lumMod val="95000"/>
                  </a:schemeClr>
                </a:solidFill>
              </a:rPr>
              <a:t>Introduction</a:t>
            </a:r>
          </a:p>
        </p:txBody>
      </p:sp>
      <p:sp>
        <p:nvSpPr>
          <p:cNvPr id="21" name="Pentagon 20"/>
          <p:cNvSpPr>
            <a:spLocks noChangeAspect="1"/>
          </p:cNvSpPr>
          <p:nvPr/>
        </p:nvSpPr>
        <p:spPr>
          <a:xfrm>
            <a:off x="51846" y="15806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rPr>
              <a:t> 1. Why?</a:t>
            </a:r>
          </a:p>
        </p:txBody>
      </p:sp>
      <p:sp>
        <p:nvSpPr>
          <p:cNvPr id="22" name="Pentagon 21"/>
          <p:cNvSpPr>
            <a:spLocks noChangeAspect="1"/>
          </p:cNvSpPr>
          <p:nvPr/>
        </p:nvSpPr>
        <p:spPr>
          <a:xfrm>
            <a:off x="58260" y="2067092"/>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rPr>
              <a:t> 2. What?</a:t>
            </a:r>
          </a:p>
        </p:txBody>
      </p:sp>
      <p:sp>
        <p:nvSpPr>
          <p:cNvPr id="23" name="TextBox 22"/>
          <p:cNvSpPr txBox="1"/>
          <p:nvPr/>
        </p:nvSpPr>
        <p:spPr>
          <a:xfrm>
            <a:off x="124765" y="1257012"/>
            <a:ext cx="1794426" cy="414095"/>
          </a:xfrm>
          <a:prstGeom prst="rect">
            <a:avLst/>
          </a:prstGeom>
          <a:ln>
            <a:noFill/>
          </a:ln>
          <a:effectLst/>
        </p:spPr>
        <p:txBody>
          <a:bodyPr wrap="square" lIns="0" tIns="0" rIns="0" bIns="0" rtlCol="0">
            <a:noAutofit/>
          </a:bodyPr>
          <a:lstStyle/>
          <a:p>
            <a:pPr>
              <a:tabLst>
                <a:tab pos="93663" algn="l"/>
              </a:tabLst>
            </a:pPr>
            <a:r>
              <a:rPr lang="en-US" sz="1600" b="1" dirty="0" smtClean="0">
                <a:solidFill>
                  <a:schemeClr val="accent1"/>
                </a:solidFill>
              </a:rPr>
              <a:t>Welcome</a:t>
            </a:r>
          </a:p>
        </p:txBody>
      </p:sp>
      <p:sp>
        <p:nvSpPr>
          <p:cNvPr id="12" name="3 Rectángulo"/>
          <p:cNvSpPr/>
          <p:nvPr/>
        </p:nvSpPr>
        <p:spPr>
          <a:xfrm>
            <a:off x="0" y="0"/>
            <a:ext cx="9144000" cy="614150"/>
          </a:xfrm>
          <a:prstGeom prst="rect">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kern="1200" dirty="0" smtClean="0">
              <a:solidFill>
                <a:srgbClr val="34342B"/>
              </a:solidFill>
              <a:latin typeface="Vodafone Rg" pitchFamily="34" charset="0"/>
              <a:ea typeface="+mn-ea"/>
              <a:cs typeface="+mn-cs"/>
            </a:endParaRPr>
          </a:p>
        </p:txBody>
      </p:sp>
      <p:sp>
        <p:nvSpPr>
          <p:cNvPr id="15" name="33 CuadroTexto"/>
          <p:cNvSpPr txBox="1"/>
          <p:nvPr/>
        </p:nvSpPr>
        <p:spPr>
          <a:xfrm>
            <a:off x="468314" y="0"/>
            <a:ext cx="6532987" cy="614150"/>
          </a:xfrm>
          <a:prstGeom prst="rect">
            <a:avLst/>
          </a:prstGeom>
        </p:spPr>
        <p:txBody>
          <a:bodyPr wrap="square" lIns="0" tIns="0" rIns="0" bIns="0" rtlCol="0" anchor="ctr">
            <a:noAutofit/>
          </a:bodyPr>
          <a:lstStyle/>
          <a:p>
            <a:r>
              <a:rPr lang="es-ES" sz="2800" b="1" dirty="0" smtClean="0">
                <a:solidFill>
                  <a:schemeClr val="bg1"/>
                </a:solidFill>
                <a:latin typeface="Vodafone Rg"/>
              </a:rPr>
              <a:t>Small Business Solutions Training</a:t>
            </a:r>
            <a:endParaRPr lang="es-ES" sz="2800" b="1" dirty="0">
              <a:solidFill>
                <a:schemeClr val="bg1"/>
              </a:solidFill>
              <a:latin typeface="Vodafone Rg"/>
            </a:endParaRPr>
          </a:p>
        </p:txBody>
      </p:sp>
    </p:spTree>
    <p:extLst>
      <p:ext uri="{BB962C8B-B14F-4D97-AF65-F5344CB8AC3E}">
        <p14:creationId xmlns:p14="http://schemas.microsoft.com/office/powerpoint/2010/main" val="14724138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pitchFamily="34" charset="0"/>
            </a:endParaRPr>
          </a:p>
        </p:txBody>
      </p:sp>
      <p:sp>
        <p:nvSpPr>
          <p:cNvPr id="36" name="Pentagon 35">
            <a:hlinkClick r:id="rId3" action="ppaction://hlinksldjump"/>
          </p:cNvPr>
          <p:cNvSpPr>
            <a:spLocks noChangeAspect="1"/>
          </p:cNvSpPr>
          <p:nvPr/>
        </p:nvSpPr>
        <p:spPr>
          <a:xfrm flipH="1">
            <a:off x="2214880" y="4682362"/>
            <a:ext cx="1379313"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Back</a:t>
            </a:r>
          </a:p>
        </p:txBody>
      </p:sp>
      <p:sp>
        <p:nvSpPr>
          <p:cNvPr id="18" name="TextBox 17"/>
          <p:cNvSpPr txBox="1"/>
          <p:nvPr/>
        </p:nvSpPr>
        <p:spPr>
          <a:xfrm>
            <a:off x="2337829" y="1704451"/>
            <a:ext cx="6190488" cy="1106424"/>
          </a:xfrm>
          <a:prstGeom prst="rect">
            <a:avLst/>
          </a:prstGeom>
          <a:noFill/>
          <a:ln>
            <a:noFill/>
          </a:ln>
        </p:spPr>
        <p:txBody>
          <a:bodyPr wrap="square" lIns="0" tIns="0" rIns="0" bIns="0" rtlCol="0">
            <a:noAutofit/>
          </a:bodyPr>
          <a:lstStyle>
            <a:defPPr>
              <a:defRPr lang="en-US"/>
            </a:defPPr>
            <a:lvl1pPr algn="ctr">
              <a:defRPr sz="2800">
                <a:latin typeface="Vodafone Lt" panose="020B0606040202020204" pitchFamily="34" charset="0"/>
              </a:defRPr>
            </a:lvl1pPr>
          </a:lstStyle>
          <a:p>
            <a:r>
              <a:rPr lang="en-US" sz="2000" dirty="0">
                <a:latin typeface="Vodafone Rg"/>
              </a:rPr>
              <a:t>A </a:t>
            </a:r>
            <a:r>
              <a:rPr lang="en-US" sz="2000" b="1" dirty="0" smtClean="0">
                <a:latin typeface="Vodafone Rg"/>
              </a:rPr>
              <a:t>manufacturing</a:t>
            </a:r>
            <a:r>
              <a:rPr lang="en-US" sz="2000" dirty="0" smtClean="0">
                <a:latin typeface="Vodafone Rg"/>
              </a:rPr>
              <a:t> </a:t>
            </a:r>
            <a:r>
              <a:rPr lang="en-US" sz="2000" dirty="0">
                <a:latin typeface="Vodafone Rg"/>
              </a:rPr>
              <a:t>company has a static workforce based in a factory or workshop. They </a:t>
            </a:r>
            <a:r>
              <a:rPr lang="en-US" sz="2000" dirty="0" smtClean="0">
                <a:latin typeface="Vodafone Rg"/>
              </a:rPr>
              <a:t>typically have a low workforce mobility and do </a:t>
            </a:r>
            <a:r>
              <a:rPr lang="en-US" sz="2000" dirty="0">
                <a:latin typeface="Vodafone Rg"/>
              </a:rPr>
              <a:t>not require a large amount of office </a:t>
            </a:r>
            <a:r>
              <a:rPr lang="en-US" sz="2000" dirty="0" smtClean="0">
                <a:latin typeface="Vodafone Rg"/>
              </a:rPr>
              <a:t>enablement.</a:t>
            </a:r>
            <a:endParaRPr lang="en-GB" sz="2000" dirty="0">
              <a:latin typeface="Vodafone Rg"/>
            </a:endParaRPr>
          </a:p>
        </p:txBody>
      </p:sp>
      <p:grpSp>
        <p:nvGrpSpPr>
          <p:cNvPr id="11" name="Group 10"/>
          <p:cNvGrpSpPr/>
          <p:nvPr/>
        </p:nvGrpSpPr>
        <p:grpSpPr>
          <a:xfrm>
            <a:off x="0" y="-1"/>
            <a:ext cx="1945904" cy="5143501"/>
            <a:chOff x="0" y="-1"/>
            <a:chExt cx="1945904" cy="5143501"/>
          </a:xfrm>
        </p:grpSpPr>
        <p:sp>
          <p:nvSpPr>
            <p:cNvPr id="12" name="Rectangle 11"/>
            <p:cNvSpPr/>
            <p:nvPr/>
          </p:nvSpPr>
          <p:spPr>
            <a:xfrm>
              <a:off x="0" y="-1"/>
              <a:ext cx="1945904" cy="514350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14" name="Pentagon 13"/>
            <p:cNvSpPr>
              <a:spLocks noChangeAspect="1"/>
            </p:cNvSpPr>
            <p:nvPr/>
          </p:nvSpPr>
          <p:spPr>
            <a:xfrm>
              <a:off x="51846" y="88018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15" name="Pentagon 14"/>
            <p:cNvSpPr>
              <a:spLocks noChangeAspect="1"/>
            </p:cNvSpPr>
            <p:nvPr/>
          </p:nvSpPr>
          <p:spPr>
            <a:xfrm>
              <a:off x="51846" y="1289403"/>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smtClean="0">
                  <a:solidFill>
                    <a:schemeClr val="bg1">
                      <a:lumMod val="95000"/>
                    </a:schemeClr>
                  </a:solidFill>
                  <a:latin typeface="Vodafone Rg"/>
                </a:rPr>
                <a:t> 1. Why?</a:t>
              </a:r>
              <a:endParaRPr lang="en-GB" b="1" kern="1200" dirty="0" smtClean="0">
                <a:solidFill>
                  <a:schemeClr val="bg1">
                    <a:lumMod val="95000"/>
                  </a:schemeClr>
                </a:solidFill>
                <a:latin typeface="Vodafone Rg"/>
              </a:endParaRPr>
            </a:p>
          </p:txBody>
        </p:sp>
      </p:grpSp>
      <p:sp>
        <p:nvSpPr>
          <p:cNvPr id="19" name="23 Rectángulo"/>
          <p:cNvSpPr/>
          <p:nvPr/>
        </p:nvSpPr>
        <p:spPr>
          <a:xfrm>
            <a:off x="0" y="-1"/>
            <a:ext cx="9144000" cy="617539"/>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200" b="1" kern="1200" dirty="0" smtClean="0">
              <a:solidFill>
                <a:srgbClr val="34342B"/>
              </a:solidFill>
              <a:latin typeface="Vodafone Lt" panose="020B0606040202020204" pitchFamily="34" charset="0"/>
            </a:endParaRPr>
          </a:p>
        </p:txBody>
      </p:sp>
      <p:pic>
        <p:nvPicPr>
          <p:cNvPr id="22"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317" y="11154"/>
            <a:ext cx="336654" cy="606384"/>
          </a:xfrm>
          <a:prstGeom prst="rect">
            <a:avLst/>
          </a:prstGeom>
        </p:spPr>
      </p:pic>
      <p:sp>
        <p:nvSpPr>
          <p:cNvPr id="23" name="Pentagon 22"/>
          <p:cNvSpPr>
            <a:spLocks noChangeAspect="1"/>
          </p:cNvSpPr>
          <p:nvPr/>
        </p:nvSpPr>
        <p:spPr>
          <a:xfrm>
            <a:off x="58260" y="353391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24" name="Pentagon 23"/>
          <p:cNvSpPr>
            <a:spLocks noChangeAspect="1"/>
          </p:cNvSpPr>
          <p:nvPr/>
        </p:nvSpPr>
        <p:spPr>
          <a:xfrm>
            <a:off x="58260" y="3059692"/>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sp>
        <p:nvSpPr>
          <p:cNvPr id="27" name="TextBox 26"/>
          <p:cNvSpPr txBox="1"/>
          <p:nvPr/>
        </p:nvSpPr>
        <p:spPr>
          <a:xfrm>
            <a:off x="124765" y="1851687"/>
            <a:ext cx="1794426" cy="3374803"/>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Core Business Needs</a:t>
            </a:r>
          </a:p>
          <a:p>
            <a:pPr>
              <a:tabLst>
                <a:tab pos="93663" algn="l"/>
              </a:tabLst>
            </a:pPr>
            <a:r>
              <a:rPr lang="en-US" sz="1200" b="1" dirty="0">
                <a:solidFill>
                  <a:schemeClr val="accent1"/>
                </a:solidFill>
                <a:latin typeface="Vodafone Rg"/>
              </a:rPr>
              <a:t>Verticals Main Characteristics</a:t>
            </a:r>
          </a:p>
          <a:p>
            <a:pPr>
              <a:tabLst>
                <a:tab pos="93663" algn="l"/>
              </a:tabLst>
            </a:pPr>
            <a:r>
              <a:rPr lang="en-US" sz="1200" dirty="0" smtClean="0">
                <a:solidFill>
                  <a:srgbClr val="888888"/>
                </a:solidFill>
                <a:latin typeface="Vodafone Rg"/>
              </a:rPr>
              <a:t>Summary</a:t>
            </a:r>
          </a:p>
          <a:p>
            <a:pPr>
              <a:tabLst>
                <a:tab pos="93663" algn="l"/>
              </a:tabLst>
            </a:pPr>
            <a:r>
              <a:rPr lang="en-US" sz="1200" dirty="0" smtClean="0">
                <a:solidFill>
                  <a:srgbClr val="888888"/>
                </a:solidFill>
                <a:latin typeface="Vodafone Rg"/>
              </a:rPr>
              <a:t>Test yourself</a:t>
            </a:r>
          </a:p>
        </p:txBody>
      </p:sp>
      <p:sp>
        <p:nvSpPr>
          <p:cNvPr id="21" name="33 CuadroTexto"/>
          <p:cNvSpPr txBox="1"/>
          <p:nvPr/>
        </p:nvSpPr>
        <p:spPr>
          <a:xfrm>
            <a:off x="1359147" y="-26986"/>
            <a:ext cx="6532987" cy="614150"/>
          </a:xfrm>
          <a:prstGeom prst="rect">
            <a:avLst/>
          </a:prstGeom>
        </p:spPr>
        <p:txBody>
          <a:bodyPr wrap="square" lIns="0" tIns="0" rIns="0" bIns="0" rtlCol="0" anchor="ctr">
            <a:noAutofit/>
          </a:bodyPr>
          <a:lstStyle/>
          <a:p>
            <a:r>
              <a:rPr lang="es-ES" sz="2800" b="1" dirty="0" err="1" smtClean="0">
                <a:solidFill>
                  <a:schemeClr val="bg1"/>
                </a:solidFill>
                <a:latin typeface="Vodafone Rg"/>
              </a:rPr>
              <a:t>Why</a:t>
            </a:r>
            <a:r>
              <a:rPr lang="es-ES" sz="2800" b="1" dirty="0">
                <a:solidFill>
                  <a:schemeClr val="bg1"/>
                </a:solidFill>
                <a:latin typeface="Vodafone Rg"/>
              </a:rPr>
              <a:t> </a:t>
            </a:r>
            <a:r>
              <a:rPr lang="es-ES" sz="2800" b="1" dirty="0" smtClean="0">
                <a:solidFill>
                  <a:schemeClr val="bg1"/>
                </a:solidFill>
                <a:latin typeface="Vodafone Rg"/>
              </a:rPr>
              <a:t>are Small </a:t>
            </a:r>
            <a:r>
              <a:rPr lang="es-ES" sz="2800" b="1" dirty="0" err="1" smtClean="0">
                <a:solidFill>
                  <a:schemeClr val="bg1"/>
                </a:solidFill>
                <a:latin typeface="Vodafone Rg"/>
              </a:rPr>
              <a:t>Businesses</a:t>
            </a:r>
            <a:r>
              <a:rPr lang="es-ES" sz="2800" b="1" dirty="0" smtClean="0">
                <a:solidFill>
                  <a:schemeClr val="bg1"/>
                </a:solidFill>
                <a:latin typeface="Vodafone Rg"/>
              </a:rPr>
              <a:t> </a:t>
            </a:r>
            <a:r>
              <a:rPr lang="es-ES" sz="2800" b="1" dirty="0" err="1" smtClean="0">
                <a:solidFill>
                  <a:schemeClr val="bg1"/>
                </a:solidFill>
                <a:latin typeface="Vodafone Rg"/>
              </a:rPr>
              <a:t>Important</a:t>
            </a:r>
            <a:r>
              <a:rPr lang="es-ES" sz="2800" b="1" dirty="0" smtClean="0">
                <a:solidFill>
                  <a:schemeClr val="bg1"/>
                </a:solidFill>
                <a:latin typeface="Vodafone Rg"/>
              </a:rPr>
              <a:t>?</a:t>
            </a:r>
            <a:endParaRPr lang="es-ES" sz="2800" b="1" dirty="0">
              <a:solidFill>
                <a:schemeClr val="bg1"/>
              </a:solidFill>
              <a:latin typeface="Vodafone Rg"/>
            </a:endParaRPr>
          </a:p>
        </p:txBody>
      </p:sp>
    </p:spTree>
    <p:extLst>
      <p:ext uri="{BB962C8B-B14F-4D97-AF65-F5344CB8AC3E}">
        <p14:creationId xmlns:p14="http://schemas.microsoft.com/office/powerpoint/2010/main" val="13869465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pitchFamily="34" charset="0"/>
            </a:endParaRPr>
          </a:p>
        </p:txBody>
      </p:sp>
      <p:sp>
        <p:nvSpPr>
          <p:cNvPr id="36" name="Pentagon 35">
            <a:hlinkClick r:id="rId3" action="ppaction://hlinksldjump"/>
          </p:cNvPr>
          <p:cNvSpPr>
            <a:spLocks noChangeAspect="1"/>
          </p:cNvSpPr>
          <p:nvPr/>
        </p:nvSpPr>
        <p:spPr>
          <a:xfrm flipH="1">
            <a:off x="2214880" y="4682362"/>
            <a:ext cx="1379313"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Back</a:t>
            </a:r>
          </a:p>
        </p:txBody>
      </p:sp>
      <p:sp>
        <p:nvSpPr>
          <p:cNvPr id="18" name="TextBox 17"/>
          <p:cNvSpPr txBox="1"/>
          <p:nvPr/>
        </p:nvSpPr>
        <p:spPr>
          <a:xfrm>
            <a:off x="2337706" y="1753379"/>
            <a:ext cx="6287823" cy="1105398"/>
          </a:xfrm>
          <a:prstGeom prst="rect">
            <a:avLst/>
          </a:prstGeom>
          <a:noFill/>
          <a:ln>
            <a:noFill/>
          </a:ln>
        </p:spPr>
        <p:txBody>
          <a:bodyPr wrap="square" lIns="0" tIns="0" rIns="0" bIns="0" rtlCol="0">
            <a:noAutofit/>
          </a:bodyPr>
          <a:lstStyle>
            <a:defPPr>
              <a:defRPr lang="en-US"/>
            </a:defPPr>
            <a:lvl1pPr algn="ctr">
              <a:defRPr sz="2800">
                <a:latin typeface="Vodafone Lt" panose="020B0606040202020204" pitchFamily="34" charset="0"/>
              </a:defRPr>
            </a:lvl1pPr>
          </a:lstStyle>
          <a:p>
            <a:r>
              <a:rPr lang="en-US" sz="2000" b="1" dirty="0">
                <a:latin typeface="Vodafone Rg"/>
              </a:rPr>
              <a:t>Professional services</a:t>
            </a:r>
            <a:r>
              <a:rPr lang="en-US" sz="2000" dirty="0">
                <a:latin typeface="Vodafone Rg"/>
              </a:rPr>
              <a:t> </a:t>
            </a:r>
            <a:r>
              <a:rPr lang="en-US" sz="2000" dirty="0" smtClean="0">
                <a:latin typeface="Vodafone Rg"/>
              </a:rPr>
              <a:t>firms </a:t>
            </a:r>
            <a:r>
              <a:rPr lang="en-US" sz="2000" dirty="0">
                <a:latin typeface="Vodafone Rg"/>
              </a:rPr>
              <a:t>such as accountants and lawyers require a significant amount of </a:t>
            </a:r>
            <a:r>
              <a:rPr lang="en-US" sz="2000" dirty="0" smtClean="0">
                <a:latin typeface="Vodafone Rg"/>
              </a:rPr>
              <a:t>both, mobile &amp; office enablement to be able to perform </a:t>
            </a:r>
            <a:r>
              <a:rPr lang="en-US" sz="2000" dirty="0">
                <a:latin typeface="Vodafone Rg"/>
              </a:rPr>
              <a:t>their work </a:t>
            </a:r>
            <a:r>
              <a:rPr lang="en-US" sz="2000" dirty="0" smtClean="0">
                <a:latin typeface="Vodafone Rg"/>
              </a:rPr>
              <a:t>in and out of the office, as they can </a:t>
            </a:r>
            <a:r>
              <a:rPr lang="en-US" sz="2000" dirty="0">
                <a:latin typeface="Vodafone Rg"/>
              </a:rPr>
              <a:t>have a </a:t>
            </a:r>
            <a:r>
              <a:rPr lang="en-US" sz="2000" dirty="0" smtClean="0">
                <a:latin typeface="Vodafone Rg"/>
              </a:rPr>
              <a:t>high number </a:t>
            </a:r>
            <a:r>
              <a:rPr lang="en-US" sz="2000" dirty="0">
                <a:latin typeface="Vodafone Rg"/>
              </a:rPr>
              <a:t>of employees working remotely on client </a:t>
            </a:r>
            <a:r>
              <a:rPr lang="en-US" sz="2000" dirty="0" smtClean="0">
                <a:latin typeface="Vodafone Rg"/>
              </a:rPr>
              <a:t>premises.</a:t>
            </a:r>
            <a:endParaRPr lang="en-US" sz="2000" dirty="0">
              <a:latin typeface="Vodafone Rg"/>
            </a:endParaRPr>
          </a:p>
          <a:p>
            <a:endParaRPr lang="en-US" dirty="0"/>
          </a:p>
          <a:p>
            <a:endParaRPr lang="en-GB" dirty="0"/>
          </a:p>
        </p:txBody>
      </p:sp>
      <p:grpSp>
        <p:nvGrpSpPr>
          <p:cNvPr id="11" name="Group 10"/>
          <p:cNvGrpSpPr/>
          <p:nvPr/>
        </p:nvGrpSpPr>
        <p:grpSpPr>
          <a:xfrm>
            <a:off x="0" y="-1"/>
            <a:ext cx="1945904" cy="5143501"/>
            <a:chOff x="0" y="-1"/>
            <a:chExt cx="1945904" cy="5143501"/>
          </a:xfrm>
        </p:grpSpPr>
        <p:sp>
          <p:nvSpPr>
            <p:cNvPr id="12" name="Rectangle 11"/>
            <p:cNvSpPr/>
            <p:nvPr/>
          </p:nvSpPr>
          <p:spPr>
            <a:xfrm>
              <a:off x="0" y="-1"/>
              <a:ext cx="1945904" cy="514350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14" name="Pentagon 13"/>
            <p:cNvSpPr>
              <a:spLocks noChangeAspect="1"/>
            </p:cNvSpPr>
            <p:nvPr/>
          </p:nvSpPr>
          <p:spPr>
            <a:xfrm>
              <a:off x="51846" y="88018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15" name="Pentagon 14"/>
            <p:cNvSpPr>
              <a:spLocks noChangeAspect="1"/>
            </p:cNvSpPr>
            <p:nvPr/>
          </p:nvSpPr>
          <p:spPr>
            <a:xfrm>
              <a:off x="51846" y="1289403"/>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smtClean="0">
                  <a:solidFill>
                    <a:schemeClr val="bg1">
                      <a:lumMod val="95000"/>
                    </a:schemeClr>
                  </a:solidFill>
                  <a:latin typeface="Vodafone Rg"/>
                </a:rPr>
                <a:t> 1. Why?</a:t>
              </a:r>
              <a:endParaRPr lang="en-GB" b="1" kern="1200" dirty="0" smtClean="0">
                <a:solidFill>
                  <a:schemeClr val="bg1">
                    <a:lumMod val="95000"/>
                  </a:schemeClr>
                </a:solidFill>
                <a:latin typeface="Vodafone Rg"/>
              </a:endParaRPr>
            </a:p>
          </p:txBody>
        </p:sp>
      </p:grpSp>
      <p:sp>
        <p:nvSpPr>
          <p:cNvPr id="19" name="23 Rectángulo"/>
          <p:cNvSpPr/>
          <p:nvPr/>
        </p:nvSpPr>
        <p:spPr>
          <a:xfrm>
            <a:off x="0" y="-1"/>
            <a:ext cx="9144000" cy="617539"/>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200" b="1" kern="1200" dirty="0" smtClean="0">
              <a:solidFill>
                <a:srgbClr val="34342B"/>
              </a:solidFill>
              <a:latin typeface="Vodafone Lt" panose="020B0606040202020204" pitchFamily="34" charset="0"/>
            </a:endParaRPr>
          </a:p>
        </p:txBody>
      </p:sp>
      <p:pic>
        <p:nvPicPr>
          <p:cNvPr id="22"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317" y="11154"/>
            <a:ext cx="336654" cy="606384"/>
          </a:xfrm>
          <a:prstGeom prst="rect">
            <a:avLst/>
          </a:prstGeom>
        </p:spPr>
      </p:pic>
      <p:sp>
        <p:nvSpPr>
          <p:cNvPr id="23" name="Pentagon 22"/>
          <p:cNvSpPr>
            <a:spLocks noChangeAspect="1"/>
          </p:cNvSpPr>
          <p:nvPr/>
        </p:nvSpPr>
        <p:spPr>
          <a:xfrm>
            <a:off x="58260" y="353391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24" name="Pentagon 23"/>
          <p:cNvSpPr>
            <a:spLocks noChangeAspect="1"/>
          </p:cNvSpPr>
          <p:nvPr/>
        </p:nvSpPr>
        <p:spPr>
          <a:xfrm>
            <a:off x="58260" y="3059692"/>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sp>
        <p:nvSpPr>
          <p:cNvPr id="27" name="TextBox 26"/>
          <p:cNvSpPr txBox="1"/>
          <p:nvPr/>
        </p:nvSpPr>
        <p:spPr>
          <a:xfrm>
            <a:off x="124765" y="1851687"/>
            <a:ext cx="1794426" cy="3374803"/>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Core Business Needs</a:t>
            </a:r>
          </a:p>
          <a:p>
            <a:pPr>
              <a:tabLst>
                <a:tab pos="93663" algn="l"/>
              </a:tabLst>
            </a:pPr>
            <a:r>
              <a:rPr lang="en-US" sz="1200" b="1" dirty="0">
                <a:solidFill>
                  <a:schemeClr val="accent1"/>
                </a:solidFill>
                <a:latin typeface="Vodafone Rg"/>
              </a:rPr>
              <a:t>Verticals Main Characteristics</a:t>
            </a:r>
          </a:p>
          <a:p>
            <a:pPr>
              <a:tabLst>
                <a:tab pos="93663" algn="l"/>
              </a:tabLst>
            </a:pPr>
            <a:r>
              <a:rPr lang="en-US" sz="1200" dirty="0" smtClean="0">
                <a:solidFill>
                  <a:srgbClr val="888888"/>
                </a:solidFill>
                <a:latin typeface="Vodafone Rg"/>
              </a:rPr>
              <a:t>Summary</a:t>
            </a:r>
          </a:p>
          <a:p>
            <a:pPr>
              <a:tabLst>
                <a:tab pos="93663" algn="l"/>
              </a:tabLst>
            </a:pPr>
            <a:r>
              <a:rPr lang="en-US" sz="1200" dirty="0" smtClean="0">
                <a:solidFill>
                  <a:srgbClr val="888888"/>
                </a:solidFill>
                <a:latin typeface="Vodafone Rg"/>
              </a:rPr>
              <a:t>Test yourself</a:t>
            </a:r>
          </a:p>
        </p:txBody>
      </p:sp>
      <p:sp>
        <p:nvSpPr>
          <p:cNvPr id="21" name="33 CuadroTexto"/>
          <p:cNvSpPr txBox="1"/>
          <p:nvPr/>
        </p:nvSpPr>
        <p:spPr>
          <a:xfrm>
            <a:off x="1359147" y="-26986"/>
            <a:ext cx="6532987" cy="614150"/>
          </a:xfrm>
          <a:prstGeom prst="rect">
            <a:avLst/>
          </a:prstGeom>
        </p:spPr>
        <p:txBody>
          <a:bodyPr wrap="square" lIns="0" tIns="0" rIns="0" bIns="0" rtlCol="0" anchor="ctr">
            <a:noAutofit/>
          </a:bodyPr>
          <a:lstStyle/>
          <a:p>
            <a:r>
              <a:rPr lang="es-ES" sz="2800" b="1" dirty="0" err="1" smtClean="0">
                <a:solidFill>
                  <a:schemeClr val="bg1"/>
                </a:solidFill>
                <a:latin typeface="Vodafone Rg"/>
              </a:rPr>
              <a:t>Why</a:t>
            </a:r>
            <a:r>
              <a:rPr lang="es-ES" sz="2800" b="1" dirty="0">
                <a:solidFill>
                  <a:schemeClr val="bg1"/>
                </a:solidFill>
                <a:latin typeface="Vodafone Rg"/>
              </a:rPr>
              <a:t> </a:t>
            </a:r>
            <a:r>
              <a:rPr lang="es-ES" sz="2800" b="1" dirty="0" smtClean="0">
                <a:solidFill>
                  <a:schemeClr val="bg1"/>
                </a:solidFill>
                <a:latin typeface="Vodafone Rg"/>
              </a:rPr>
              <a:t>are Small </a:t>
            </a:r>
            <a:r>
              <a:rPr lang="es-ES" sz="2800" b="1" dirty="0" err="1" smtClean="0">
                <a:solidFill>
                  <a:schemeClr val="bg1"/>
                </a:solidFill>
                <a:latin typeface="Vodafone Rg"/>
              </a:rPr>
              <a:t>Businesses</a:t>
            </a:r>
            <a:r>
              <a:rPr lang="es-ES" sz="2800" b="1" dirty="0" smtClean="0">
                <a:solidFill>
                  <a:schemeClr val="bg1"/>
                </a:solidFill>
                <a:latin typeface="Vodafone Rg"/>
              </a:rPr>
              <a:t> </a:t>
            </a:r>
            <a:r>
              <a:rPr lang="es-ES" sz="2800" b="1" dirty="0" err="1" smtClean="0">
                <a:solidFill>
                  <a:schemeClr val="bg1"/>
                </a:solidFill>
                <a:latin typeface="Vodafone Rg"/>
              </a:rPr>
              <a:t>Important</a:t>
            </a:r>
            <a:r>
              <a:rPr lang="es-ES" sz="2800" b="1" dirty="0" smtClean="0">
                <a:solidFill>
                  <a:schemeClr val="bg1"/>
                </a:solidFill>
                <a:latin typeface="Vodafone Rg"/>
              </a:rPr>
              <a:t>?</a:t>
            </a:r>
            <a:endParaRPr lang="es-ES" sz="2800" b="1" dirty="0">
              <a:solidFill>
                <a:schemeClr val="bg1"/>
              </a:solidFill>
              <a:latin typeface="Vodafone Rg"/>
            </a:endParaRPr>
          </a:p>
        </p:txBody>
      </p:sp>
    </p:spTree>
    <p:extLst>
      <p:ext uri="{BB962C8B-B14F-4D97-AF65-F5344CB8AC3E}">
        <p14:creationId xmlns:p14="http://schemas.microsoft.com/office/powerpoint/2010/main" val="2423017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pitchFamily="34" charset="0"/>
            </a:endParaRPr>
          </a:p>
        </p:txBody>
      </p:sp>
      <p:sp>
        <p:nvSpPr>
          <p:cNvPr id="36" name="Pentagon 35">
            <a:hlinkClick r:id="rId3" action="ppaction://hlinksldjump"/>
          </p:cNvPr>
          <p:cNvSpPr>
            <a:spLocks noChangeAspect="1"/>
          </p:cNvSpPr>
          <p:nvPr/>
        </p:nvSpPr>
        <p:spPr>
          <a:xfrm flipH="1">
            <a:off x="2214880" y="4682362"/>
            <a:ext cx="1379313"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Back</a:t>
            </a:r>
          </a:p>
        </p:txBody>
      </p:sp>
      <p:sp>
        <p:nvSpPr>
          <p:cNvPr id="18" name="TextBox 17"/>
          <p:cNvSpPr txBox="1"/>
          <p:nvPr/>
        </p:nvSpPr>
        <p:spPr>
          <a:xfrm>
            <a:off x="2340749" y="1660606"/>
            <a:ext cx="6281737" cy="1105398"/>
          </a:xfrm>
          <a:prstGeom prst="rect">
            <a:avLst/>
          </a:prstGeom>
          <a:noFill/>
          <a:ln>
            <a:noFill/>
          </a:ln>
        </p:spPr>
        <p:txBody>
          <a:bodyPr wrap="square" lIns="0" tIns="0" rIns="0" bIns="0" rtlCol="0">
            <a:noAutofit/>
          </a:bodyPr>
          <a:lstStyle>
            <a:defPPr>
              <a:defRPr lang="en-US"/>
            </a:defPPr>
            <a:lvl1pPr algn="ctr">
              <a:defRPr sz="2800" b="1">
                <a:latin typeface="Vodafone Lt" panose="020B0606040202020204" pitchFamily="34" charset="0"/>
              </a:defRPr>
            </a:lvl1pPr>
          </a:lstStyle>
          <a:p>
            <a:r>
              <a:rPr lang="en-US" sz="2000" dirty="0" smtClean="0">
                <a:latin typeface="Vodafone Rg"/>
              </a:rPr>
              <a:t>Construction</a:t>
            </a:r>
            <a:r>
              <a:rPr lang="en-US" sz="2000" b="0" dirty="0" smtClean="0">
                <a:latin typeface="Vodafone Rg"/>
              </a:rPr>
              <a:t> </a:t>
            </a:r>
            <a:r>
              <a:rPr lang="en-US" sz="2000" b="0" dirty="0">
                <a:latin typeface="Vodafone Rg"/>
              </a:rPr>
              <a:t>workers spend most of their time </a:t>
            </a:r>
            <a:r>
              <a:rPr lang="en-US" sz="2000" b="0" dirty="0" smtClean="0">
                <a:latin typeface="Vodafone Rg"/>
              </a:rPr>
              <a:t>on building sites </a:t>
            </a:r>
            <a:r>
              <a:rPr lang="en-US" sz="2000" b="0" dirty="0">
                <a:latin typeface="Vodafone Rg"/>
              </a:rPr>
              <a:t>and therefore have a </a:t>
            </a:r>
            <a:r>
              <a:rPr lang="en-US" sz="2000" b="0" dirty="0" smtClean="0">
                <a:latin typeface="Vodafone Rg"/>
              </a:rPr>
              <a:t>higher requirement </a:t>
            </a:r>
            <a:r>
              <a:rPr lang="en-US" sz="2000" b="0" dirty="0">
                <a:latin typeface="Vodafone Rg"/>
              </a:rPr>
              <a:t>for mobile communications. They </a:t>
            </a:r>
            <a:r>
              <a:rPr lang="en-US" sz="2000" b="0" dirty="0" smtClean="0">
                <a:latin typeface="Vodafone Rg"/>
              </a:rPr>
              <a:t>typically have a lower </a:t>
            </a:r>
            <a:r>
              <a:rPr lang="en-US" sz="2000" b="0" dirty="0">
                <a:latin typeface="Vodafone Rg"/>
              </a:rPr>
              <a:t>need for office-based </a:t>
            </a:r>
            <a:r>
              <a:rPr lang="en-US" sz="2000" b="0" dirty="0" smtClean="0">
                <a:latin typeface="Vodafone Rg"/>
              </a:rPr>
              <a:t>technology.</a:t>
            </a:r>
            <a:endParaRPr lang="en-US" sz="2000" b="0" dirty="0">
              <a:latin typeface="Vodafone Rg"/>
            </a:endParaRPr>
          </a:p>
          <a:p>
            <a:endParaRPr lang="en-US" b="0" dirty="0"/>
          </a:p>
        </p:txBody>
      </p:sp>
      <p:grpSp>
        <p:nvGrpSpPr>
          <p:cNvPr id="11" name="Group 10"/>
          <p:cNvGrpSpPr/>
          <p:nvPr/>
        </p:nvGrpSpPr>
        <p:grpSpPr>
          <a:xfrm>
            <a:off x="0" y="-1"/>
            <a:ext cx="1945904" cy="5143501"/>
            <a:chOff x="0" y="-1"/>
            <a:chExt cx="1945904" cy="5143501"/>
          </a:xfrm>
        </p:grpSpPr>
        <p:sp>
          <p:nvSpPr>
            <p:cNvPr id="12" name="Rectangle 11"/>
            <p:cNvSpPr/>
            <p:nvPr/>
          </p:nvSpPr>
          <p:spPr>
            <a:xfrm>
              <a:off x="0" y="-1"/>
              <a:ext cx="1945904" cy="514350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Lt" panose="020B0606040202020204" pitchFamily="34" charset="0"/>
              </a:endParaRPr>
            </a:p>
          </p:txBody>
        </p:sp>
        <p:sp>
          <p:nvSpPr>
            <p:cNvPr id="14" name="Pentagon 13"/>
            <p:cNvSpPr>
              <a:spLocks noChangeAspect="1"/>
            </p:cNvSpPr>
            <p:nvPr/>
          </p:nvSpPr>
          <p:spPr>
            <a:xfrm>
              <a:off x="51846" y="88018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15" name="Pentagon 14"/>
            <p:cNvSpPr>
              <a:spLocks noChangeAspect="1"/>
            </p:cNvSpPr>
            <p:nvPr/>
          </p:nvSpPr>
          <p:spPr>
            <a:xfrm>
              <a:off x="51846" y="1289403"/>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smtClean="0">
                  <a:solidFill>
                    <a:schemeClr val="bg1">
                      <a:lumMod val="95000"/>
                    </a:schemeClr>
                  </a:solidFill>
                  <a:latin typeface="Vodafone Rg"/>
                </a:rPr>
                <a:t> 1. Why?</a:t>
              </a:r>
              <a:endParaRPr lang="en-GB" b="1" kern="1200" dirty="0" smtClean="0">
                <a:solidFill>
                  <a:schemeClr val="bg1">
                    <a:lumMod val="95000"/>
                  </a:schemeClr>
                </a:solidFill>
                <a:latin typeface="Vodafone Rg"/>
              </a:endParaRPr>
            </a:p>
          </p:txBody>
        </p:sp>
      </p:grpSp>
      <p:sp>
        <p:nvSpPr>
          <p:cNvPr id="19" name="23 Rectángulo"/>
          <p:cNvSpPr/>
          <p:nvPr/>
        </p:nvSpPr>
        <p:spPr>
          <a:xfrm>
            <a:off x="0" y="-1"/>
            <a:ext cx="9144000" cy="617539"/>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200" b="1" kern="1200" dirty="0" smtClean="0">
              <a:solidFill>
                <a:srgbClr val="34342B"/>
              </a:solidFill>
              <a:latin typeface="Vodafone Lt" panose="020B0606040202020204" pitchFamily="34" charset="0"/>
            </a:endParaRPr>
          </a:p>
        </p:txBody>
      </p:sp>
      <p:pic>
        <p:nvPicPr>
          <p:cNvPr id="22"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317" y="11154"/>
            <a:ext cx="336654" cy="606384"/>
          </a:xfrm>
          <a:prstGeom prst="rect">
            <a:avLst/>
          </a:prstGeom>
        </p:spPr>
      </p:pic>
      <p:sp>
        <p:nvSpPr>
          <p:cNvPr id="23" name="Pentagon 22"/>
          <p:cNvSpPr>
            <a:spLocks noChangeAspect="1"/>
          </p:cNvSpPr>
          <p:nvPr/>
        </p:nvSpPr>
        <p:spPr>
          <a:xfrm>
            <a:off x="58260" y="353391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24" name="Pentagon 23"/>
          <p:cNvSpPr>
            <a:spLocks noChangeAspect="1"/>
          </p:cNvSpPr>
          <p:nvPr/>
        </p:nvSpPr>
        <p:spPr>
          <a:xfrm>
            <a:off x="58260" y="3059692"/>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sp>
        <p:nvSpPr>
          <p:cNvPr id="27" name="TextBox 26"/>
          <p:cNvSpPr txBox="1"/>
          <p:nvPr/>
        </p:nvSpPr>
        <p:spPr>
          <a:xfrm>
            <a:off x="124765" y="1851687"/>
            <a:ext cx="1794426" cy="3374803"/>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Core Business Needs</a:t>
            </a:r>
          </a:p>
          <a:p>
            <a:pPr>
              <a:tabLst>
                <a:tab pos="93663" algn="l"/>
              </a:tabLst>
            </a:pPr>
            <a:r>
              <a:rPr lang="en-US" sz="1200" b="1" dirty="0">
                <a:solidFill>
                  <a:schemeClr val="accent1"/>
                </a:solidFill>
                <a:latin typeface="Vodafone Rg"/>
              </a:rPr>
              <a:t>Verticals Main Characteristics</a:t>
            </a:r>
          </a:p>
          <a:p>
            <a:pPr>
              <a:tabLst>
                <a:tab pos="93663" algn="l"/>
              </a:tabLst>
            </a:pPr>
            <a:r>
              <a:rPr lang="en-US" sz="1200" dirty="0" smtClean="0">
                <a:solidFill>
                  <a:srgbClr val="888888"/>
                </a:solidFill>
                <a:latin typeface="Vodafone Rg"/>
              </a:rPr>
              <a:t>Summary</a:t>
            </a:r>
          </a:p>
          <a:p>
            <a:pPr>
              <a:tabLst>
                <a:tab pos="93663" algn="l"/>
              </a:tabLst>
            </a:pPr>
            <a:r>
              <a:rPr lang="en-US" sz="1200" dirty="0" smtClean="0">
                <a:solidFill>
                  <a:srgbClr val="888888"/>
                </a:solidFill>
                <a:latin typeface="Vodafone Rg"/>
              </a:rPr>
              <a:t>Test yourself</a:t>
            </a:r>
          </a:p>
        </p:txBody>
      </p:sp>
      <p:sp>
        <p:nvSpPr>
          <p:cNvPr id="21" name="33 CuadroTexto"/>
          <p:cNvSpPr txBox="1"/>
          <p:nvPr/>
        </p:nvSpPr>
        <p:spPr>
          <a:xfrm>
            <a:off x="1359147" y="-26986"/>
            <a:ext cx="6532987" cy="614150"/>
          </a:xfrm>
          <a:prstGeom prst="rect">
            <a:avLst/>
          </a:prstGeom>
        </p:spPr>
        <p:txBody>
          <a:bodyPr wrap="square" lIns="0" tIns="0" rIns="0" bIns="0" rtlCol="0" anchor="ctr">
            <a:noAutofit/>
          </a:bodyPr>
          <a:lstStyle/>
          <a:p>
            <a:r>
              <a:rPr lang="es-ES" sz="2800" b="1" dirty="0" err="1" smtClean="0">
                <a:solidFill>
                  <a:schemeClr val="bg1"/>
                </a:solidFill>
                <a:latin typeface="Vodafone Rg"/>
              </a:rPr>
              <a:t>Why</a:t>
            </a:r>
            <a:r>
              <a:rPr lang="es-ES" sz="2800" b="1" dirty="0">
                <a:solidFill>
                  <a:schemeClr val="bg1"/>
                </a:solidFill>
                <a:latin typeface="Vodafone Rg"/>
              </a:rPr>
              <a:t> </a:t>
            </a:r>
            <a:r>
              <a:rPr lang="es-ES" sz="2800" b="1" dirty="0" smtClean="0">
                <a:solidFill>
                  <a:schemeClr val="bg1"/>
                </a:solidFill>
                <a:latin typeface="Vodafone Rg"/>
              </a:rPr>
              <a:t>are Small </a:t>
            </a:r>
            <a:r>
              <a:rPr lang="es-ES" sz="2800" b="1" dirty="0" err="1" smtClean="0">
                <a:solidFill>
                  <a:schemeClr val="bg1"/>
                </a:solidFill>
                <a:latin typeface="Vodafone Rg"/>
              </a:rPr>
              <a:t>Businesses</a:t>
            </a:r>
            <a:r>
              <a:rPr lang="es-ES" sz="2800" b="1" dirty="0" smtClean="0">
                <a:solidFill>
                  <a:schemeClr val="bg1"/>
                </a:solidFill>
                <a:latin typeface="Vodafone Rg"/>
              </a:rPr>
              <a:t> </a:t>
            </a:r>
            <a:r>
              <a:rPr lang="es-ES" sz="2800" b="1" dirty="0" err="1" smtClean="0">
                <a:solidFill>
                  <a:schemeClr val="bg1"/>
                </a:solidFill>
                <a:latin typeface="Vodafone Rg"/>
              </a:rPr>
              <a:t>Important</a:t>
            </a:r>
            <a:r>
              <a:rPr lang="es-ES" sz="2800" b="1" dirty="0" smtClean="0">
                <a:solidFill>
                  <a:schemeClr val="bg1"/>
                </a:solidFill>
                <a:latin typeface="Vodafone Rg"/>
              </a:rPr>
              <a:t>?</a:t>
            </a:r>
            <a:endParaRPr lang="es-ES" sz="2800" b="1" dirty="0">
              <a:solidFill>
                <a:schemeClr val="bg1"/>
              </a:solidFill>
              <a:latin typeface="Vodafone Rg"/>
            </a:endParaRPr>
          </a:p>
        </p:txBody>
      </p:sp>
    </p:spTree>
    <p:extLst>
      <p:ext uri="{BB962C8B-B14F-4D97-AF65-F5344CB8AC3E}">
        <p14:creationId xmlns:p14="http://schemas.microsoft.com/office/powerpoint/2010/main" val="34607476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324912" y="994715"/>
            <a:ext cx="6288864" cy="4000523"/>
          </a:xfrm>
          <a:prstGeom prst="rect">
            <a:avLst/>
          </a:prstGeom>
        </p:spPr>
        <p:txBody>
          <a:bodyPr wrap="square" lIns="0" tIns="0" rIns="0" bIns="0" rtlCol="0">
            <a:noAutofit/>
          </a:bodyPr>
          <a:lstStyle/>
          <a:p>
            <a:r>
              <a:rPr lang="en-US" sz="2000" dirty="0" smtClean="0">
                <a:latin typeface="Vodafone Rg"/>
              </a:rPr>
              <a:t>Understanding the </a:t>
            </a:r>
            <a:r>
              <a:rPr lang="en-US" sz="2000" b="1" dirty="0" smtClean="0">
                <a:latin typeface="Vodafone Rg"/>
              </a:rPr>
              <a:t>core business needs</a:t>
            </a:r>
            <a:r>
              <a:rPr lang="en-US" sz="2000" dirty="0">
                <a:latin typeface="Vodafone Rg"/>
              </a:rPr>
              <a:t> </a:t>
            </a:r>
            <a:r>
              <a:rPr lang="en-US" sz="2000" dirty="0" smtClean="0">
                <a:latin typeface="Vodafone Rg"/>
              </a:rPr>
              <a:t>and the </a:t>
            </a:r>
            <a:r>
              <a:rPr lang="en-US" sz="2000" b="1" dirty="0" smtClean="0">
                <a:latin typeface="Vodafone Rg"/>
              </a:rPr>
              <a:t>main characteristics</a:t>
            </a:r>
            <a:r>
              <a:rPr lang="en-US" sz="2000" dirty="0" smtClean="0">
                <a:latin typeface="Vodafone Rg"/>
              </a:rPr>
              <a:t> of each vertical will help you to identify the mobility and office enablement requirements of a small business.</a:t>
            </a:r>
            <a:endParaRPr lang="en-US" sz="2000" dirty="0">
              <a:latin typeface="Vodafone Rg"/>
            </a:endParaRPr>
          </a:p>
          <a:p>
            <a:endParaRPr lang="en-US" sz="2000" dirty="0">
              <a:latin typeface="Vodafone Rg"/>
            </a:endParaRPr>
          </a:p>
          <a:p>
            <a:r>
              <a:rPr lang="en-US" sz="2000" dirty="0">
                <a:latin typeface="Vodafone Rg"/>
              </a:rPr>
              <a:t>This information </a:t>
            </a:r>
            <a:r>
              <a:rPr lang="en-US" sz="2000" dirty="0" smtClean="0">
                <a:latin typeface="Vodafone Rg"/>
              </a:rPr>
              <a:t>will enable you to propose the right small business solution for each customer.</a:t>
            </a:r>
          </a:p>
        </p:txBody>
      </p:sp>
      <p:sp>
        <p:nvSpPr>
          <p:cNvPr id="10" name="Pentagon 9">
            <a:hlinkClick r:id="" action="ppaction://hlinkshowjump?jump=nextslide"/>
          </p:cNvPr>
          <p:cNvSpPr>
            <a:spLocks noChangeAspect="1"/>
          </p:cNvSpPr>
          <p:nvPr/>
        </p:nvSpPr>
        <p:spPr>
          <a:xfrm>
            <a:off x="2332038" y="4003022"/>
            <a:ext cx="6306067" cy="360000"/>
          </a:xfrm>
          <a:prstGeom prst="homePlate">
            <a:avLst/>
          </a:prstGeom>
          <a:solidFill>
            <a:srgbClr val="FFC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600" b="1" dirty="0" smtClean="0">
                <a:solidFill>
                  <a:schemeClr val="bg1"/>
                </a:solidFill>
                <a:latin typeface="Vodafone Rg"/>
              </a:rPr>
              <a:t>Click here to review the requirements for the different verticals </a:t>
            </a:r>
            <a:endParaRPr lang="en-GB" sz="1600" b="1" kern="1200" dirty="0" smtClean="0">
              <a:solidFill>
                <a:schemeClr val="bg1"/>
              </a:solidFill>
              <a:latin typeface="Vodafone Rg"/>
            </a:endParaRPr>
          </a:p>
        </p:txBody>
      </p:sp>
      <p:grpSp>
        <p:nvGrpSpPr>
          <p:cNvPr id="11" name="Group 10"/>
          <p:cNvGrpSpPr/>
          <p:nvPr/>
        </p:nvGrpSpPr>
        <p:grpSpPr>
          <a:xfrm>
            <a:off x="0" y="-1"/>
            <a:ext cx="1945904" cy="5143501"/>
            <a:chOff x="0" y="-1"/>
            <a:chExt cx="1945904" cy="5143501"/>
          </a:xfrm>
        </p:grpSpPr>
        <p:sp>
          <p:nvSpPr>
            <p:cNvPr id="12" name="Rectangle 11"/>
            <p:cNvSpPr/>
            <p:nvPr/>
          </p:nvSpPr>
          <p:spPr>
            <a:xfrm>
              <a:off x="0" y="-1"/>
              <a:ext cx="1945904" cy="514350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Lt" panose="020B0606040202020204" pitchFamily="34" charset="0"/>
              </a:endParaRPr>
            </a:p>
          </p:txBody>
        </p:sp>
        <p:sp>
          <p:nvSpPr>
            <p:cNvPr id="14" name="Pentagon 13"/>
            <p:cNvSpPr>
              <a:spLocks noChangeAspect="1"/>
            </p:cNvSpPr>
            <p:nvPr/>
          </p:nvSpPr>
          <p:spPr>
            <a:xfrm>
              <a:off x="51846" y="88018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18" name="Pentagon 17"/>
            <p:cNvSpPr>
              <a:spLocks noChangeAspect="1"/>
            </p:cNvSpPr>
            <p:nvPr/>
          </p:nvSpPr>
          <p:spPr>
            <a:xfrm>
              <a:off x="51846" y="1289403"/>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smtClean="0">
                  <a:solidFill>
                    <a:schemeClr val="bg1">
                      <a:lumMod val="95000"/>
                    </a:schemeClr>
                  </a:solidFill>
                  <a:latin typeface="Vodafone Rg"/>
                </a:rPr>
                <a:t> 1. Why?</a:t>
              </a:r>
              <a:endParaRPr lang="en-GB" b="1" kern="1200" dirty="0" smtClean="0">
                <a:solidFill>
                  <a:schemeClr val="bg1">
                    <a:lumMod val="95000"/>
                  </a:schemeClr>
                </a:solidFill>
                <a:latin typeface="Vodafone Rg"/>
              </a:endParaRPr>
            </a:p>
          </p:txBody>
        </p:sp>
      </p:grpSp>
      <p:sp>
        <p:nvSpPr>
          <p:cNvPr id="25" name="23 Rectángulo"/>
          <p:cNvSpPr/>
          <p:nvPr/>
        </p:nvSpPr>
        <p:spPr>
          <a:xfrm>
            <a:off x="0" y="-1"/>
            <a:ext cx="9144000" cy="617539"/>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200" b="1" kern="1200" dirty="0" smtClean="0">
              <a:solidFill>
                <a:srgbClr val="34342B"/>
              </a:solidFill>
              <a:latin typeface="Vodafone Lt" panose="020B0606040202020204" pitchFamily="34" charset="0"/>
            </a:endParaRPr>
          </a:p>
        </p:txBody>
      </p:sp>
      <p:pic>
        <p:nvPicPr>
          <p:cNvPr id="27"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317" y="11154"/>
            <a:ext cx="336654" cy="606384"/>
          </a:xfrm>
          <a:prstGeom prst="rect">
            <a:avLst/>
          </a:prstGeom>
        </p:spPr>
      </p:pic>
      <p:sp>
        <p:nvSpPr>
          <p:cNvPr id="15" name="Pentagon 14"/>
          <p:cNvSpPr>
            <a:spLocks noChangeAspect="1"/>
          </p:cNvSpPr>
          <p:nvPr/>
        </p:nvSpPr>
        <p:spPr>
          <a:xfrm>
            <a:off x="58260" y="353391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16" name="Pentagon 15"/>
          <p:cNvSpPr>
            <a:spLocks noChangeAspect="1"/>
          </p:cNvSpPr>
          <p:nvPr/>
        </p:nvSpPr>
        <p:spPr>
          <a:xfrm>
            <a:off x="58260" y="3059692"/>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sp>
        <p:nvSpPr>
          <p:cNvPr id="22" name="TextBox 21"/>
          <p:cNvSpPr txBox="1"/>
          <p:nvPr/>
        </p:nvSpPr>
        <p:spPr>
          <a:xfrm>
            <a:off x="124765" y="1851687"/>
            <a:ext cx="1794426" cy="3374803"/>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Core Business Needs</a:t>
            </a:r>
          </a:p>
          <a:p>
            <a:pPr>
              <a:tabLst>
                <a:tab pos="93663" algn="l"/>
              </a:tabLst>
            </a:pPr>
            <a:r>
              <a:rPr lang="en-US" sz="1200" b="1" dirty="0">
                <a:solidFill>
                  <a:schemeClr val="accent1"/>
                </a:solidFill>
                <a:latin typeface="Vodafone Rg"/>
              </a:rPr>
              <a:t>Verticals Main Characteristics</a:t>
            </a:r>
          </a:p>
          <a:p>
            <a:pPr>
              <a:tabLst>
                <a:tab pos="93663" algn="l"/>
              </a:tabLst>
            </a:pPr>
            <a:r>
              <a:rPr lang="en-US" sz="1200" dirty="0" smtClean="0">
                <a:solidFill>
                  <a:srgbClr val="888888"/>
                </a:solidFill>
                <a:latin typeface="Vodafone Rg"/>
              </a:rPr>
              <a:t>Summary</a:t>
            </a:r>
          </a:p>
          <a:p>
            <a:pPr>
              <a:tabLst>
                <a:tab pos="93663" algn="l"/>
              </a:tabLst>
            </a:pPr>
            <a:r>
              <a:rPr lang="en-US" sz="1200" dirty="0" smtClean="0">
                <a:solidFill>
                  <a:srgbClr val="888888"/>
                </a:solidFill>
                <a:latin typeface="Vodafone Rg"/>
              </a:rPr>
              <a:t>Test yourself</a:t>
            </a:r>
          </a:p>
        </p:txBody>
      </p:sp>
      <p:sp>
        <p:nvSpPr>
          <p:cNvPr id="20" name="33 CuadroTexto"/>
          <p:cNvSpPr txBox="1"/>
          <p:nvPr/>
        </p:nvSpPr>
        <p:spPr>
          <a:xfrm>
            <a:off x="1359147" y="-26986"/>
            <a:ext cx="6532987" cy="614150"/>
          </a:xfrm>
          <a:prstGeom prst="rect">
            <a:avLst/>
          </a:prstGeom>
        </p:spPr>
        <p:txBody>
          <a:bodyPr wrap="square" lIns="0" tIns="0" rIns="0" bIns="0" rtlCol="0" anchor="ctr">
            <a:noAutofit/>
          </a:bodyPr>
          <a:lstStyle/>
          <a:p>
            <a:r>
              <a:rPr lang="es-ES" sz="2800" b="1" dirty="0" err="1" smtClean="0">
                <a:solidFill>
                  <a:schemeClr val="bg1"/>
                </a:solidFill>
                <a:latin typeface="Vodafone Rg"/>
              </a:rPr>
              <a:t>Why</a:t>
            </a:r>
            <a:r>
              <a:rPr lang="es-ES" sz="2800" b="1" dirty="0">
                <a:solidFill>
                  <a:schemeClr val="bg1"/>
                </a:solidFill>
                <a:latin typeface="Vodafone Rg"/>
              </a:rPr>
              <a:t> </a:t>
            </a:r>
            <a:r>
              <a:rPr lang="es-ES" sz="2800" b="1" dirty="0" smtClean="0">
                <a:solidFill>
                  <a:schemeClr val="bg1"/>
                </a:solidFill>
                <a:latin typeface="Vodafone Rg"/>
              </a:rPr>
              <a:t>are Small </a:t>
            </a:r>
            <a:r>
              <a:rPr lang="es-ES" sz="2800" b="1" dirty="0" err="1" smtClean="0">
                <a:solidFill>
                  <a:schemeClr val="bg1"/>
                </a:solidFill>
                <a:latin typeface="Vodafone Rg"/>
              </a:rPr>
              <a:t>Businesses</a:t>
            </a:r>
            <a:r>
              <a:rPr lang="es-ES" sz="2800" b="1" dirty="0" smtClean="0">
                <a:solidFill>
                  <a:schemeClr val="bg1"/>
                </a:solidFill>
                <a:latin typeface="Vodafone Rg"/>
              </a:rPr>
              <a:t> </a:t>
            </a:r>
            <a:r>
              <a:rPr lang="es-ES" sz="2800" b="1" dirty="0" err="1" smtClean="0">
                <a:solidFill>
                  <a:schemeClr val="bg1"/>
                </a:solidFill>
                <a:latin typeface="Vodafone Rg"/>
              </a:rPr>
              <a:t>Important</a:t>
            </a:r>
            <a:r>
              <a:rPr lang="es-ES" sz="2800" b="1" dirty="0" smtClean="0">
                <a:solidFill>
                  <a:schemeClr val="bg1"/>
                </a:solidFill>
                <a:latin typeface="Vodafone Rg"/>
              </a:rPr>
              <a:t>?</a:t>
            </a:r>
            <a:endParaRPr lang="es-ES" sz="2800" b="1" dirty="0">
              <a:solidFill>
                <a:schemeClr val="bg1"/>
              </a:solidFill>
              <a:latin typeface="Vodafone Rg"/>
            </a:endParaRPr>
          </a:p>
        </p:txBody>
      </p:sp>
    </p:spTree>
    <p:extLst>
      <p:ext uri="{BB962C8B-B14F-4D97-AF65-F5344CB8AC3E}">
        <p14:creationId xmlns:p14="http://schemas.microsoft.com/office/powerpoint/2010/main" val="40609552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pitchFamily="34" charset="0"/>
            </a:endParaRPr>
          </a:p>
        </p:txBody>
      </p:sp>
      <p:sp>
        <p:nvSpPr>
          <p:cNvPr id="11" name="Rectangle 30"/>
          <p:cNvSpPr>
            <a:spLocks noChangeArrowheads="1"/>
          </p:cNvSpPr>
          <p:nvPr/>
        </p:nvSpPr>
        <p:spPr bwMode="auto">
          <a:xfrm flipH="1">
            <a:off x="2662705" y="4220100"/>
            <a:ext cx="5728313" cy="235558"/>
          </a:xfrm>
          <a:prstGeom prst="rtTriangle">
            <a:avLst/>
          </a:prstGeom>
          <a:solidFill>
            <a:schemeClr val="bg1">
              <a:lumMod val="75000"/>
            </a:schemeClr>
          </a:solidFill>
          <a:ln w="19050" algn="ctr">
            <a:noFill/>
            <a:miter lim="800000"/>
            <a:headEnd/>
            <a:tailEnd/>
          </a:ln>
        </p:spPr>
        <p:txBody>
          <a:bodyPr wrap="none" lIns="76698" tIns="39883" rIns="76698" bIns="39883" anchor="ctr"/>
          <a:lstStyle/>
          <a:p>
            <a:pPr algn="ctr" eaLnBrk="0" hangingPunct="0"/>
            <a:endParaRPr lang="en-US" sz="1050" b="1" dirty="0">
              <a:latin typeface="Vodafone Rg" pitchFamily="34" charset="0"/>
            </a:endParaRPr>
          </a:p>
        </p:txBody>
      </p:sp>
      <p:sp>
        <p:nvSpPr>
          <p:cNvPr id="15" name="Line 31"/>
          <p:cNvSpPr>
            <a:spLocks noChangeShapeType="1"/>
          </p:cNvSpPr>
          <p:nvPr/>
        </p:nvSpPr>
        <p:spPr bwMode="auto">
          <a:xfrm>
            <a:off x="2428597" y="997188"/>
            <a:ext cx="0" cy="3200400"/>
          </a:xfrm>
          <a:prstGeom prst="line">
            <a:avLst/>
          </a:prstGeom>
          <a:noFill/>
          <a:ln w="19050">
            <a:solidFill>
              <a:schemeClr val="bg2"/>
            </a:solidFill>
            <a:round/>
            <a:headEnd type="triangle" w="med" len="med"/>
            <a:tailEnd/>
          </a:ln>
        </p:spPr>
        <p:txBody>
          <a:bodyPr lIns="76698" tIns="39883" rIns="76698" bIns="39883" anchor="ctr"/>
          <a:lstStyle/>
          <a:p>
            <a:endParaRPr lang="en-US" sz="1050" dirty="0">
              <a:solidFill>
                <a:srgbClr val="000000"/>
              </a:solidFill>
              <a:latin typeface="Vodafone Rg" pitchFamily="34" charset="0"/>
            </a:endParaRPr>
          </a:p>
        </p:txBody>
      </p:sp>
      <p:sp>
        <p:nvSpPr>
          <p:cNvPr id="16" name="Line 34"/>
          <p:cNvSpPr>
            <a:spLocks noChangeShapeType="1"/>
          </p:cNvSpPr>
          <p:nvPr/>
        </p:nvSpPr>
        <p:spPr bwMode="auto">
          <a:xfrm flipV="1">
            <a:off x="2428744" y="4155557"/>
            <a:ext cx="6404189" cy="32760"/>
          </a:xfrm>
          <a:prstGeom prst="line">
            <a:avLst/>
          </a:prstGeom>
          <a:noFill/>
          <a:ln w="19050">
            <a:solidFill>
              <a:schemeClr val="bg2"/>
            </a:solidFill>
            <a:round/>
            <a:headEnd/>
            <a:tailEnd type="triangle" w="med" len="med"/>
          </a:ln>
        </p:spPr>
        <p:txBody>
          <a:bodyPr lIns="76698" tIns="39883" rIns="76698" bIns="39883" anchor="ctr"/>
          <a:lstStyle/>
          <a:p>
            <a:endParaRPr lang="en-US" sz="1050" b="1" dirty="0">
              <a:solidFill>
                <a:srgbClr val="000000"/>
              </a:solidFill>
              <a:latin typeface="Vodafone Rg" pitchFamily="34" charset="0"/>
            </a:endParaRPr>
          </a:p>
        </p:txBody>
      </p:sp>
      <p:sp>
        <p:nvSpPr>
          <p:cNvPr id="17" name="Oval 16"/>
          <p:cNvSpPr/>
          <p:nvPr/>
        </p:nvSpPr>
        <p:spPr>
          <a:xfrm>
            <a:off x="2107676" y="896150"/>
            <a:ext cx="253218" cy="252000"/>
          </a:xfrm>
          <a:prstGeom prst="ellipse">
            <a:avLst/>
          </a:prstGeom>
          <a:solidFill>
            <a:srgbClr val="C00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50" b="1" kern="1200" dirty="0" smtClean="0">
                <a:solidFill>
                  <a:schemeClr val="bg1"/>
                </a:solidFill>
                <a:latin typeface="Vodafone Rg" pitchFamily="34" charset="0"/>
                <a:ea typeface="+mn-ea"/>
                <a:cs typeface="+mn-cs"/>
              </a:rPr>
              <a:t>+</a:t>
            </a:r>
          </a:p>
        </p:txBody>
      </p:sp>
      <p:sp>
        <p:nvSpPr>
          <p:cNvPr id="22" name="Oval 21"/>
          <p:cNvSpPr/>
          <p:nvPr/>
        </p:nvSpPr>
        <p:spPr>
          <a:xfrm>
            <a:off x="2108437" y="4010890"/>
            <a:ext cx="253218" cy="252000"/>
          </a:xfrm>
          <a:prstGeom prst="ellipse">
            <a:avLst/>
          </a:prstGeom>
          <a:solidFill>
            <a:srgbClr val="C00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50" b="1" dirty="0">
                <a:solidFill>
                  <a:schemeClr val="bg1"/>
                </a:solidFill>
                <a:latin typeface="Vodafone Rg" pitchFamily="34" charset="0"/>
              </a:rPr>
              <a:t>-</a:t>
            </a:r>
            <a:endParaRPr lang="en-GB" sz="1050" b="1" kern="1200" dirty="0" smtClean="0">
              <a:solidFill>
                <a:schemeClr val="bg1"/>
              </a:solidFill>
              <a:latin typeface="Vodafone Rg" pitchFamily="34" charset="0"/>
            </a:endParaRPr>
          </a:p>
        </p:txBody>
      </p:sp>
      <p:sp>
        <p:nvSpPr>
          <p:cNvPr id="23" name="Oval 22"/>
          <p:cNvSpPr/>
          <p:nvPr/>
        </p:nvSpPr>
        <p:spPr>
          <a:xfrm>
            <a:off x="2341445" y="4244403"/>
            <a:ext cx="253218" cy="252000"/>
          </a:xfrm>
          <a:prstGeom prst="ellipse">
            <a:avLst/>
          </a:prstGeom>
          <a:solidFill>
            <a:srgbClr val="C00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50" b="1" dirty="0">
                <a:solidFill>
                  <a:schemeClr val="bg1"/>
                </a:solidFill>
                <a:latin typeface="Vodafone Rg" pitchFamily="34" charset="0"/>
              </a:rPr>
              <a:t>-</a:t>
            </a:r>
            <a:endParaRPr lang="en-GB" sz="1050" b="1" kern="1200" dirty="0" smtClean="0">
              <a:solidFill>
                <a:schemeClr val="bg1"/>
              </a:solidFill>
              <a:latin typeface="Vodafone Rg" pitchFamily="34" charset="0"/>
            </a:endParaRPr>
          </a:p>
        </p:txBody>
      </p:sp>
      <p:sp>
        <p:nvSpPr>
          <p:cNvPr id="24" name="Oval 23"/>
          <p:cNvSpPr/>
          <p:nvPr/>
        </p:nvSpPr>
        <p:spPr>
          <a:xfrm>
            <a:off x="8655414" y="4210988"/>
            <a:ext cx="253218" cy="252000"/>
          </a:xfrm>
          <a:prstGeom prst="ellipse">
            <a:avLst/>
          </a:prstGeom>
          <a:solidFill>
            <a:srgbClr val="C00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50" b="1" dirty="0" smtClean="0">
                <a:solidFill>
                  <a:schemeClr val="bg1"/>
                </a:solidFill>
                <a:latin typeface="Vodafone Rg" pitchFamily="34" charset="0"/>
              </a:rPr>
              <a:t>+</a:t>
            </a:r>
            <a:endParaRPr lang="en-GB" sz="1050" b="1" kern="1200" dirty="0" smtClean="0">
              <a:solidFill>
                <a:schemeClr val="bg1"/>
              </a:solidFill>
              <a:latin typeface="Vodafone Rg" pitchFamily="34" charset="0"/>
            </a:endParaRPr>
          </a:p>
        </p:txBody>
      </p:sp>
      <p:sp>
        <p:nvSpPr>
          <p:cNvPr id="25" name="Rectangle 24"/>
          <p:cNvSpPr/>
          <p:nvPr/>
        </p:nvSpPr>
        <p:spPr>
          <a:xfrm>
            <a:off x="3806289" y="4473711"/>
            <a:ext cx="2042034" cy="338554"/>
          </a:xfrm>
          <a:prstGeom prst="rect">
            <a:avLst/>
          </a:prstGeom>
        </p:spPr>
        <p:txBody>
          <a:bodyPr wrap="none">
            <a:spAutoFit/>
          </a:bodyPr>
          <a:lstStyle/>
          <a:p>
            <a:r>
              <a:rPr lang="en-US" sz="1600" b="1" dirty="0" smtClean="0">
                <a:latin typeface="Vodafone Rg"/>
              </a:rPr>
              <a:t>Workforce mobility</a:t>
            </a:r>
            <a:endParaRPr lang="en-GB" sz="1600" dirty="0">
              <a:latin typeface="Vodafone Rg"/>
            </a:endParaRPr>
          </a:p>
        </p:txBody>
      </p:sp>
      <p:sp>
        <p:nvSpPr>
          <p:cNvPr id="26" name="Rectangle 30"/>
          <p:cNvSpPr>
            <a:spLocks noChangeArrowheads="1"/>
          </p:cNvSpPr>
          <p:nvPr/>
        </p:nvSpPr>
        <p:spPr bwMode="auto">
          <a:xfrm rot="16200000" flipH="1">
            <a:off x="895975" y="2450973"/>
            <a:ext cx="2685750" cy="231990"/>
          </a:xfrm>
          <a:prstGeom prst="rtTriangle">
            <a:avLst/>
          </a:prstGeom>
          <a:solidFill>
            <a:schemeClr val="bg1">
              <a:lumMod val="75000"/>
            </a:schemeClr>
          </a:solidFill>
          <a:ln w="19050" algn="ctr">
            <a:noFill/>
            <a:miter lim="800000"/>
            <a:headEnd/>
            <a:tailEnd/>
          </a:ln>
        </p:spPr>
        <p:txBody>
          <a:bodyPr wrap="none" lIns="76698" tIns="39883" rIns="76698" bIns="39883" anchor="ctr"/>
          <a:lstStyle/>
          <a:p>
            <a:pPr algn="ctr" eaLnBrk="0" hangingPunct="0"/>
            <a:endParaRPr lang="en-US" sz="1050" b="1" dirty="0">
              <a:latin typeface="Vodafone Rg" pitchFamily="34" charset="0"/>
            </a:endParaRPr>
          </a:p>
        </p:txBody>
      </p:sp>
      <p:sp>
        <p:nvSpPr>
          <p:cNvPr id="27" name="Rectangle 26"/>
          <p:cNvSpPr/>
          <p:nvPr/>
        </p:nvSpPr>
        <p:spPr>
          <a:xfrm rot="16200000">
            <a:off x="1058349" y="2523782"/>
            <a:ext cx="1988045" cy="338554"/>
          </a:xfrm>
          <a:prstGeom prst="rect">
            <a:avLst/>
          </a:prstGeom>
        </p:spPr>
        <p:txBody>
          <a:bodyPr wrap="none">
            <a:spAutoFit/>
          </a:bodyPr>
          <a:lstStyle/>
          <a:p>
            <a:r>
              <a:rPr lang="en-US" sz="1600" b="1" dirty="0" smtClean="0">
                <a:latin typeface="Vodafone Rg"/>
              </a:rPr>
              <a:t>Office Enablement</a:t>
            </a:r>
          </a:p>
        </p:txBody>
      </p:sp>
      <p:grpSp>
        <p:nvGrpSpPr>
          <p:cNvPr id="28" name="Group 27"/>
          <p:cNvGrpSpPr/>
          <p:nvPr/>
        </p:nvGrpSpPr>
        <p:grpSpPr>
          <a:xfrm>
            <a:off x="5158364" y="1448896"/>
            <a:ext cx="3308820" cy="1372499"/>
            <a:chOff x="3499514" y="948045"/>
            <a:chExt cx="3573203" cy="1721840"/>
          </a:xfrm>
          <a:gradFill flip="none" rotWithShape="1">
            <a:gsLst>
              <a:gs pos="0">
                <a:schemeClr val="accent1"/>
              </a:gs>
              <a:gs pos="100000">
                <a:srgbClr val="FFFFFF"/>
              </a:gs>
            </a:gsLst>
            <a:path path="circle">
              <a:fillToRect l="100000" t="100000"/>
            </a:path>
            <a:tileRect r="-100000" b="-100000"/>
          </a:gradFill>
        </p:grpSpPr>
        <p:sp>
          <p:nvSpPr>
            <p:cNvPr id="29" name="Oval 28"/>
            <p:cNvSpPr/>
            <p:nvPr/>
          </p:nvSpPr>
          <p:spPr>
            <a:xfrm>
              <a:off x="3499514" y="948045"/>
              <a:ext cx="3573203" cy="1721840"/>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a:ln w="25400" cap="flat" cmpd="sng" algn="ctr">
              <a:solidFill>
                <a:schemeClr val="bg1">
                  <a:lumMod val="65000"/>
                </a:schemeClr>
              </a:solidFill>
              <a:prstDash val="solid"/>
            </a:ln>
            <a:effectLst/>
          </p:spPr>
          <p:style>
            <a:lnRef idx="2">
              <a:scrgbClr r="0" g="0" b="0"/>
            </a:lnRef>
            <a:fillRef idx="1">
              <a:scrgbClr r="0" g="0" b="0"/>
            </a:fillRef>
            <a:effectRef idx="0">
              <a:scrgbClr r="0" g="0" b="0"/>
            </a:effectRef>
            <a:fontRef idx="minor">
              <a:schemeClr val="lt1"/>
            </a:fontRef>
          </p:style>
          <p:txBody>
            <a:bodyPr/>
            <a:lstStyle/>
            <a:p>
              <a:endParaRPr lang="en-US" dirty="0">
                <a:latin typeface="Vodafone Lt" panose="020B0606040202020204" pitchFamily="34" charset="0"/>
              </a:endParaRPr>
            </a:p>
          </p:txBody>
        </p:sp>
        <p:sp>
          <p:nvSpPr>
            <p:cNvPr id="30" name="TextBox 29"/>
            <p:cNvSpPr txBox="1"/>
            <p:nvPr/>
          </p:nvSpPr>
          <p:spPr>
            <a:xfrm>
              <a:off x="4133173" y="1436557"/>
              <a:ext cx="2486141" cy="851058"/>
            </a:xfrm>
            <a:prstGeom prst="rect">
              <a:avLst/>
            </a:prstGeom>
            <a:noFill/>
          </p:spPr>
          <p:txBody>
            <a:bodyPr wrap="square" lIns="0" tIns="0" rIns="0" bIns="0" rtlCol="0">
              <a:noAutofit/>
            </a:bodyPr>
            <a:lstStyle/>
            <a:p>
              <a:pPr marL="0" indent="0" algn="ctr">
                <a:buFont typeface="Arial" pitchFamily="34" charset="0"/>
                <a:buNone/>
              </a:pPr>
              <a:r>
                <a:rPr lang="en-US" sz="1200" dirty="0" smtClean="0">
                  <a:latin typeface="Vodafone Rg"/>
                </a:rPr>
                <a:t>We will use this graph to categorise the verticals so we can assess their business </a:t>
              </a:r>
              <a:r>
                <a:rPr lang="en-US" sz="1200" dirty="0">
                  <a:latin typeface="Vodafone Rg"/>
                </a:rPr>
                <a:t>c</a:t>
              </a:r>
              <a:r>
                <a:rPr lang="en-US" sz="1200" dirty="0" smtClean="0">
                  <a:latin typeface="Vodafone Rg"/>
                </a:rPr>
                <a:t>haracteristics</a:t>
              </a:r>
            </a:p>
          </p:txBody>
        </p:sp>
      </p:grpSp>
      <p:sp>
        <p:nvSpPr>
          <p:cNvPr id="39" name="Pentagon 38">
            <a:hlinkClick r:id="" action="ppaction://hlinkshowjump?jump=nextslide"/>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grpSp>
        <p:nvGrpSpPr>
          <p:cNvPr id="31" name="Group 30"/>
          <p:cNvGrpSpPr/>
          <p:nvPr/>
        </p:nvGrpSpPr>
        <p:grpSpPr>
          <a:xfrm>
            <a:off x="0" y="-1"/>
            <a:ext cx="1945904" cy="5143501"/>
            <a:chOff x="0" y="-1"/>
            <a:chExt cx="1945904" cy="5143501"/>
          </a:xfrm>
        </p:grpSpPr>
        <p:sp>
          <p:nvSpPr>
            <p:cNvPr id="32" name="Rectangle 31"/>
            <p:cNvSpPr/>
            <p:nvPr/>
          </p:nvSpPr>
          <p:spPr>
            <a:xfrm>
              <a:off x="0" y="-1"/>
              <a:ext cx="1945904" cy="514350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Lt" panose="020B0606040202020204" pitchFamily="34" charset="0"/>
              </a:endParaRPr>
            </a:p>
          </p:txBody>
        </p:sp>
        <p:sp>
          <p:nvSpPr>
            <p:cNvPr id="41" name="Pentagon 40"/>
            <p:cNvSpPr>
              <a:spLocks noChangeAspect="1"/>
            </p:cNvSpPr>
            <p:nvPr/>
          </p:nvSpPr>
          <p:spPr>
            <a:xfrm>
              <a:off x="51846" y="88018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42" name="Pentagon 41"/>
            <p:cNvSpPr>
              <a:spLocks noChangeAspect="1"/>
            </p:cNvSpPr>
            <p:nvPr/>
          </p:nvSpPr>
          <p:spPr>
            <a:xfrm>
              <a:off x="51846" y="1289403"/>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smtClean="0">
                  <a:solidFill>
                    <a:schemeClr val="bg1">
                      <a:lumMod val="95000"/>
                    </a:schemeClr>
                  </a:solidFill>
                  <a:latin typeface="Vodafone Rg"/>
                </a:rPr>
                <a:t> 1. Why?</a:t>
              </a:r>
              <a:endParaRPr lang="en-GB" b="1" kern="1200" dirty="0" smtClean="0">
                <a:solidFill>
                  <a:schemeClr val="bg1">
                    <a:lumMod val="95000"/>
                  </a:schemeClr>
                </a:solidFill>
                <a:latin typeface="Vodafone Rg"/>
              </a:endParaRPr>
            </a:p>
          </p:txBody>
        </p:sp>
      </p:grpSp>
      <p:sp>
        <p:nvSpPr>
          <p:cNvPr id="45" name="23 Rectángulo"/>
          <p:cNvSpPr/>
          <p:nvPr/>
        </p:nvSpPr>
        <p:spPr>
          <a:xfrm>
            <a:off x="0" y="-1"/>
            <a:ext cx="9144000" cy="617539"/>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200" b="1" kern="1200" dirty="0" smtClean="0">
              <a:solidFill>
                <a:srgbClr val="34342B"/>
              </a:solidFill>
              <a:latin typeface="Vodafone Lt" panose="020B0606040202020204" pitchFamily="34" charset="0"/>
            </a:endParaRPr>
          </a:p>
        </p:txBody>
      </p:sp>
      <p:pic>
        <p:nvPicPr>
          <p:cNvPr id="47"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317" y="11154"/>
            <a:ext cx="336654" cy="606384"/>
          </a:xfrm>
          <a:prstGeom prst="rect">
            <a:avLst/>
          </a:prstGeom>
        </p:spPr>
      </p:pic>
      <p:sp>
        <p:nvSpPr>
          <p:cNvPr id="33" name="Pentagon 32"/>
          <p:cNvSpPr>
            <a:spLocks noChangeAspect="1"/>
          </p:cNvSpPr>
          <p:nvPr/>
        </p:nvSpPr>
        <p:spPr>
          <a:xfrm>
            <a:off x="58260" y="353391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34" name="Pentagon 33"/>
          <p:cNvSpPr>
            <a:spLocks noChangeAspect="1"/>
          </p:cNvSpPr>
          <p:nvPr/>
        </p:nvSpPr>
        <p:spPr>
          <a:xfrm>
            <a:off x="58260" y="3059692"/>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sp>
        <p:nvSpPr>
          <p:cNvPr id="35" name="TextBox 34"/>
          <p:cNvSpPr txBox="1"/>
          <p:nvPr/>
        </p:nvSpPr>
        <p:spPr>
          <a:xfrm>
            <a:off x="124765" y="1851687"/>
            <a:ext cx="1794426" cy="3374803"/>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Core Business Needs</a:t>
            </a:r>
          </a:p>
          <a:p>
            <a:pPr>
              <a:tabLst>
                <a:tab pos="93663" algn="l"/>
              </a:tabLst>
            </a:pPr>
            <a:r>
              <a:rPr lang="en-US" sz="1200" b="1" dirty="0">
                <a:solidFill>
                  <a:schemeClr val="accent1"/>
                </a:solidFill>
                <a:latin typeface="Vodafone Rg"/>
              </a:rPr>
              <a:t>Verticals Main Characteristics</a:t>
            </a:r>
          </a:p>
          <a:p>
            <a:pPr>
              <a:tabLst>
                <a:tab pos="93663" algn="l"/>
              </a:tabLst>
            </a:pPr>
            <a:r>
              <a:rPr lang="en-US" sz="1200" dirty="0" smtClean="0">
                <a:solidFill>
                  <a:srgbClr val="888888"/>
                </a:solidFill>
                <a:latin typeface="Vodafone Rg"/>
              </a:rPr>
              <a:t>Summary</a:t>
            </a:r>
          </a:p>
          <a:p>
            <a:pPr>
              <a:tabLst>
                <a:tab pos="93663" algn="l"/>
              </a:tabLst>
            </a:pPr>
            <a:r>
              <a:rPr lang="en-US" sz="1200" dirty="0" smtClean="0">
                <a:solidFill>
                  <a:srgbClr val="888888"/>
                </a:solidFill>
                <a:latin typeface="Vodafone Rg"/>
              </a:rPr>
              <a:t>Test yourself</a:t>
            </a:r>
          </a:p>
        </p:txBody>
      </p:sp>
      <p:sp>
        <p:nvSpPr>
          <p:cNvPr id="38" name="33 CuadroTexto"/>
          <p:cNvSpPr txBox="1"/>
          <p:nvPr/>
        </p:nvSpPr>
        <p:spPr>
          <a:xfrm>
            <a:off x="1359147" y="-26986"/>
            <a:ext cx="6532987" cy="614150"/>
          </a:xfrm>
          <a:prstGeom prst="rect">
            <a:avLst/>
          </a:prstGeom>
        </p:spPr>
        <p:txBody>
          <a:bodyPr wrap="square" lIns="0" tIns="0" rIns="0" bIns="0" rtlCol="0" anchor="ctr">
            <a:noAutofit/>
          </a:bodyPr>
          <a:lstStyle/>
          <a:p>
            <a:r>
              <a:rPr lang="es-ES" sz="2800" b="1" dirty="0" err="1" smtClean="0">
                <a:solidFill>
                  <a:schemeClr val="bg1"/>
                </a:solidFill>
                <a:latin typeface="Vodafone Rg"/>
              </a:rPr>
              <a:t>Why</a:t>
            </a:r>
            <a:r>
              <a:rPr lang="es-ES" sz="2800" b="1" dirty="0">
                <a:solidFill>
                  <a:schemeClr val="bg1"/>
                </a:solidFill>
                <a:latin typeface="Vodafone Rg"/>
              </a:rPr>
              <a:t> </a:t>
            </a:r>
            <a:r>
              <a:rPr lang="es-ES" sz="2800" b="1" dirty="0" smtClean="0">
                <a:solidFill>
                  <a:schemeClr val="bg1"/>
                </a:solidFill>
                <a:latin typeface="Vodafone Rg"/>
              </a:rPr>
              <a:t>are Small </a:t>
            </a:r>
            <a:r>
              <a:rPr lang="es-ES" sz="2800" b="1" dirty="0" err="1" smtClean="0">
                <a:solidFill>
                  <a:schemeClr val="bg1"/>
                </a:solidFill>
                <a:latin typeface="Vodafone Rg"/>
              </a:rPr>
              <a:t>Businesses</a:t>
            </a:r>
            <a:r>
              <a:rPr lang="es-ES" sz="2800" b="1" dirty="0" smtClean="0">
                <a:solidFill>
                  <a:schemeClr val="bg1"/>
                </a:solidFill>
                <a:latin typeface="Vodafone Rg"/>
              </a:rPr>
              <a:t> </a:t>
            </a:r>
            <a:r>
              <a:rPr lang="es-ES" sz="2800" b="1" dirty="0" err="1" smtClean="0">
                <a:solidFill>
                  <a:schemeClr val="bg1"/>
                </a:solidFill>
                <a:latin typeface="Vodafone Rg"/>
              </a:rPr>
              <a:t>Important</a:t>
            </a:r>
            <a:r>
              <a:rPr lang="es-ES" sz="2800" b="1" dirty="0" smtClean="0">
                <a:solidFill>
                  <a:schemeClr val="bg1"/>
                </a:solidFill>
                <a:latin typeface="Vodafone Rg"/>
              </a:rPr>
              <a:t>?</a:t>
            </a:r>
            <a:endParaRPr lang="es-ES" sz="2800" b="1" dirty="0">
              <a:solidFill>
                <a:schemeClr val="bg1"/>
              </a:solidFill>
              <a:latin typeface="Vodafone Rg"/>
            </a:endParaRPr>
          </a:p>
        </p:txBody>
      </p:sp>
    </p:spTree>
    <p:extLst>
      <p:ext uri="{BB962C8B-B14F-4D97-AF65-F5344CB8AC3E}">
        <p14:creationId xmlns:p14="http://schemas.microsoft.com/office/powerpoint/2010/main" val="36641219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pitchFamily="34" charset="0"/>
            </a:endParaRPr>
          </a:p>
        </p:txBody>
      </p:sp>
      <p:sp>
        <p:nvSpPr>
          <p:cNvPr id="11" name="Rectangle 30"/>
          <p:cNvSpPr>
            <a:spLocks noChangeArrowheads="1"/>
          </p:cNvSpPr>
          <p:nvPr/>
        </p:nvSpPr>
        <p:spPr bwMode="auto">
          <a:xfrm flipH="1">
            <a:off x="2662705" y="4220100"/>
            <a:ext cx="5728313" cy="235558"/>
          </a:xfrm>
          <a:prstGeom prst="rtTriangle">
            <a:avLst/>
          </a:prstGeom>
          <a:solidFill>
            <a:schemeClr val="bg1">
              <a:lumMod val="75000"/>
            </a:schemeClr>
          </a:solidFill>
          <a:ln w="19050" algn="ctr">
            <a:noFill/>
            <a:miter lim="800000"/>
            <a:headEnd/>
            <a:tailEnd/>
          </a:ln>
        </p:spPr>
        <p:txBody>
          <a:bodyPr wrap="none" lIns="76698" tIns="39883" rIns="76698" bIns="39883" anchor="ctr"/>
          <a:lstStyle/>
          <a:p>
            <a:pPr algn="ctr" eaLnBrk="0" hangingPunct="0"/>
            <a:endParaRPr lang="en-US" sz="1050" b="1" dirty="0">
              <a:latin typeface="Vodafone Rg" pitchFamily="34" charset="0"/>
            </a:endParaRPr>
          </a:p>
        </p:txBody>
      </p:sp>
      <p:sp>
        <p:nvSpPr>
          <p:cNvPr id="15" name="Line 31"/>
          <p:cNvSpPr>
            <a:spLocks noChangeShapeType="1"/>
          </p:cNvSpPr>
          <p:nvPr/>
        </p:nvSpPr>
        <p:spPr bwMode="auto">
          <a:xfrm>
            <a:off x="2428597" y="997188"/>
            <a:ext cx="0" cy="3200400"/>
          </a:xfrm>
          <a:prstGeom prst="line">
            <a:avLst/>
          </a:prstGeom>
          <a:noFill/>
          <a:ln w="19050">
            <a:solidFill>
              <a:schemeClr val="bg2"/>
            </a:solidFill>
            <a:round/>
            <a:headEnd type="triangle" w="med" len="med"/>
            <a:tailEnd/>
          </a:ln>
        </p:spPr>
        <p:txBody>
          <a:bodyPr lIns="76698" tIns="39883" rIns="76698" bIns="39883" anchor="ctr"/>
          <a:lstStyle/>
          <a:p>
            <a:endParaRPr lang="en-US" sz="1050" dirty="0">
              <a:solidFill>
                <a:srgbClr val="000000"/>
              </a:solidFill>
              <a:latin typeface="Vodafone Rg" pitchFamily="34" charset="0"/>
            </a:endParaRPr>
          </a:p>
        </p:txBody>
      </p:sp>
      <p:sp>
        <p:nvSpPr>
          <p:cNvPr id="16" name="Line 34"/>
          <p:cNvSpPr>
            <a:spLocks noChangeShapeType="1"/>
          </p:cNvSpPr>
          <p:nvPr/>
        </p:nvSpPr>
        <p:spPr bwMode="auto">
          <a:xfrm flipV="1">
            <a:off x="2428744" y="4155557"/>
            <a:ext cx="6404189" cy="32760"/>
          </a:xfrm>
          <a:prstGeom prst="line">
            <a:avLst/>
          </a:prstGeom>
          <a:noFill/>
          <a:ln w="19050">
            <a:solidFill>
              <a:schemeClr val="bg2"/>
            </a:solidFill>
            <a:round/>
            <a:headEnd/>
            <a:tailEnd type="triangle" w="med" len="med"/>
          </a:ln>
        </p:spPr>
        <p:txBody>
          <a:bodyPr lIns="76698" tIns="39883" rIns="76698" bIns="39883" anchor="ctr"/>
          <a:lstStyle/>
          <a:p>
            <a:endParaRPr lang="en-US" sz="1050" b="1" dirty="0">
              <a:solidFill>
                <a:srgbClr val="000000"/>
              </a:solidFill>
              <a:latin typeface="Vodafone Rg" pitchFamily="34" charset="0"/>
            </a:endParaRPr>
          </a:p>
        </p:txBody>
      </p:sp>
      <p:sp>
        <p:nvSpPr>
          <p:cNvPr id="17" name="Oval 16"/>
          <p:cNvSpPr/>
          <p:nvPr/>
        </p:nvSpPr>
        <p:spPr>
          <a:xfrm>
            <a:off x="2130980" y="896150"/>
            <a:ext cx="253218" cy="252000"/>
          </a:xfrm>
          <a:prstGeom prst="ellipse">
            <a:avLst/>
          </a:prstGeom>
          <a:solidFill>
            <a:srgbClr val="C00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50" b="1" kern="1200" dirty="0" smtClean="0">
                <a:solidFill>
                  <a:schemeClr val="bg1"/>
                </a:solidFill>
                <a:latin typeface="Vodafone Rg" pitchFamily="34" charset="0"/>
                <a:ea typeface="+mn-ea"/>
                <a:cs typeface="+mn-cs"/>
              </a:rPr>
              <a:t>+</a:t>
            </a:r>
          </a:p>
        </p:txBody>
      </p:sp>
      <p:sp>
        <p:nvSpPr>
          <p:cNvPr id="22" name="Oval 21"/>
          <p:cNvSpPr/>
          <p:nvPr/>
        </p:nvSpPr>
        <p:spPr>
          <a:xfrm>
            <a:off x="2108437" y="4010890"/>
            <a:ext cx="253218" cy="252000"/>
          </a:xfrm>
          <a:prstGeom prst="ellipse">
            <a:avLst/>
          </a:prstGeom>
          <a:solidFill>
            <a:srgbClr val="C00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50" b="1" dirty="0">
                <a:solidFill>
                  <a:schemeClr val="bg1"/>
                </a:solidFill>
                <a:latin typeface="Vodafone Rg" pitchFamily="34" charset="0"/>
              </a:rPr>
              <a:t>-</a:t>
            </a:r>
            <a:endParaRPr lang="en-GB" sz="1050" b="1" kern="1200" dirty="0" smtClean="0">
              <a:solidFill>
                <a:schemeClr val="bg1"/>
              </a:solidFill>
              <a:latin typeface="Vodafone Rg" pitchFamily="34" charset="0"/>
            </a:endParaRPr>
          </a:p>
        </p:txBody>
      </p:sp>
      <p:sp>
        <p:nvSpPr>
          <p:cNvPr id="23" name="Oval 22"/>
          <p:cNvSpPr/>
          <p:nvPr/>
        </p:nvSpPr>
        <p:spPr>
          <a:xfrm>
            <a:off x="2341445" y="4244403"/>
            <a:ext cx="253218" cy="252000"/>
          </a:xfrm>
          <a:prstGeom prst="ellipse">
            <a:avLst/>
          </a:prstGeom>
          <a:solidFill>
            <a:srgbClr val="C00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50" b="1" dirty="0">
                <a:solidFill>
                  <a:schemeClr val="bg1"/>
                </a:solidFill>
                <a:latin typeface="Vodafone Rg" pitchFamily="34" charset="0"/>
              </a:rPr>
              <a:t>-</a:t>
            </a:r>
            <a:endParaRPr lang="en-GB" sz="1050" b="1" kern="1200" dirty="0" smtClean="0">
              <a:solidFill>
                <a:schemeClr val="bg1"/>
              </a:solidFill>
              <a:latin typeface="Vodafone Rg" pitchFamily="34" charset="0"/>
            </a:endParaRPr>
          </a:p>
        </p:txBody>
      </p:sp>
      <p:sp>
        <p:nvSpPr>
          <p:cNvPr id="24" name="Oval 23"/>
          <p:cNvSpPr/>
          <p:nvPr/>
        </p:nvSpPr>
        <p:spPr>
          <a:xfrm>
            <a:off x="8655414" y="4210988"/>
            <a:ext cx="253218" cy="252000"/>
          </a:xfrm>
          <a:prstGeom prst="ellipse">
            <a:avLst/>
          </a:prstGeom>
          <a:solidFill>
            <a:srgbClr val="C00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50" b="1" dirty="0" smtClean="0">
                <a:solidFill>
                  <a:schemeClr val="bg1"/>
                </a:solidFill>
                <a:latin typeface="Vodafone Rg" pitchFamily="34" charset="0"/>
              </a:rPr>
              <a:t>+</a:t>
            </a:r>
            <a:endParaRPr lang="en-GB" sz="1050" b="1" kern="1200" dirty="0" smtClean="0">
              <a:solidFill>
                <a:schemeClr val="bg1"/>
              </a:solidFill>
              <a:latin typeface="Vodafone Rg" pitchFamily="34" charset="0"/>
            </a:endParaRPr>
          </a:p>
        </p:txBody>
      </p:sp>
      <p:sp>
        <p:nvSpPr>
          <p:cNvPr id="25" name="Rectangle 24"/>
          <p:cNvSpPr/>
          <p:nvPr/>
        </p:nvSpPr>
        <p:spPr>
          <a:xfrm>
            <a:off x="3806289" y="4473711"/>
            <a:ext cx="2042034" cy="338554"/>
          </a:xfrm>
          <a:prstGeom prst="rect">
            <a:avLst/>
          </a:prstGeom>
        </p:spPr>
        <p:txBody>
          <a:bodyPr wrap="none">
            <a:spAutoFit/>
          </a:bodyPr>
          <a:lstStyle/>
          <a:p>
            <a:r>
              <a:rPr lang="en-US" sz="1600" b="1" dirty="0" smtClean="0">
                <a:latin typeface="Vodafone Rg"/>
              </a:rPr>
              <a:t>Workforce mobility</a:t>
            </a:r>
            <a:endParaRPr lang="en-GB" sz="1600" dirty="0">
              <a:latin typeface="Vodafone Rg"/>
            </a:endParaRPr>
          </a:p>
        </p:txBody>
      </p:sp>
      <p:sp>
        <p:nvSpPr>
          <p:cNvPr id="26" name="Rectangle 30"/>
          <p:cNvSpPr>
            <a:spLocks noChangeArrowheads="1"/>
          </p:cNvSpPr>
          <p:nvPr/>
        </p:nvSpPr>
        <p:spPr bwMode="auto">
          <a:xfrm rot="16200000" flipH="1">
            <a:off x="907627" y="2450973"/>
            <a:ext cx="2685750" cy="231990"/>
          </a:xfrm>
          <a:prstGeom prst="rtTriangle">
            <a:avLst/>
          </a:prstGeom>
          <a:solidFill>
            <a:schemeClr val="bg1">
              <a:lumMod val="75000"/>
            </a:schemeClr>
          </a:solidFill>
          <a:ln w="19050" algn="ctr">
            <a:noFill/>
            <a:miter lim="800000"/>
            <a:headEnd/>
            <a:tailEnd/>
          </a:ln>
        </p:spPr>
        <p:txBody>
          <a:bodyPr wrap="none" lIns="76698" tIns="39883" rIns="76698" bIns="39883" anchor="ctr"/>
          <a:lstStyle/>
          <a:p>
            <a:pPr algn="ctr" eaLnBrk="0" hangingPunct="0"/>
            <a:endParaRPr lang="en-US" sz="1050" b="1" dirty="0">
              <a:latin typeface="Vodafone Rg" pitchFamily="34" charset="0"/>
            </a:endParaRPr>
          </a:p>
        </p:txBody>
      </p:sp>
      <p:sp>
        <p:nvSpPr>
          <p:cNvPr id="27" name="Rectangle 26"/>
          <p:cNvSpPr/>
          <p:nvPr/>
        </p:nvSpPr>
        <p:spPr>
          <a:xfrm rot="16200000">
            <a:off x="1070001" y="2523782"/>
            <a:ext cx="1988045" cy="338554"/>
          </a:xfrm>
          <a:prstGeom prst="rect">
            <a:avLst/>
          </a:prstGeom>
        </p:spPr>
        <p:txBody>
          <a:bodyPr wrap="none">
            <a:spAutoFit/>
          </a:bodyPr>
          <a:lstStyle/>
          <a:p>
            <a:r>
              <a:rPr lang="en-US" sz="1600" b="1" dirty="0" smtClean="0">
                <a:latin typeface="Vodafone Rg"/>
              </a:rPr>
              <a:t>Office Enablement</a:t>
            </a:r>
          </a:p>
        </p:txBody>
      </p:sp>
      <p:grpSp>
        <p:nvGrpSpPr>
          <p:cNvPr id="32" name="Group 31"/>
          <p:cNvGrpSpPr/>
          <p:nvPr/>
        </p:nvGrpSpPr>
        <p:grpSpPr>
          <a:xfrm>
            <a:off x="2645417" y="1882514"/>
            <a:ext cx="2345764" cy="1058219"/>
            <a:chOff x="1107955" y="1230357"/>
            <a:chExt cx="2505784" cy="1160712"/>
          </a:xfrm>
        </p:grpSpPr>
        <p:sp>
          <p:nvSpPr>
            <p:cNvPr id="33" name="Oval Callout 32"/>
            <p:cNvSpPr/>
            <p:nvPr/>
          </p:nvSpPr>
          <p:spPr>
            <a:xfrm>
              <a:off x="1107955" y="1230357"/>
              <a:ext cx="2505784" cy="1160712"/>
            </a:xfrm>
            <a:prstGeom prst="wedgeEllipseCallout">
              <a:avLst>
                <a:gd name="adj1" fmla="val -57984"/>
                <a:gd name="adj2" fmla="val 7155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anchor="ctr"/>
            <a:lstStyle/>
            <a:p>
              <a:pPr algn="ctr"/>
              <a:endParaRPr lang="en-US" sz="1400" dirty="0">
                <a:solidFill>
                  <a:schemeClr val="tx1"/>
                </a:solidFill>
                <a:latin typeface="Vodafone Lt" panose="020B0606040202020204" pitchFamily="34" charset="0"/>
              </a:endParaRPr>
            </a:p>
          </p:txBody>
        </p:sp>
        <p:sp>
          <p:nvSpPr>
            <p:cNvPr id="34" name="TextBox 33"/>
            <p:cNvSpPr txBox="1"/>
            <p:nvPr/>
          </p:nvSpPr>
          <p:spPr>
            <a:xfrm>
              <a:off x="1327911" y="1333489"/>
              <a:ext cx="2121328" cy="914400"/>
            </a:xfrm>
            <a:prstGeom prst="rect">
              <a:avLst/>
            </a:prstGeom>
            <a:no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anchor="ctr"/>
            <a:lstStyle>
              <a:defPPr>
                <a:defRPr lang="en-US"/>
              </a:defPPr>
              <a:lvl1pPr>
                <a:defRPr>
                  <a:solidFill>
                    <a:schemeClr val="lt1"/>
                  </a:solidFill>
                  <a:latin typeface="Vodafone Lt" panose="020B060604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GB" sz="1200" dirty="0">
                  <a:solidFill>
                    <a:schemeClr val="tx1"/>
                  </a:solidFill>
                  <a:latin typeface="Vodafone Rg"/>
                </a:rPr>
                <a:t>This axis defines how much a company relies on its office technologies</a:t>
              </a:r>
            </a:p>
          </p:txBody>
        </p:sp>
      </p:grpSp>
      <p:sp>
        <p:nvSpPr>
          <p:cNvPr id="28" name="Pentagon 27">
            <a:hlinkClick r:id="" action="ppaction://hlinkshowjump?jump=nextslide"/>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grpSp>
        <p:nvGrpSpPr>
          <p:cNvPr id="35" name="Group 34"/>
          <p:cNvGrpSpPr/>
          <p:nvPr/>
        </p:nvGrpSpPr>
        <p:grpSpPr>
          <a:xfrm>
            <a:off x="0" y="-1"/>
            <a:ext cx="1945904" cy="5143501"/>
            <a:chOff x="0" y="-1"/>
            <a:chExt cx="1945904" cy="5143501"/>
          </a:xfrm>
        </p:grpSpPr>
        <p:sp>
          <p:nvSpPr>
            <p:cNvPr id="37" name="Rectangle 36"/>
            <p:cNvSpPr/>
            <p:nvPr/>
          </p:nvSpPr>
          <p:spPr>
            <a:xfrm>
              <a:off x="0" y="-1"/>
              <a:ext cx="1945904" cy="514350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Lt" panose="020B0606040202020204" pitchFamily="34" charset="0"/>
              </a:endParaRPr>
            </a:p>
          </p:txBody>
        </p:sp>
        <p:sp>
          <p:nvSpPr>
            <p:cNvPr id="43" name="Pentagon 42"/>
            <p:cNvSpPr>
              <a:spLocks noChangeAspect="1"/>
            </p:cNvSpPr>
            <p:nvPr/>
          </p:nvSpPr>
          <p:spPr>
            <a:xfrm>
              <a:off x="51846" y="88018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44" name="Pentagon 43"/>
            <p:cNvSpPr>
              <a:spLocks noChangeAspect="1"/>
            </p:cNvSpPr>
            <p:nvPr/>
          </p:nvSpPr>
          <p:spPr>
            <a:xfrm>
              <a:off x="51846" y="1289403"/>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smtClean="0">
                  <a:solidFill>
                    <a:schemeClr val="bg1">
                      <a:lumMod val="95000"/>
                    </a:schemeClr>
                  </a:solidFill>
                  <a:latin typeface="Vodafone Rg"/>
                </a:rPr>
                <a:t> 1. Why?</a:t>
              </a:r>
              <a:endParaRPr lang="en-GB" b="1" kern="1200" dirty="0" smtClean="0">
                <a:solidFill>
                  <a:schemeClr val="bg1">
                    <a:lumMod val="95000"/>
                  </a:schemeClr>
                </a:solidFill>
                <a:latin typeface="Vodafone Rg"/>
              </a:endParaRPr>
            </a:p>
          </p:txBody>
        </p:sp>
      </p:grpSp>
      <p:sp>
        <p:nvSpPr>
          <p:cNvPr id="47" name="23 Rectángulo"/>
          <p:cNvSpPr/>
          <p:nvPr/>
        </p:nvSpPr>
        <p:spPr>
          <a:xfrm>
            <a:off x="0" y="-1"/>
            <a:ext cx="9144000" cy="617539"/>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200" b="1" kern="1200" dirty="0" smtClean="0">
              <a:solidFill>
                <a:srgbClr val="34342B"/>
              </a:solidFill>
              <a:latin typeface="Vodafone Lt" panose="020B0606040202020204" pitchFamily="34" charset="0"/>
            </a:endParaRPr>
          </a:p>
        </p:txBody>
      </p:sp>
      <p:pic>
        <p:nvPicPr>
          <p:cNvPr id="49"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317" y="11154"/>
            <a:ext cx="336654" cy="606384"/>
          </a:xfrm>
          <a:prstGeom prst="rect">
            <a:avLst/>
          </a:prstGeom>
        </p:spPr>
      </p:pic>
      <p:sp>
        <p:nvSpPr>
          <p:cNvPr id="39" name="Pentagon 38"/>
          <p:cNvSpPr>
            <a:spLocks noChangeAspect="1"/>
          </p:cNvSpPr>
          <p:nvPr/>
        </p:nvSpPr>
        <p:spPr>
          <a:xfrm>
            <a:off x="58260" y="353391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40" name="Pentagon 39"/>
          <p:cNvSpPr>
            <a:spLocks noChangeAspect="1"/>
          </p:cNvSpPr>
          <p:nvPr/>
        </p:nvSpPr>
        <p:spPr>
          <a:xfrm>
            <a:off x="58260" y="3059692"/>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sp>
        <p:nvSpPr>
          <p:cNvPr id="50" name="TextBox 49"/>
          <p:cNvSpPr txBox="1"/>
          <p:nvPr/>
        </p:nvSpPr>
        <p:spPr>
          <a:xfrm>
            <a:off x="124765" y="1851687"/>
            <a:ext cx="1794426" cy="3374803"/>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Core Business Needs</a:t>
            </a:r>
          </a:p>
          <a:p>
            <a:pPr>
              <a:tabLst>
                <a:tab pos="93663" algn="l"/>
              </a:tabLst>
            </a:pPr>
            <a:r>
              <a:rPr lang="en-US" sz="1200" b="1" dirty="0">
                <a:solidFill>
                  <a:schemeClr val="accent1"/>
                </a:solidFill>
                <a:latin typeface="Vodafone Rg"/>
              </a:rPr>
              <a:t>Verticals Main Characteristics</a:t>
            </a:r>
          </a:p>
          <a:p>
            <a:pPr>
              <a:tabLst>
                <a:tab pos="93663" algn="l"/>
              </a:tabLst>
            </a:pPr>
            <a:r>
              <a:rPr lang="en-US" sz="1200" dirty="0" smtClean="0">
                <a:solidFill>
                  <a:srgbClr val="888888"/>
                </a:solidFill>
                <a:latin typeface="Vodafone Rg"/>
              </a:rPr>
              <a:t>Summary</a:t>
            </a:r>
          </a:p>
          <a:p>
            <a:pPr>
              <a:tabLst>
                <a:tab pos="93663" algn="l"/>
              </a:tabLst>
            </a:pPr>
            <a:r>
              <a:rPr lang="en-US" sz="1200" dirty="0" smtClean="0">
                <a:solidFill>
                  <a:srgbClr val="888888"/>
                </a:solidFill>
                <a:latin typeface="Vodafone Rg"/>
              </a:rPr>
              <a:t>Test yourself</a:t>
            </a:r>
          </a:p>
        </p:txBody>
      </p:sp>
      <p:sp>
        <p:nvSpPr>
          <p:cNvPr id="41" name="33 CuadroTexto"/>
          <p:cNvSpPr txBox="1"/>
          <p:nvPr/>
        </p:nvSpPr>
        <p:spPr>
          <a:xfrm>
            <a:off x="1359147" y="-26986"/>
            <a:ext cx="6532987" cy="614150"/>
          </a:xfrm>
          <a:prstGeom prst="rect">
            <a:avLst/>
          </a:prstGeom>
        </p:spPr>
        <p:txBody>
          <a:bodyPr wrap="square" lIns="0" tIns="0" rIns="0" bIns="0" rtlCol="0" anchor="ctr">
            <a:noAutofit/>
          </a:bodyPr>
          <a:lstStyle/>
          <a:p>
            <a:r>
              <a:rPr lang="es-ES" sz="2800" b="1" dirty="0" err="1" smtClean="0">
                <a:solidFill>
                  <a:schemeClr val="bg1"/>
                </a:solidFill>
                <a:latin typeface="Vodafone Rg"/>
              </a:rPr>
              <a:t>Why</a:t>
            </a:r>
            <a:r>
              <a:rPr lang="es-ES" sz="2800" b="1" dirty="0">
                <a:solidFill>
                  <a:schemeClr val="bg1"/>
                </a:solidFill>
                <a:latin typeface="Vodafone Rg"/>
              </a:rPr>
              <a:t> </a:t>
            </a:r>
            <a:r>
              <a:rPr lang="es-ES" sz="2800" b="1" dirty="0" smtClean="0">
                <a:solidFill>
                  <a:schemeClr val="bg1"/>
                </a:solidFill>
                <a:latin typeface="Vodafone Rg"/>
              </a:rPr>
              <a:t>are Small </a:t>
            </a:r>
            <a:r>
              <a:rPr lang="es-ES" sz="2800" b="1" dirty="0" err="1" smtClean="0">
                <a:solidFill>
                  <a:schemeClr val="bg1"/>
                </a:solidFill>
                <a:latin typeface="Vodafone Rg"/>
              </a:rPr>
              <a:t>Businesses</a:t>
            </a:r>
            <a:r>
              <a:rPr lang="es-ES" sz="2800" b="1" dirty="0" smtClean="0">
                <a:solidFill>
                  <a:schemeClr val="bg1"/>
                </a:solidFill>
                <a:latin typeface="Vodafone Rg"/>
              </a:rPr>
              <a:t> </a:t>
            </a:r>
            <a:r>
              <a:rPr lang="es-ES" sz="2800" b="1" dirty="0" err="1" smtClean="0">
                <a:solidFill>
                  <a:schemeClr val="bg1"/>
                </a:solidFill>
                <a:latin typeface="Vodafone Rg"/>
              </a:rPr>
              <a:t>Important</a:t>
            </a:r>
            <a:r>
              <a:rPr lang="es-ES" sz="2800" b="1" dirty="0" smtClean="0">
                <a:solidFill>
                  <a:schemeClr val="bg1"/>
                </a:solidFill>
                <a:latin typeface="Vodafone Rg"/>
              </a:rPr>
              <a:t>?</a:t>
            </a:r>
            <a:endParaRPr lang="es-ES" sz="2800" b="1" dirty="0">
              <a:solidFill>
                <a:schemeClr val="bg1"/>
              </a:solidFill>
              <a:latin typeface="Vodafone Rg"/>
            </a:endParaRPr>
          </a:p>
        </p:txBody>
      </p:sp>
      <p:grpSp>
        <p:nvGrpSpPr>
          <p:cNvPr id="31" name="Group 30"/>
          <p:cNvGrpSpPr/>
          <p:nvPr/>
        </p:nvGrpSpPr>
        <p:grpSpPr>
          <a:xfrm>
            <a:off x="5158364" y="1448896"/>
            <a:ext cx="3308820" cy="1372499"/>
            <a:chOff x="3499514" y="948045"/>
            <a:chExt cx="3573203" cy="1721840"/>
          </a:xfrm>
          <a:gradFill flip="none" rotWithShape="1">
            <a:gsLst>
              <a:gs pos="0">
                <a:schemeClr val="accent1"/>
              </a:gs>
              <a:gs pos="100000">
                <a:srgbClr val="FFFFFF"/>
              </a:gs>
            </a:gsLst>
            <a:path path="circle">
              <a:fillToRect l="100000" t="100000"/>
            </a:path>
            <a:tileRect r="-100000" b="-100000"/>
          </a:gradFill>
        </p:grpSpPr>
        <p:sp>
          <p:nvSpPr>
            <p:cNvPr id="36" name="Oval 35"/>
            <p:cNvSpPr/>
            <p:nvPr/>
          </p:nvSpPr>
          <p:spPr>
            <a:xfrm>
              <a:off x="3499514" y="948045"/>
              <a:ext cx="3573203" cy="1721840"/>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a:ln w="25400" cap="flat" cmpd="sng" algn="ctr">
              <a:solidFill>
                <a:schemeClr val="bg1">
                  <a:lumMod val="65000"/>
                </a:schemeClr>
              </a:solidFill>
              <a:prstDash val="solid"/>
            </a:ln>
            <a:effectLst/>
          </p:spPr>
          <p:style>
            <a:lnRef idx="2">
              <a:scrgbClr r="0" g="0" b="0"/>
            </a:lnRef>
            <a:fillRef idx="1">
              <a:scrgbClr r="0" g="0" b="0"/>
            </a:fillRef>
            <a:effectRef idx="0">
              <a:scrgbClr r="0" g="0" b="0"/>
            </a:effectRef>
            <a:fontRef idx="minor">
              <a:schemeClr val="lt1"/>
            </a:fontRef>
          </p:style>
          <p:txBody>
            <a:bodyPr/>
            <a:lstStyle/>
            <a:p>
              <a:endParaRPr lang="en-US" dirty="0">
                <a:latin typeface="Vodafone Lt" panose="020B0606040202020204" pitchFamily="34" charset="0"/>
              </a:endParaRPr>
            </a:p>
          </p:txBody>
        </p:sp>
        <p:sp>
          <p:nvSpPr>
            <p:cNvPr id="42" name="TextBox 41"/>
            <p:cNvSpPr txBox="1"/>
            <p:nvPr/>
          </p:nvSpPr>
          <p:spPr>
            <a:xfrm>
              <a:off x="4133173" y="1436557"/>
              <a:ext cx="2486141" cy="851058"/>
            </a:xfrm>
            <a:prstGeom prst="rect">
              <a:avLst/>
            </a:prstGeom>
            <a:noFill/>
          </p:spPr>
          <p:txBody>
            <a:bodyPr wrap="square" lIns="0" tIns="0" rIns="0" bIns="0" rtlCol="0">
              <a:noAutofit/>
            </a:bodyPr>
            <a:lstStyle/>
            <a:p>
              <a:pPr marL="0" indent="0" algn="ctr">
                <a:buFont typeface="Arial" pitchFamily="34" charset="0"/>
                <a:buNone/>
              </a:pPr>
              <a:r>
                <a:rPr lang="en-US" sz="1200" dirty="0" smtClean="0">
                  <a:latin typeface="Vodafone Rg"/>
                </a:rPr>
                <a:t>We will use this graph to categorise the verticals so we can assess their business </a:t>
              </a:r>
              <a:r>
                <a:rPr lang="en-US" sz="1200" dirty="0">
                  <a:latin typeface="Vodafone Rg"/>
                </a:rPr>
                <a:t>c</a:t>
              </a:r>
              <a:r>
                <a:rPr lang="en-US" sz="1200" dirty="0" smtClean="0">
                  <a:latin typeface="Vodafone Rg"/>
                </a:rPr>
                <a:t>haracteristics</a:t>
              </a:r>
            </a:p>
          </p:txBody>
        </p:sp>
      </p:grpSp>
    </p:spTree>
    <p:extLst>
      <p:ext uri="{BB962C8B-B14F-4D97-AF65-F5344CB8AC3E}">
        <p14:creationId xmlns:p14="http://schemas.microsoft.com/office/powerpoint/2010/main" val="8745082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pitchFamily="34" charset="0"/>
            </a:endParaRPr>
          </a:p>
        </p:txBody>
      </p:sp>
      <p:sp>
        <p:nvSpPr>
          <p:cNvPr id="11" name="Rectangle 30"/>
          <p:cNvSpPr>
            <a:spLocks noChangeArrowheads="1"/>
          </p:cNvSpPr>
          <p:nvPr/>
        </p:nvSpPr>
        <p:spPr bwMode="auto">
          <a:xfrm flipH="1">
            <a:off x="2662705" y="4220100"/>
            <a:ext cx="5728313" cy="235558"/>
          </a:xfrm>
          <a:prstGeom prst="rtTriangle">
            <a:avLst/>
          </a:prstGeom>
          <a:solidFill>
            <a:schemeClr val="bg1">
              <a:lumMod val="75000"/>
            </a:schemeClr>
          </a:solidFill>
          <a:ln w="19050" algn="ctr">
            <a:noFill/>
            <a:miter lim="800000"/>
            <a:headEnd/>
            <a:tailEnd/>
          </a:ln>
        </p:spPr>
        <p:txBody>
          <a:bodyPr wrap="none" lIns="76698" tIns="39883" rIns="76698" bIns="39883" anchor="ctr"/>
          <a:lstStyle/>
          <a:p>
            <a:pPr algn="ctr" eaLnBrk="0" hangingPunct="0"/>
            <a:endParaRPr lang="en-US" sz="1050" b="1" dirty="0">
              <a:latin typeface="Vodafone Rg" pitchFamily="34" charset="0"/>
            </a:endParaRPr>
          </a:p>
        </p:txBody>
      </p:sp>
      <p:sp>
        <p:nvSpPr>
          <p:cNvPr id="15" name="Line 31"/>
          <p:cNvSpPr>
            <a:spLocks noChangeShapeType="1"/>
          </p:cNvSpPr>
          <p:nvPr/>
        </p:nvSpPr>
        <p:spPr bwMode="auto">
          <a:xfrm>
            <a:off x="2428597" y="997188"/>
            <a:ext cx="0" cy="3200400"/>
          </a:xfrm>
          <a:prstGeom prst="line">
            <a:avLst/>
          </a:prstGeom>
          <a:noFill/>
          <a:ln w="19050">
            <a:solidFill>
              <a:schemeClr val="bg2"/>
            </a:solidFill>
            <a:round/>
            <a:headEnd type="triangle" w="med" len="med"/>
            <a:tailEnd/>
          </a:ln>
        </p:spPr>
        <p:txBody>
          <a:bodyPr lIns="76698" tIns="39883" rIns="76698" bIns="39883" anchor="ctr"/>
          <a:lstStyle/>
          <a:p>
            <a:endParaRPr lang="en-US" sz="1050" dirty="0">
              <a:solidFill>
                <a:srgbClr val="000000"/>
              </a:solidFill>
              <a:latin typeface="Vodafone Rg" pitchFamily="34" charset="0"/>
            </a:endParaRPr>
          </a:p>
        </p:txBody>
      </p:sp>
      <p:sp>
        <p:nvSpPr>
          <p:cNvPr id="16" name="Line 34"/>
          <p:cNvSpPr>
            <a:spLocks noChangeShapeType="1"/>
          </p:cNvSpPr>
          <p:nvPr/>
        </p:nvSpPr>
        <p:spPr bwMode="auto">
          <a:xfrm flipV="1">
            <a:off x="2428744" y="4155557"/>
            <a:ext cx="6404189" cy="32760"/>
          </a:xfrm>
          <a:prstGeom prst="line">
            <a:avLst/>
          </a:prstGeom>
          <a:noFill/>
          <a:ln w="19050">
            <a:solidFill>
              <a:schemeClr val="bg2"/>
            </a:solidFill>
            <a:round/>
            <a:headEnd/>
            <a:tailEnd type="triangle" w="med" len="med"/>
          </a:ln>
        </p:spPr>
        <p:txBody>
          <a:bodyPr lIns="76698" tIns="39883" rIns="76698" bIns="39883" anchor="ctr"/>
          <a:lstStyle/>
          <a:p>
            <a:endParaRPr lang="en-US" sz="1050" b="1" dirty="0">
              <a:solidFill>
                <a:srgbClr val="000000"/>
              </a:solidFill>
              <a:latin typeface="Vodafone Rg" pitchFamily="34" charset="0"/>
            </a:endParaRPr>
          </a:p>
        </p:txBody>
      </p:sp>
      <p:sp>
        <p:nvSpPr>
          <p:cNvPr id="17" name="Oval 16"/>
          <p:cNvSpPr/>
          <p:nvPr/>
        </p:nvSpPr>
        <p:spPr>
          <a:xfrm>
            <a:off x="2130980" y="896150"/>
            <a:ext cx="253218" cy="252000"/>
          </a:xfrm>
          <a:prstGeom prst="ellipse">
            <a:avLst/>
          </a:prstGeom>
          <a:solidFill>
            <a:srgbClr val="C00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50" b="1" kern="1200" dirty="0" smtClean="0">
                <a:solidFill>
                  <a:schemeClr val="bg1"/>
                </a:solidFill>
                <a:latin typeface="Vodafone Rg" pitchFamily="34" charset="0"/>
                <a:ea typeface="+mn-ea"/>
                <a:cs typeface="+mn-cs"/>
              </a:rPr>
              <a:t>+</a:t>
            </a:r>
          </a:p>
        </p:txBody>
      </p:sp>
      <p:sp>
        <p:nvSpPr>
          <p:cNvPr id="22" name="Oval 21"/>
          <p:cNvSpPr/>
          <p:nvPr/>
        </p:nvSpPr>
        <p:spPr>
          <a:xfrm>
            <a:off x="2108437" y="4010890"/>
            <a:ext cx="253218" cy="252000"/>
          </a:xfrm>
          <a:prstGeom prst="ellipse">
            <a:avLst/>
          </a:prstGeom>
          <a:solidFill>
            <a:srgbClr val="C00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50" b="1" dirty="0">
                <a:solidFill>
                  <a:schemeClr val="bg1"/>
                </a:solidFill>
                <a:latin typeface="Vodafone Rg" pitchFamily="34" charset="0"/>
              </a:rPr>
              <a:t>-</a:t>
            </a:r>
            <a:endParaRPr lang="en-GB" sz="1050" b="1" kern="1200" dirty="0" smtClean="0">
              <a:solidFill>
                <a:schemeClr val="bg1"/>
              </a:solidFill>
              <a:latin typeface="Vodafone Rg" pitchFamily="34" charset="0"/>
            </a:endParaRPr>
          </a:p>
        </p:txBody>
      </p:sp>
      <p:sp>
        <p:nvSpPr>
          <p:cNvPr id="23" name="Oval 22"/>
          <p:cNvSpPr/>
          <p:nvPr/>
        </p:nvSpPr>
        <p:spPr>
          <a:xfrm>
            <a:off x="2341445" y="4244403"/>
            <a:ext cx="253218" cy="252000"/>
          </a:xfrm>
          <a:prstGeom prst="ellipse">
            <a:avLst/>
          </a:prstGeom>
          <a:solidFill>
            <a:srgbClr val="C00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50" b="1" dirty="0">
                <a:solidFill>
                  <a:schemeClr val="bg1"/>
                </a:solidFill>
                <a:latin typeface="Vodafone Rg" pitchFamily="34" charset="0"/>
              </a:rPr>
              <a:t>-</a:t>
            </a:r>
            <a:endParaRPr lang="en-GB" sz="1050" b="1" kern="1200" dirty="0" smtClean="0">
              <a:solidFill>
                <a:schemeClr val="bg1"/>
              </a:solidFill>
              <a:latin typeface="Vodafone Rg" pitchFamily="34" charset="0"/>
            </a:endParaRPr>
          </a:p>
        </p:txBody>
      </p:sp>
      <p:sp>
        <p:nvSpPr>
          <p:cNvPr id="24" name="Oval 23"/>
          <p:cNvSpPr/>
          <p:nvPr/>
        </p:nvSpPr>
        <p:spPr>
          <a:xfrm>
            <a:off x="8655414" y="4210988"/>
            <a:ext cx="253218" cy="252000"/>
          </a:xfrm>
          <a:prstGeom prst="ellipse">
            <a:avLst/>
          </a:prstGeom>
          <a:solidFill>
            <a:srgbClr val="C00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50" b="1" dirty="0" smtClean="0">
                <a:solidFill>
                  <a:schemeClr val="bg1"/>
                </a:solidFill>
                <a:latin typeface="Vodafone Rg" pitchFamily="34" charset="0"/>
              </a:rPr>
              <a:t>+</a:t>
            </a:r>
            <a:endParaRPr lang="en-GB" sz="1050" b="1" kern="1200" dirty="0" smtClean="0">
              <a:solidFill>
                <a:schemeClr val="bg1"/>
              </a:solidFill>
              <a:latin typeface="Vodafone Rg" pitchFamily="34" charset="0"/>
            </a:endParaRPr>
          </a:p>
        </p:txBody>
      </p:sp>
      <p:sp>
        <p:nvSpPr>
          <p:cNvPr id="25" name="Rectangle 24"/>
          <p:cNvSpPr/>
          <p:nvPr/>
        </p:nvSpPr>
        <p:spPr>
          <a:xfrm>
            <a:off x="3806289" y="4473711"/>
            <a:ext cx="2042034" cy="338554"/>
          </a:xfrm>
          <a:prstGeom prst="rect">
            <a:avLst/>
          </a:prstGeom>
        </p:spPr>
        <p:txBody>
          <a:bodyPr wrap="none">
            <a:spAutoFit/>
          </a:bodyPr>
          <a:lstStyle/>
          <a:p>
            <a:r>
              <a:rPr lang="en-US" sz="1600" b="1" dirty="0" smtClean="0">
                <a:latin typeface="Vodafone Rg"/>
              </a:rPr>
              <a:t>Workforce mobility</a:t>
            </a:r>
            <a:endParaRPr lang="en-GB" sz="1600" dirty="0">
              <a:latin typeface="Vodafone Rg"/>
            </a:endParaRPr>
          </a:p>
        </p:txBody>
      </p:sp>
      <p:sp>
        <p:nvSpPr>
          <p:cNvPr id="26" name="Rectangle 30"/>
          <p:cNvSpPr>
            <a:spLocks noChangeArrowheads="1"/>
          </p:cNvSpPr>
          <p:nvPr/>
        </p:nvSpPr>
        <p:spPr bwMode="auto">
          <a:xfrm rot="16200000" flipH="1">
            <a:off x="907627" y="2450973"/>
            <a:ext cx="2685750" cy="231990"/>
          </a:xfrm>
          <a:prstGeom prst="rtTriangle">
            <a:avLst/>
          </a:prstGeom>
          <a:solidFill>
            <a:schemeClr val="bg1">
              <a:lumMod val="75000"/>
            </a:schemeClr>
          </a:solidFill>
          <a:ln w="19050" algn="ctr">
            <a:noFill/>
            <a:miter lim="800000"/>
            <a:headEnd/>
            <a:tailEnd/>
          </a:ln>
        </p:spPr>
        <p:txBody>
          <a:bodyPr wrap="none" lIns="76698" tIns="39883" rIns="76698" bIns="39883" anchor="ctr"/>
          <a:lstStyle/>
          <a:p>
            <a:pPr algn="ctr" eaLnBrk="0" hangingPunct="0"/>
            <a:endParaRPr lang="en-US" sz="1050" b="1" dirty="0">
              <a:latin typeface="Vodafone Rg" pitchFamily="34" charset="0"/>
            </a:endParaRPr>
          </a:p>
        </p:txBody>
      </p:sp>
      <p:sp>
        <p:nvSpPr>
          <p:cNvPr id="27" name="Rectangle 26"/>
          <p:cNvSpPr/>
          <p:nvPr/>
        </p:nvSpPr>
        <p:spPr>
          <a:xfrm rot="16200000">
            <a:off x="1070001" y="2523782"/>
            <a:ext cx="1988045" cy="338554"/>
          </a:xfrm>
          <a:prstGeom prst="rect">
            <a:avLst/>
          </a:prstGeom>
        </p:spPr>
        <p:txBody>
          <a:bodyPr wrap="none">
            <a:spAutoFit/>
          </a:bodyPr>
          <a:lstStyle/>
          <a:p>
            <a:r>
              <a:rPr lang="en-US" sz="1600" b="1" dirty="0" smtClean="0">
                <a:latin typeface="Vodafone Rg"/>
              </a:rPr>
              <a:t>Office Enablement</a:t>
            </a:r>
          </a:p>
        </p:txBody>
      </p:sp>
      <p:grpSp>
        <p:nvGrpSpPr>
          <p:cNvPr id="38" name="Group 37"/>
          <p:cNvGrpSpPr/>
          <p:nvPr/>
        </p:nvGrpSpPr>
        <p:grpSpPr>
          <a:xfrm>
            <a:off x="4387331" y="2821395"/>
            <a:ext cx="2487013" cy="1105671"/>
            <a:chOff x="2661686" y="2557689"/>
            <a:chExt cx="2850643" cy="1327672"/>
          </a:xfrm>
          <a:gradFill flip="none" rotWithShape="1">
            <a:gsLst>
              <a:gs pos="0">
                <a:schemeClr val="accent1"/>
              </a:gs>
              <a:gs pos="100000">
                <a:srgbClr val="FFFFFF"/>
              </a:gs>
            </a:gsLst>
            <a:path path="circle">
              <a:fillToRect l="100000" t="100000"/>
            </a:path>
            <a:tileRect r="-100000" b="-100000"/>
          </a:gradFill>
        </p:grpSpPr>
        <p:sp>
          <p:nvSpPr>
            <p:cNvPr id="39" name="Oval Callout 38"/>
            <p:cNvSpPr/>
            <p:nvPr/>
          </p:nvSpPr>
          <p:spPr>
            <a:xfrm>
              <a:off x="2661686" y="2557689"/>
              <a:ext cx="2850643" cy="1327672"/>
            </a:xfrm>
            <a:prstGeom prst="wedgeEllipseCallout">
              <a:avLst>
                <a:gd name="adj1" fmla="val -34171"/>
                <a:gd name="adj2" fmla="val 72913"/>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anchor="ctr"/>
            <a:lstStyle/>
            <a:p>
              <a:pPr algn="ctr"/>
              <a:endParaRPr lang="en-US" sz="1400" dirty="0">
                <a:solidFill>
                  <a:schemeClr val="tx1"/>
                </a:solidFill>
                <a:latin typeface="Vodafone Lt" panose="020B0606040202020204" pitchFamily="34" charset="0"/>
              </a:endParaRPr>
            </a:p>
          </p:txBody>
        </p:sp>
        <p:sp>
          <p:nvSpPr>
            <p:cNvPr id="40" name="TextBox 39"/>
            <p:cNvSpPr txBox="1"/>
            <p:nvPr/>
          </p:nvSpPr>
          <p:spPr>
            <a:xfrm>
              <a:off x="3026343" y="2804850"/>
              <a:ext cx="2121327" cy="833349"/>
            </a:xfrm>
            <a:prstGeom prst="rect">
              <a:avLst/>
            </a:prstGeom>
            <a:no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anchor="ctr"/>
            <a:lstStyle>
              <a:defPPr>
                <a:defRPr lang="en-US"/>
              </a:defPPr>
              <a:lvl1pPr algn="ctr">
                <a:defRPr sz="1400">
                  <a:latin typeface="Vodafone Lt" panose="020B060604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dirty="0">
                  <a:solidFill>
                    <a:schemeClr val="tx1"/>
                  </a:solidFill>
                  <a:latin typeface="Vodafone Rg"/>
                </a:rPr>
                <a:t>This axis defines </a:t>
              </a:r>
              <a:r>
                <a:rPr lang="en-US" sz="1200" dirty="0" smtClean="0">
                  <a:solidFill>
                    <a:schemeClr val="tx1"/>
                  </a:solidFill>
                  <a:latin typeface="Vodafone Rg"/>
                </a:rPr>
                <a:t>the proportion of employees working remotely</a:t>
              </a:r>
              <a:endParaRPr lang="en-US" sz="1200" dirty="0">
                <a:solidFill>
                  <a:schemeClr val="tx1"/>
                </a:solidFill>
                <a:latin typeface="Vodafone Rg"/>
              </a:endParaRPr>
            </a:p>
          </p:txBody>
        </p:sp>
      </p:grpSp>
      <p:sp>
        <p:nvSpPr>
          <p:cNvPr id="47" name="Pentagon 46">
            <a:hlinkClick r:id="" action="ppaction://hlinkshowjump?jump=nextslide"/>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grpSp>
        <p:nvGrpSpPr>
          <p:cNvPr id="28" name="Group 27"/>
          <p:cNvGrpSpPr/>
          <p:nvPr/>
        </p:nvGrpSpPr>
        <p:grpSpPr>
          <a:xfrm>
            <a:off x="0" y="-1"/>
            <a:ext cx="1945904" cy="5143501"/>
            <a:chOff x="0" y="-1"/>
            <a:chExt cx="1945904" cy="5143501"/>
          </a:xfrm>
        </p:grpSpPr>
        <p:sp>
          <p:nvSpPr>
            <p:cNvPr id="30" name="Rectangle 29"/>
            <p:cNvSpPr/>
            <p:nvPr/>
          </p:nvSpPr>
          <p:spPr>
            <a:xfrm>
              <a:off x="0" y="-1"/>
              <a:ext cx="1945904" cy="514350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35" name="Pentagon 34"/>
            <p:cNvSpPr>
              <a:spLocks noChangeAspect="1"/>
            </p:cNvSpPr>
            <p:nvPr/>
          </p:nvSpPr>
          <p:spPr>
            <a:xfrm>
              <a:off x="51846" y="88018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37" name="Pentagon 36"/>
            <p:cNvSpPr>
              <a:spLocks noChangeAspect="1"/>
            </p:cNvSpPr>
            <p:nvPr/>
          </p:nvSpPr>
          <p:spPr>
            <a:xfrm>
              <a:off x="51846" y="1289403"/>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smtClean="0">
                  <a:solidFill>
                    <a:schemeClr val="bg1">
                      <a:lumMod val="95000"/>
                    </a:schemeClr>
                  </a:solidFill>
                  <a:latin typeface="Vodafone Rg"/>
                </a:rPr>
                <a:t> 1. Why?</a:t>
              </a:r>
              <a:endParaRPr lang="en-GB" b="1" kern="1200" dirty="0" smtClean="0">
                <a:solidFill>
                  <a:schemeClr val="bg1">
                    <a:lumMod val="95000"/>
                  </a:schemeClr>
                </a:solidFill>
                <a:latin typeface="Vodafone Rg"/>
              </a:endParaRPr>
            </a:p>
          </p:txBody>
        </p:sp>
      </p:grpSp>
      <p:sp>
        <p:nvSpPr>
          <p:cNvPr id="50" name="23 Rectángulo"/>
          <p:cNvSpPr/>
          <p:nvPr/>
        </p:nvSpPr>
        <p:spPr>
          <a:xfrm>
            <a:off x="0" y="-1"/>
            <a:ext cx="9144000" cy="617539"/>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200" b="1" kern="1200" dirty="0" smtClean="0">
              <a:solidFill>
                <a:srgbClr val="34342B"/>
              </a:solidFill>
              <a:latin typeface="Vodafone Lt" panose="020B0606040202020204" pitchFamily="34" charset="0"/>
            </a:endParaRPr>
          </a:p>
        </p:txBody>
      </p:sp>
      <p:pic>
        <p:nvPicPr>
          <p:cNvPr id="52"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317" y="11154"/>
            <a:ext cx="336654" cy="606384"/>
          </a:xfrm>
          <a:prstGeom prst="rect">
            <a:avLst/>
          </a:prstGeom>
        </p:spPr>
      </p:pic>
      <p:sp>
        <p:nvSpPr>
          <p:cNvPr id="44" name="Pentagon 43"/>
          <p:cNvSpPr>
            <a:spLocks noChangeAspect="1"/>
          </p:cNvSpPr>
          <p:nvPr/>
        </p:nvSpPr>
        <p:spPr>
          <a:xfrm>
            <a:off x="58260" y="353391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45" name="Pentagon 44"/>
          <p:cNvSpPr>
            <a:spLocks noChangeAspect="1"/>
          </p:cNvSpPr>
          <p:nvPr/>
        </p:nvSpPr>
        <p:spPr>
          <a:xfrm>
            <a:off x="58260" y="3059692"/>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sp>
        <p:nvSpPr>
          <p:cNvPr id="53" name="TextBox 52"/>
          <p:cNvSpPr txBox="1"/>
          <p:nvPr/>
        </p:nvSpPr>
        <p:spPr>
          <a:xfrm>
            <a:off x="124765" y="1851687"/>
            <a:ext cx="1794426" cy="3374803"/>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Core Business Needs</a:t>
            </a:r>
          </a:p>
          <a:p>
            <a:pPr>
              <a:tabLst>
                <a:tab pos="93663" algn="l"/>
              </a:tabLst>
            </a:pPr>
            <a:r>
              <a:rPr lang="en-US" sz="1200" b="1" dirty="0">
                <a:solidFill>
                  <a:schemeClr val="accent1"/>
                </a:solidFill>
                <a:latin typeface="Vodafone Rg"/>
              </a:rPr>
              <a:t>Verticals Main Characteristics</a:t>
            </a:r>
          </a:p>
          <a:p>
            <a:pPr>
              <a:tabLst>
                <a:tab pos="93663" algn="l"/>
              </a:tabLst>
            </a:pPr>
            <a:r>
              <a:rPr lang="en-US" sz="1200" dirty="0" smtClean="0">
                <a:solidFill>
                  <a:srgbClr val="888888"/>
                </a:solidFill>
                <a:latin typeface="Vodafone Rg"/>
              </a:rPr>
              <a:t>Summary</a:t>
            </a:r>
          </a:p>
          <a:p>
            <a:pPr>
              <a:tabLst>
                <a:tab pos="93663" algn="l"/>
              </a:tabLst>
            </a:pPr>
            <a:r>
              <a:rPr lang="en-US" sz="1200" dirty="0" smtClean="0">
                <a:solidFill>
                  <a:srgbClr val="888888"/>
                </a:solidFill>
                <a:latin typeface="Vodafone Rg"/>
              </a:rPr>
              <a:t>Test yourself</a:t>
            </a:r>
          </a:p>
        </p:txBody>
      </p:sp>
      <p:grpSp>
        <p:nvGrpSpPr>
          <p:cNvPr id="46" name="Group 45"/>
          <p:cNvGrpSpPr/>
          <p:nvPr/>
        </p:nvGrpSpPr>
        <p:grpSpPr>
          <a:xfrm>
            <a:off x="2645417" y="1882514"/>
            <a:ext cx="2345764" cy="1058219"/>
            <a:chOff x="1107955" y="1230357"/>
            <a:chExt cx="2505784" cy="1160712"/>
          </a:xfrm>
        </p:grpSpPr>
        <p:sp>
          <p:nvSpPr>
            <p:cNvPr id="48" name="Oval Callout 47"/>
            <p:cNvSpPr/>
            <p:nvPr/>
          </p:nvSpPr>
          <p:spPr>
            <a:xfrm>
              <a:off x="1107955" y="1230357"/>
              <a:ext cx="2505784" cy="1160712"/>
            </a:xfrm>
            <a:prstGeom prst="wedgeEllipseCallout">
              <a:avLst>
                <a:gd name="adj1" fmla="val -57984"/>
                <a:gd name="adj2" fmla="val 7155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anchor="ctr"/>
            <a:lstStyle/>
            <a:p>
              <a:pPr algn="ctr"/>
              <a:endParaRPr lang="en-US" sz="1400" dirty="0">
                <a:solidFill>
                  <a:schemeClr val="tx1"/>
                </a:solidFill>
                <a:latin typeface="Vodafone Lt" panose="020B0606040202020204" pitchFamily="34" charset="0"/>
              </a:endParaRPr>
            </a:p>
          </p:txBody>
        </p:sp>
        <p:sp>
          <p:nvSpPr>
            <p:cNvPr id="49" name="TextBox 48"/>
            <p:cNvSpPr txBox="1"/>
            <p:nvPr/>
          </p:nvSpPr>
          <p:spPr>
            <a:xfrm>
              <a:off x="1327911" y="1333489"/>
              <a:ext cx="2121328" cy="914400"/>
            </a:xfrm>
            <a:prstGeom prst="rect">
              <a:avLst/>
            </a:prstGeom>
            <a:no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anchor="ctr"/>
            <a:lstStyle>
              <a:defPPr>
                <a:defRPr lang="en-US"/>
              </a:defPPr>
              <a:lvl1pPr>
                <a:defRPr>
                  <a:solidFill>
                    <a:schemeClr val="lt1"/>
                  </a:solidFill>
                  <a:latin typeface="Vodafone Lt" panose="020B060604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GB" sz="1200" dirty="0">
                  <a:solidFill>
                    <a:schemeClr val="tx1"/>
                  </a:solidFill>
                  <a:latin typeface="Vodafone Rg"/>
                </a:rPr>
                <a:t>This axis defines how much a company relies on its office technologies</a:t>
              </a:r>
            </a:p>
          </p:txBody>
        </p:sp>
      </p:grpSp>
      <p:sp>
        <p:nvSpPr>
          <p:cNvPr id="34" name="33 CuadroTexto"/>
          <p:cNvSpPr txBox="1"/>
          <p:nvPr/>
        </p:nvSpPr>
        <p:spPr>
          <a:xfrm>
            <a:off x="1359147" y="-26986"/>
            <a:ext cx="6532987" cy="614150"/>
          </a:xfrm>
          <a:prstGeom prst="rect">
            <a:avLst/>
          </a:prstGeom>
        </p:spPr>
        <p:txBody>
          <a:bodyPr wrap="square" lIns="0" tIns="0" rIns="0" bIns="0" rtlCol="0" anchor="ctr">
            <a:noAutofit/>
          </a:bodyPr>
          <a:lstStyle/>
          <a:p>
            <a:r>
              <a:rPr lang="es-ES" sz="2800" b="1" dirty="0" err="1" smtClean="0">
                <a:solidFill>
                  <a:schemeClr val="bg1"/>
                </a:solidFill>
                <a:latin typeface="Vodafone Rg"/>
              </a:rPr>
              <a:t>Why</a:t>
            </a:r>
            <a:r>
              <a:rPr lang="es-ES" sz="2800" b="1" dirty="0">
                <a:solidFill>
                  <a:schemeClr val="bg1"/>
                </a:solidFill>
                <a:latin typeface="Vodafone Rg"/>
              </a:rPr>
              <a:t> </a:t>
            </a:r>
            <a:r>
              <a:rPr lang="es-ES" sz="2800" b="1" dirty="0" smtClean="0">
                <a:solidFill>
                  <a:schemeClr val="bg1"/>
                </a:solidFill>
                <a:latin typeface="Vodafone Rg"/>
              </a:rPr>
              <a:t>are Small </a:t>
            </a:r>
            <a:r>
              <a:rPr lang="es-ES" sz="2800" b="1" dirty="0" err="1" smtClean="0">
                <a:solidFill>
                  <a:schemeClr val="bg1"/>
                </a:solidFill>
                <a:latin typeface="Vodafone Rg"/>
              </a:rPr>
              <a:t>Businesses</a:t>
            </a:r>
            <a:r>
              <a:rPr lang="es-ES" sz="2800" b="1" dirty="0" smtClean="0">
                <a:solidFill>
                  <a:schemeClr val="bg1"/>
                </a:solidFill>
                <a:latin typeface="Vodafone Rg"/>
              </a:rPr>
              <a:t> </a:t>
            </a:r>
            <a:r>
              <a:rPr lang="es-ES" sz="2800" b="1" dirty="0" err="1" smtClean="0">
                <a:solidFill>
                  <a:schemeClr val="bg1"/>
                </a:solidFill>
                <a:latin typeface="Vodafone Rg"/>
              </a:rPr>
              <a:t>Important</a:t>
            </a:r>
            <a:r>
              <a:rPr lang="es-ES" sz="2800" b="1" dirty="0" smtClean="0">
                <a:solidFill>
                  <a:schemeClr val="bg1"/>
                </a:solidFill>
                <a:latin typeface="Vodafone Rg"/>
              </a:rPr>
              <a:t>?</a:t>
            </a:r>
            <a:endParaRPr lang="es-ES" sz="2800" b="1" dirty="0">
              <a:solidFill>
                <a:schemeClr val="bg1"/>
              </a:solidFill>
              <a:latin typeface="Vodafone Rg"/>
            </a:endParaRPr>
          </a:p>
        </p:txBody>
      </p:sp>
      <p:grpSp>
        <p:nvGrpSpPr>
          <p:cNvPr id="33" name="Group 32"/>
          <p:cNvGrpSpPr/>
          <p:nvPr/>
        </p:nvGrpSpPr>
        <p:grpSpPr>
          <a:xfrm>
            <a:off x="5158364" y="1448896"/>
            <a:ext cx="3308820" cy="1372499"/>
            <a:chOff x="3499514" y="948045"/>
            <a:chExt cx="3573203" cy="1721840"/>
          </a:xfrm>
          <a:gradFill flip="none" rotWithShape="1">
            <a:gsLst>
              <a:gs pos="0">
                <a:schemeClr val="accent1"/>
              </a:gs>
              <a:gs pos="100000">
                <a:srgbClr val="FFFFFF"/>
              </a:gs>
            </a:gsLst>
            <a:path path="circle">
              <a:fillToRect l="100000" t="100000"/>
            </a:path>
            <a:tileRect r="-100000" b="-100000"/>
          </a:gradFill>
        </p:grpSpPr>
        <p:sp>
          <p:nvSpPr>
            <p:cNvPr id="36" name="Oval 35"/>
            <p:cNvSpPr/>
            <p:nvPr/>
          </p:nvSpPr>
          <p:spPr>
            <a:xfrm>
              <a:off x="3499514" y="948045"/>
              <a:ext cx="3573203" cy="1721840"/>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a:ln w="25400" cap="flat" cmpd="sng" algn="ctr">
              <a:solidFill>
                <a:schemeClr val="bg1">
                  <a:lumMod val="65000"/>
                </a:schemeClr>
              </a:solidFill>
              <a:prstDash val="solid"/>
            </a:ln>
            <a:effectLst/>
          </p:spPr>
          <p:style>
            <a:lnRef idx="2">
              <a:scrgbClr r="0" g="0" b="0"/>
            </a:lnRef>
            <a:fillRef idx="1">
              <a:scrgbClr r="0" g="0" b="0"/>
            </a:fillRef>
            <a:effectRef idx="0">
              <a:scrgbClr r="0" g="0" b="0"/>
            </a:effectRef>
            <a:fontRef idx="minor">
              <a:schemeClr val="lt1"/>
            </a:fontRef>
          </p:style>
          <p:txBody>
            <a:bodyPr/>
            <a:lstStyle/>
            <a:p>
              <a:endParaRPr lang="en-US" dirty="0">
                <a:latin typeface="Vodafone Lt" panose="020B0606040202020204" pitchFamily="34" charset="0"/>
              </a:endParaRPr>
            </a:p>
          </p:txBody>
        </p:sp>
        <p:sp>
          <p:nvSpPr>
            <p:cNvPr id="51" name="TextBox 50"/>
            <p:cNvSpPr txBox="1"/>
            <p:nvPr/>
          </p:nvSpPr>
          <p:spPr>
            <a:xfrm>
              <a:off x="4133173" y="1436557"/>
              <a:ext cx="2486141" cy="851058"/>
            </a:xfrm>
            <a:prstGeom prst="rect">
              <a:avLst/>
            </a:prstGeom>
            <a:noFill/>
          </p:spPr>
          <p:txBody>
            <a:bodyPr wrap="square" lIns="0" tIns="0" rIns="0" bIns="0" rtlCol="0">
              <a:noAutofit/>
            </a:bodyPr>
            <a:lstStyle/>
            <a:p>
              <a:pPr marL="0" indent="0" algn="ctr">
                <a:buFont typeface="Arial" pitchFamily="34" charset="0"/>
                <a:buNone/>
              </a:pPr>
              <a:r>
                <a:rPr lang="en-US" sz="1200" dirty="0" smtClean="0">
                  <a:latin typeface="Vodafone Rg"/>
                </a:rPr>
                <a:t>We will use this graph to categorise the verticals so we can assess their business </a:t>
              </a:r>
              <a:r>
                <a:rPr lang="en-US" sz="1200" dirty="0">
                  <a:latin typeface="Vodafone Rg"/>
                </a:rPr>
                <a:t>c</a:t>
              </a:r>
              <a:r>
                <a:rPr lang="en-US" sz="1200" dirty="0" smtClean="0">
                  <a:latin typeface="Vodafone Rg"/>
                </a:rPr>
                <a:t>haracteristics</a:t>
              </a:r>
            </a:p>
          </p:txBody>
        </p:sp>
      </p:grpSp>
    </p:spTree>
    <p:extLst>
      <p:ext uri="{BB962C8B-B14F-4D97-AF65-F5344CB8AC3E}">
        <p14:creationId xmlns:p14="http://schemas.microsoft.com/office/powerpoint/2010/main" val="20199884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pitchFamily="34" charset="0"/>
            </a:endParaRPr>
          </a:p>
        </p:txBody>
      </p:sp>
      <p:sp>
        <p:nvSpPr>
          <p:cNvPr id="21" name="TextBox 20"/>
          <p:cNvSpPr txBox="1"/>
          <p:nvPr/>
        </p:nvSpPr>
        <p:spPr>
          <a:xfrm>
            <a:off x="2321896" y="1006740"/>
            <a:ext cx="6291879" cy="4000523"/>
          </a:xfrm>
          <a:prstGeom prst="rect">
            <a:avLst/>
          </a:prstGeom>
        </p:spPr>
        <p:txBody>
          <a:bodyPr wrap="square" lIns="0" tIns="0" rIns="0" bIns="0" rtlCol="0">
            <a:noAutofit/>
          </a:bodyPr>
          <a:lstStyle/>
          <a:p>
            <a:r>
              <a:rPr lang="en-GB" sz="2000" dirty="0" smtClean="0">
                <a:latin typeface="Vodafone Rg"/>
              </a:rPr>
              <a:t>Let’s review our four main verticals:</a:t>
            </a:r>
            <a:endParaRPr lang="en-GB" sz="2000" dirty="0">
              <a:latin typeface="Vodafone Rg"/>
            </a:endParaRPr>
          </a:p>
          <a:p>
            <a:endParaRPr lang="en-GB" sz="2000" dirty="0">
              <a:latin typeface="Vodafone Rg"/>
            </a:endParaRPr>
          </a:p>
          <a:p>
            <a:pPr marL="285750" indent="-285750">
              <a:buFont typeface="Arial"/>
              <a:buChar char="•"/>
            </a:pPr>
            <a:r>
              <a:rPr lang="en-GB" sz="2000" dirty="0">
                <a:latin typeface="Vodafone Rg"/>
              </a:rPr>
              <a:t>Retail</a:t>
            </a:r>
          </a:p>
          <a:p>
            <a:pPr marL="285750" indent="-285750">
              <a:buFont typeface="Arial"/>
              <a:buChar char="•"/>
            </a:pPr>
            <a:r>
              <a:rPr lang="en-GB" sz="2000" dirty="0">
                <a:latin typeface="Vodafone Rg"/>
              </a:rPr>
              <a:t>Manufacturing</a:t>
            </a:r>
          </a:p>
          <a:p>
            <a:pPr marL="285750" indent="-285750">
              <a:buFont typeface="Arial"/>
              <a:buChar char="•"/>
            </a:pPr>
            <a:r>
              <a:rPr lang="en-GB" sz="2000" dirty="0">
                <a:latin typeface="Vodafone Rg"/>
              </a:rPr>
              <a:t>Professional Services</a:t>
            </a:r>
          </a:p>
          <a:p>
            <a:pPr marL="285750" indent="-285750">
              <a:buFont typeface="Arial"/>
              <a:buChar char="•"/>
            </a:pPr>
            <a:r>
              <a:rPr lang="en-GB" sz="2000" dirty="0">
                <a:latin typeface="Vodafone Rg"/>
              </a:rPr>
              <a:t>Construction</a:t>
            </a:r>
          </a:p>
          <a:p>
            <a:endParaRPr lang="en-GB" sz="2000" dirty="0">
              <a:latin typeface="Vodafone Rg"/>
            </a:endParaRPr>
          </a:p>
          <a:p>
            <a:endParaRPr lang="en-US" sz="2000" dirty="0" smtClean="0">
              <a:latin typeface="Vodafone Rg"/>
            </a:endParaRPr>
          </a:p>
        </p:txBody>
      </p:sp>
      <p:sp>
        <p:nvSpPr>
          <p:cNvPr id="25" name="Pentagon 24">
            <a:hlinkClick r:id="" action="ppaction://hlinkshowjump?jump=nextslide"/>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grpSp>
        <p:nvGrpSpPr>
          <p:cNvPr id="11" name="Group 10"/>
          <p:cNvGrpSpPr/>
          <p:nvPr/>
        </p:nvGrpSpPr>
        <p:grpSpPr>
          <a:xfrm>
            <a:off x="0" y="-1"/>
            <a:ext cx="1945904" cy="5143501"/>
            <a:chOff x="0" y="-1"/>
            <a:chExt cx="1945904" cy="5143501"/>
          </a:xfrm>
        </p:grpSpPr>
        <p:sp>
          <p:nvSpPr>
            <p:cNvPr id="12" name="Rectangle 11"/>
            <p:cNvSpPr/>
            <p:nvPr/>
          </p:nvSpPr>
          <p:spPr>
            <a:xfrm>
              <a:off x="0" y="-1"/>
              <a:ext cx="1945904" cy="514350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Lt" panose="020B0606040202020204" pitchFamily="34" charset="0"/>
              </a:endParaRPr>
            </a:p>
          </p:txBody>
        </p:sp>
        <p:sp>
          <p:nvSpPr>
            <p:cNvPr id="14" name="Pentagon 13"/>
            <p:cNvSpPr>
              <a:spLocks noChangeAspect="1"/>
            </p:cNvSpPr>
            <p:nvPr/>
          </p:nvSpPr>
          <p:spPr>
            <a:xfrm>
              <a:off x="51846" y="88018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18" name="Pentagon 17"/>
            <p:cNvSpPr>
              <a:spLocks noChangeAspect="1"/>
            </p:cNvSpPr>
            <p:nvPr/>
          </p:nvSpPr>
          <p:spPr>
            <a:xfrm>
              <a:off x="51846" y="1289403"/>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smtClean="0">
                  <a:solidFill>
                    <a:schemeClr val="bg1">
                      <a:lumMod val="95000"/>
                    </a:schemeClr>
                  </a:solidFill>
                  <a:latin typeface="Vodafone Rg"/>
                </a:rPr>
                <a:t> 1. Why?</a:t>
              </a:r>
              <a:endParaRPr lang="en-GB" b="1" kern="1200" dirty="0" smtClean="0">
                <a:solidFill>
                  <a:schemeClr val="bg1">
                    <a:lumMod val="95000"/>
                  </a:schemeClr>
                </a:solidFill>
                <a:latin typeface="Vodafone Rg"/>
              </a:endParaRPr>
            </a:p>
          </p:txBody>
        </p:sp>
      </p:grpSp>
      <p:sp>
        <p:nvSpPr>
          <p:cNvPr id="27" name="23 Rectángulo"/>
          <p:cNvSpPr/>
          <p:nvPr/>
        </p:nvSpPr>
        <p:spPr>
          <a:xfrm>
            <a:off x="0" y="-1"/>
            <a:ext cx="9144000" cy="617539"/>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200" b="1" kern="1200" dirty="0" smtClean="0">
              <a:solidFill>
                <a:srgbClr val="34342B"/>
              </a:solidFill>
              <a:latin typeface="Vodafone Lt" panose="020B0606040202020204" pitchFamily="34" charset="0"/>
            </a:endParaRPr>
          </a:p>
        </p:txBody>
      </p:sp>
      <p:pic>
        <p:nvPicPr>
          <p:cNvPr id="29"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317" y="11154"/>
            <a:ext cx="336654" cy="606384"/>
          </a:xfrm>
          <a:prstGeom prst="rect">
            <a:avLst/>
          </a:prstGeom>
        </p:spPr>
      </p:pic>
      <p:sp>
        <p:nvSpPr>
          <p:cNvPr id="15" name="Pentagon 14"/>
          <p:cNvSpPr>
            <a:spLocks noChangeAspect="1"/>
          </p:cNvSpPr>
          <p:nvPr/>
        </p:nvSpPr>
        <p:spPr>
          <a:xfrm>
            <a:off x="58260" y="353391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16" name="Pentagon 15"/>
          <p:cNvSpPr>
            <a:spLocks noChangeAspect="1"/>
          </p:cNvSpPr>
          <p:nvPr/>
        </p:nvSpPr>
        <p:spPr>
          <a:xfrm>
            <a:off x="58260" y="3059692"/>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sp>
        <p:nvSpPr>
          <p:cNvPr id="22" name="TextBox 21"/>
          <p:cNvSpPr txBox="1"/>
          <p:nvPr/>
        </p:nvSpPr>
        <p:spPr>
          <a:xfrm>
            <a:off x="124765" y="1851687"/>
            <a:ext cx="1794426" cy="3374803"/>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Core Business Needs</a:t>
            </a:r>
          </a:p>
          <a:p>
            <a:pPr>
              <a:tabLst>
                <a:tab pos="93663" algn="l"/>
              </a:tabLst>
            </a:pPr>
            <a:r>
              <a:rPr lang="en-US" sz="1200" b="1" dirty="0">
                <a:solidFill>
                  <a:schemeClr val="accent1"/>
                </a:solidFill>
                <a:latin typeface="Vodafone Rg"/>
              </a:rPr>
              <a:t>Verticals Main Characteristics</a:t>
            </a:r>
          </a:p>
          <a:p>
            <a:pPr>
              <a:tabLst>
                <a:tab pos="93663" algn="l"/>
              </a:tabLst>
            </a:pPr>
            <a:r>
              <a:rPr lang="en-US" sz="1200" dirty="0" smtClean="0">
                <a:solidFill>
                  <a:srgbClr val="888888"/>
                </a:solidFill>
                <a:latin typeface="Vodafone Rg"/>
              </a:rPr>
              <a:t>Summary</a:t>
            </a:r>
          </a:p>
          <a:p>
            <a:pPr>
              <a:tabLst>
                <a:tab pos="93663" algn="l"/>
              </a:tabLst>
            </a:pPr>
            <a:r>
              <a:rPr lang="en-US" sz="1200" dirty="0" smtClean="0">
                <a:solidFill>
                  <a:srgbClr val="888888"/>
                </a:solidFill>
                <a:latin typeface="Vodafone Rg"/>
              </a:rPr>
              <a:t>Test yourself</a:t>
            </a:r>
          </a:p>
        </p:txBody>
      </p:sp>
      <p:sp>
        <p:nvSpPr>
          <p:cNvPr id="24" name="33 CuadroTexto"/>
          <p:cNvSpPr txBox="1"/>
          <p:nvPr/>
        </p:nvSpPr>
        <p:spPr>
          <a:xfrm>
            <a:off x="1359147" y="-26986"/>
            <a:ext cx="6532987" cy="614150"/>
          </a:xfrm>
          <a:prstGeom prst="rect">
            <a:avLst/>
          </a:prstGeom>
        </p:spPr>
        <p:txBody>
          <a:bodyPr wrap="square" lIns="0" tIns="0" rIns="0" bIns="0" rtlCol="0" anchor="ctr">
            <a:noAutofit/>
          </a:bodyPr>
          <a:lstStyle/>
          <a:p>
            <a:r>
              <a:rPr lang="es-ES" sz="2800" b="1" dirty="0" err="1" smtClean="0">
                <a:solidFill>
                  <a:schemeClr val="bg1"/>
                </a:solidFill>
                <a:latin typeface="Vodafone Rg"/>
              </a:rPr>
              <a:t>Why</a:t>
            </a:r>
            <a:r>
              <a:rPr lang="es-ES" sz="2800" b="1" dirty="0">
                <a:solidFill>
                  <a:schemeClr val="bg1"/>
                </a:solidFill>
                <a:latin typeface="Vodafone Rg"/>
              </a:rPr>
              <a:t> </a:t>
            </a:r>
            <a:r>
              <a:rPr lang="es-ES" sz="2800" b="1" dirty="0" smtClean="0">
                <a:solidFill>
                  <a:schemeClr val="bg1"/>
                </a:solidFill>
                <a:latin typeface="Vodafone Rg"/>
              </a:rPr>
              <a:t>are Small </a:t>
            </a:r>
            <a:r>
              <a:rPr lang="es-ES" sz="2800" b="1" dirty="0" err="1" smtClean="0">
                <a:solidFill>
                  <a:schemeClr val="bg1"/>
                </a:solidFill>
                <a:latin typeface="Vodafone Rg"/>
              </a:rPr>
              <a:t>Businesses</a:t>
            </a:r>
            <a:r>
              <a:rPr lang="es-ES" sz="2800" b="1" dirty="0" smtClean="0">
                <a:solidFill>
                  <a:schemeClr val="bg1"/>
                </a:solidFill>
                <a:latin typeface="Vodafone Rg"/>
              </a:rPr>
              <a:t> </a:t>
            </a:r>
            <a:r>
              <a:rPr lang="es-ES" sz="2800" b="1" dirty="0" err="1" smtClean="0">
                <a:solidFill>
                  <a:schemeClr val="bg1"/>
                </a:solidFill>
                <a:latin typeface="Vodafone Rg"/>
              </a:rPr>
              <a:t>Important</a:t>
            </a:r>
            <a:r>
              <a:rPr lang="es-ES" sz="2800" b="1" dirty="0" smtClean="0">
                <a:solidFill>
                  <a:schemeClr val="bg1"/>
                </a:solidFill>
                <a:latin typeface="Vodafone Rg"/>
              </a:rPr>
              <a:t>?</a:t>
            </a:r>
            <a:endParaRPr lang="es-ES" sz="2800" b="1" dirty="0">
              <a:solidFill>
                <a:schemeClr val="bg1"/>
              </a:solidFill>
              <a:latin typeface="Vodafone Rg"/>
            </a:endParaRPr>
          </a:p>
        </p:txBody>
      </p:sp>
    </p:spTree>
    <p:extLst>
      <p:ext uri="{BB962C8B-B14F-4D97-AF65-F5344CB8AC3E}">
        <p14:creationId xmlns:p14="http://schemas.microsoft.com/office/powerpoint/2010/main" val="10406042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5170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26" name="TextBox 25"/>
          <p:cNvSpPr txBox="1"/>
          <p:nvPr/>
        </p:nvSpPr>
        <p:spPr>
          <a:xfrm>
            <a:off x="2325373" y="3192914"/>
            <a:ext cx="6288402" cy="914400"/>
          </a:xfrm>
          <a:prstGeom prst="rect">
            <a:avLst/>
          </a:prstGeom>
        </p:spPr>
        <p:txBody>
          <a:bodyPr wrap="square" lIns="0" tIns="0" rIns="0" bIns="0" rtlCol="0">
            <a:noAutofit/>
          </a:bodyPr>
          <a:lstStyle/>
          <a:p>
            <a:pPr marL="0" indent="0">
              <a:buFont typeface="Arial" pitchFamily="34" charset="0"/>
              <a:buNone/>
            </a:pPr>
            <a:r>
              <a:rPr lang="en-US" sz="1600" dirty="0" smtClean="0">
                <a:latin typeface="Vodafone Rg"/>
              </a:rPr>
              <a:t>Retailers have a static workforce that relies heavily on office technology. Few of their workforce work out of the store on a regular basis.</a:t>
            </a:r>
          </a:p>
          <a:p>
            <a:pPr marL="0" indent="0">
              <a:buFont typeface="Arial" pitchFamily="34" charset="0"/>
              <a:buNone/>
            </a:pPr>
            <a:endParaRPr lang="en-US" sz="1600" dirty="0" smtClean="0">
              <a:latin typeface="Vodafone Rg"/>
            </a:endParaRPr>
          </a:p>
          <a:p>
            <a:pPr marL="285750" indent="-285750">
              <a:buFont typeface="Arial" panose="020B0604020202020204" pitchFamily="34" charset="0"/>
              <a:buChar char="•"/>
            </a:pPr>
            <a:r>
              <a:rPr lang="en-GB" sz="1600" dirty="0">
                <a:latin typeface="Vodafone Rg"/>
              </a:rPr>
              <a:t>Business operates out of </a:t>
            </a:r>
            <a:r>
              <a:rPr lang="en-GB" sz="1600" b="1" dirty="0">
                <a:solidFill>
                  <a:srgbClr val="FF0000"/>
                </a:solidFill>
                <a:latin typeface="Vodafone Rg"/>
              </a:rPr>
              <a:t>one or more fixed locations </a:t>
            </a:r>
          </a:p>
          <a:p>
            <a:pPr marL="285750" indent="-285750">
              <a:buFont typeface="Arial" panose="020B0604020202020204" pitchFamily="34" charset="0"/>
              <a:buChar char="•"/>
            </a:pPr>
            <a:r>
              <a:rPr lang="en-GB" sz="1600" dirty="0">
                <a:latin typeface="Vodafone Rg"/>
              </a:rPr>
              <a:t>Business requires </a:t>
            </a:r>
            <a:r>
              <a:rPr lang="en-GB" sz="1600" b="1" dirty="0">
                <a:solidFill>
                  <a:srgbClr val="FF0000"/>
                </a:solidFill>
                <a:latin typeface="Vodafone Rg"/>
              </a:rPr>
              <a:t>access to fixed </a:t>
            </a:r>
            <a:r>
              <a:rPr lang="en-GB" sz="1600" b="1" dirty="0" smtClean="0">
                <a:latin typeface="Vodafone Rg"/>
              </a:rPr>
              <a:t> </a:t>
            </a:r>
            <a:r>
              <a:rPr lang="en-GB" sz="1600" dirty="0">
                <a:latin typeface="Vodafone Rg"/>
              </a:rPr>
              <a:t>connections for ongoing business sales</a:t>
            </a:r>
          </a:p>
          <a:p>
            <a:pPr marL="0" indent="0">
              <a:buFont typeface="Arial" pitchFamily="34" charset="0"/>
              <a:buNone/>
            </a:pPr>
            <a:endParaRPr lang="en-US" sz="1600" dirty="0" smtClean="0">
              <a:latin typeface="Vodafone Rg"/>
            </a:endParaRPr>
          </a:p>
          <a:p>
            <a:pPr marL="0" indent="0">
              <a:buFont typeface="Arial" pitchFamily="34" charset="0"/>
              <a:buNone/>
            </a:pPr>
            <a:endParaRPr lang="en-US" sz="1600" dirty="0" smtClean="0">
              <a:latin typeface="Vodafone Rg"/>
            </a:endParaRPr>
          </a:p>
        </p:txBody>
      </p:sp>
      <p:grpSp>
        <p:nvGrpSpPr>
          <p:cNvPr id="27" name="Group 26"/>
          <p:cNvGrpSpPr/>
          <p:nvPr/>
        </p:nvGrpSpPr>
        <p:grpSpPr>
          <a:xfrm>
            <a:off x="3643371" y="1077336"/>
            <a:ext cx="3130375" cy="1473429"/>
            <a:chOff x="986596" y="1046454"/>
            <a:chExt cx="3582000" cy="1473429"/>
          </a:xfrm>
        </p:grpSpPr>
        <p:sp>
          <p:nvSpPr>
            <p:cNvPr id="28" name="TextBox 16"/>
            <p:cNvSpPr txBox="1">
              <a:spLocks noChangeArrowheads="1"/>
            </p:cNvSpPr>
            <p:nvPr/>
          </p:nvSpPr>
          <p:spPr bwMode="auto">
            <a:xfrm>
              <a:off x="986596" y="1056502"/>
              <a:ext cx="3582000" cy="1463381"/>
            </a:xfrm>
            <a:prstGeom prst="rect">
              <a:avLst/>
            </a:prstGeom>
            <a:noFill/>
            <a:ln w="9525">
              <a:solidFill>
                <a:schemeClr val="bg2">
                  <a:lumMod val="40000"/>
                  <a:lumOff val="60000"/>
                </a:schemeClr>
              </a:solidFill>
              <a:miter lim="800000"/>
              <a:headEnd/>
              <a:tailEnd/>
            </a:ln>
            <a:extLst>
              <a:ext uri="{909E8E84-426E-40dd-AFC4-6F175D3DCCD1}">
                <a14:hiddenFill xmlns="" xmlns:a14="http://schemas.microsoft.com/office/drawing/2010/main">
                  <a:solidFill>
                    <a:srgbClr val="FFFFFF"/>
                  </a:solidFill>
                </a14:hiddenFill>
              </a:ext>
            </a:extLst>
          </p:spPr>
          <p:txBody>
            <a:bodyPr wrap="square" lIns="72000" tIns="46800" rIns="72000" bIns="91440" anchor="ctr">
              <a:noAutofit/>
            </a:bodyPr>
            <a:lstStyle>
              <a:defPPr>
                <a:defRPr lang="en-US"/>
              </a:defPPr>
              <a:lvl1pPr marL="180975" indent="-180975">
                <a:buClr>
                  <a:schemeClr val="accent1"/>
                </a:buClr>
                <a:buFont typeface="Arial" charset="0"/>
                <a:buChar char="•"/>
                <a:defRPr sz="1200">
                  <a:latin typeface="Vodafone Rg" pitchFamily="34" charset="0"/>
                </a:defRPr>
              </a:lvl1pPr>
              <a:lvl2pPr marL="742950" indent="-285750">
                <a:defRPr sz="1600">
                  <a:latin typeface="Arial" charset="0"/>
                </a:defRPr>
              </a:lvl2pPr>
              <a:lvl3pPr marL="1143000" indent="-228600">
                <a:defRPr sz="1600">
                  <a:latin typeface="Arial" charset="0"/>
                </a:defRPr>
              </a:lvl3pPr>
              <a:lvl4pPr marL="1600200" indent="-228600">
                <a:defRPr sz="1600">
                  <a:latin typeface="Arial" charset="0"/>
                </a:defRPr>
              </a:lvl4pPr>
              <a:lvl5pPr marL="2057400" indent="-228600">
                <a:defRPr sz="1600">
                  <a:latin typeface="Arial" charset="0"/>
                </a:defRPr>
              </a:lvl5pPr>
              <a:lvl6pPr marL="2514600" indent="-228600" algn="ctr" eaLnBrk="0" fontAlgn="base" hangingPunct="0">
                <a:spcBef>
                  <a:spcPct val="0"/>
                </a:spcBef>
                <a:spcAft>
                  <a:spcPct val="0"/>
                </a:spcAft>
                <a:defRPr sz="1600">
                  <a:latin typeface="Arial" charset="0"/>
                </a:defRPr>
              </a:lvl6pPr>
              <a:lvl7pPr marL="2971800" indent="-228600" algn="ctr" eaLnBrk="0" fontAlgn="base" hangingPunct="0">
                <a:spcBef>
                  <a:spcPct val="0"/>
                </a:spcBef>
                <a:spcAft>
                  <a:spcPct val="0"/>
                </a:spcAft>
                <a:defRPr sz="1600">
                  <a:latin typeface="Arial" charset="0"/>
                </a:defRPr>
              </a:lvl7pPr>
              <a:lvl8pPr marL="3429000" indent="-228600" algn="ctr" eaLnBrk="0" fontAlgn="base" hangingPunct="0">
                <a:spcBef>
                  <a:spcPct val="0"/>
                </a:spcBef>
                <a:spcAft>
                  <a:spcPct val="0"/>
                </a:spcAft>
                <a:defRPr sz="1600">
                  <a:latin typeface="Arial" charset="0"/>
                </a:defRPr>
              </a:lvl8pPr>
              <a:lvl9pPr marL="3886200" indent="-228600" algn="ctr" eaLnBrk="0" fontAlgn="base" hangingPunct="0">
                <a:spcBef>
                  <a:spcPct val="0"/>
                </a:spcBef>
                <a:spcAft>
                  <a:spcPct val="0"/>
                </a:spcAft>
                <a:defRPr sz="1600">
                  <a:latin typeface="Arial" charset="0"/>
                </a:defRPr>
              </a:lvl9pPr>
            </a:lstStyle>
            <a:p>
              <a:pPr>
                <a:defRPr/>
              </a:pPr>
              <a:endParaRPr lang="en-GB" sz="1400" dirty="0">
                <a:latin typeface="Vodafone Rg"/>
              </a:endParaRPr>
            </a:p>
          </p:txBody>
        </p:sp>
        <p:sp>
          <p:nvSpPr>
            <p:cNvPr id="29" name="Rectangle 47"/>
            <p:cNvSpPr>
              <a:spLocks noChangeArrowheads="1"/>
            </p:cNvSpPr>
            <p:nvPr/>
          </p:nvSpPr>
          <p:spPr bwMode="auto">
            <a:xfrm>
              <a:off x="986596" y="1046454"/>
              <a:ext cx="3582000" cy="271357"/>
            </a:xfrm>
            <a:prstGeom prst="rect">
              <a:avLst/>
            </a:prstGeom>
            <a:solidFill>
              <a:srgbClr val="FF0000"/>
            </a:solidFill>
            <a:ln w="19050" algn="ctr">
              <a:noFill/>
              <a:miter lim="800000"/>
              <a:headEnd/>
              <a:tailEnd/>
            </a:ln>
          </p:spPr>
          <p:txBody>
            <a:bodyPr wrap="none" lIns="76698" tIns="39883" rIns="76698" bIns="39883" anchor="ctr"/>
            <a:lstStyle/>
            <a:p>
              <a:pPr algn="ctr" defTabSz="444500">
                <a:lnSpc>
                  <a:spcPct val="90000"/>
                </a:lnSpc>
                <a:spcBef>
                  <a:spcPct val="0"/>
                </a:spcBef>
                <a:spcAft>
                  <a:spcPct val="35000"/>
                </a:spcAft>
              </a:pPr>
              <a:r>
                <a:rPr lang="en-US" sz="1400" b="1" dirty="0" smtClean="0">
                  <a:solidFill>
                    <a:schemeClr val="bg1"/>
                  </a:solidFill>
                  <a:latin typeface="Vodafone Rg"/>
                </a:rPr>
                <a:t>Retail</a:t>
              </a:r>
              <a:endParaRPr lang="en-GB" sz="1400" b="1" dirty="0">
                <a:solidFill>
                  <a:schemeClr val="bg1"/>
                </a:solidFill>
                <a:latin typeface="Vodafone Rg"/>
              </a:endParaRPr>
            </a:p>
          </p:txBody>
        </p:sp>
        <p:sp>
          <p:nvSpPr>
            <p:cNvPr id="30" name="AutoShape 48"/>
            <p:cNvSpPr>
              <a:spLocks noChangeArrowheads="1"/>
            </p:cNvSpPr>
            <p:nvPr/>
          </p:nvSpPr>
          <p:spPr bwMode="auto">
            <a:xfrm>
              <a:off x="1100771" y="1336826"/>
              <a:ext cx="3017520" cy="457200"/>
            </a:xfrm>
            <a:prstGeom prst="rect">
              <a:avLst/>
            </a:prstGeom>
            <a:noFill/>
            <a:ln w="12700" algn="ctr">
              <a:noFill/>
              <a:round/>
              <a:headEnd/>
              <a:tailEnd/>
            </a:ln>
          </p:spPr>
          <p:txBody>
            <a:bodyPr lIns="36000" tIns="36000" rIns="36000" bIns="36000" anchor="t" anchorCtr="0"/>
            <a:lstStyle/>
            <a:p>
              <a:pPr algn="ctr">
                <a:lnSpc>
                  <a:spcPct val="90000"/>
                </a:lnSpc>
              </a:pPr>
              <a:r>
                <a:rPr lang="en-US" sz="1400" dirty="0" smtClean="0">
                  <a:latin typeface="Vodafone Rg"/>
                </a:rPr>
                <a:t>Physical retail stores</a:t>
              </a:r>
            </a:p>
          </p:txBody>
        </p:sp>
        <p:pic>
          <p:nvPicPr>
            <p:cNvPr id="31" name="Picture 14"/>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8974" b="98718" l="10000" r="90000"/>
                      </a14:imgEffect>
                    </a14:imgLayer>
                  </a14:imgProps>
                </a:ext>
                <a:ext uri="{28A0092B-C50C-407E-A947-70E740481C1C}">
                  <a14:useLocalDpi xmlns:a14="http://schemas.microsoft.com/office/drawing/2010/main" val="0"/>
                </a:ext>
              </a:extLst>
            </a:blip>
            <a:srcRect/>
            <a:stretch>
              <a:fillRect/>
            </a:stretch>
          </p:blipFill>
          <p:spPr bwMode="auto">
            <a:xfrm>
              <a:off x="1977162" y="1775703"/>
              <a:ext cx="619676" cy="48334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2" name="Picture 4" descr="http://t2.ftcdn.net/jpg/00/16/71/73/400_F_16717328_OrMPYdU0IGWbdDV6m6zbpk1LYYS31zcF.jpg"/>
            <p:cNvPicPr>
              <a:picLocks noChangeAspect="1" noChangeArrowheads="1"/>
            </p:cNvPicPr>
            <p:nvPr/>
          </p:nvPicPr>
          <p:blipFill>
            <a:blip r:embed="rId5" cstate="email"/>
            <a:srcRect/>
            <a:stretch>
              <a:fillRect/>
            </a:stretch>
          </p:blipFill>
          <p:spPr bwMode="auto">
            <a:xfrm>
              <a:off x="3705297" y="1759030"/>
              <a:ext cx="444280" cy="494019"/>
            </a:xfrm>
            <a:prstGeom prst="rect">
              <a:avLst/>
            </a:prstGeom>
            <a:noFill/>
          </p:spPr>
        </p:pic>
        <p:pic>
          <p:nvPicPr>
            <p:cNvPr id="33" name="Picture 4" descr="https://cdn1.iconfinder.com/data/icons/containers/512/fork2.png"/>
            <p:cNvPicPr>
              <a:picLocks noChangeAspect="1" noChangeArrowheads="1"/>
            </p:cNvPicPr>
            <p:nvPr/>
          </p:nvPicPr>
          <p:blipFill>
            <a:blip r:embed="rId6" cstate="email"/>
            <a:srcRect/>
            <a:stretch>
              <a:fillRect/>
            </a:stretch>
          </p:blipFill>
          <p:spPr bwMode="auto">
            <a:xfrm>
              <a:off x="2755308" y="1683990"/>
              <a:ext cx="576064" cy="576064"/>
            </a:xfrm>
            <a:prstGeom prst="rect">
              <a:avLst/>
            </a:prstGeom>
            <a:noFill/>
          </p:spPr>
        </p:pic>
        <p:pic>
          <p:nvPicPr>
            <p:cNvPr id="34" name="Picture 2" descr="shop icon"/>
            <p:cNvPicPr>
              <a:picLocks noChangeAspect="1" noChangeArrowheads="1"/>
            </p:cNvPicPr>
            <p:nvPr/>
          </p:nvPicPr>
          <p:blipFill>
            <a:blip r:embed="rId7" cstate="email"/>
            <a:srcRect/>
            <a:stretch>
              <a:fillRect/>
            </a:stretch>
          </p:blipFill>
          <p:spPr bwMode="auto">
            <a:xfrm>
              <a:off x="1256528" y="1741968"/>
              <a:ext cx="482786" cy="482786"/>
            </a:xfrm>
            <a:prstGeom prst="rect">
              <a:avLst/>
            </a:prstGeom>
            <a:noFill/>
          </p:spPr>
        </p:pic>
      </p:grpSp>
      <p:sp>
        <p:nvSpPr>
          <p:cNvPr id="41" name="Pentagon 40">
            <a:hlinkClick r:id="" action="ppaction://hlinkshowjump?jump=nextslide"/>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grpSp>
        <p:nvGrpSpPr>
          <p:cNvPr id="19" name="Group 18"/>
          <p:cNvGrpSpPr/>
          <p:nvPr/>
        </p:nvGrpSpPr>
        <p:grpSpPr>
          <a:xfrm>
            <a:off x="0" y="-1"/>
            <a:ext cx="1945904" cy="5143501"/>
            <a:chOff x="0" y="-1"/>
            <a:chExt cx="1945904" cy="5143501"/>
          </a:xfrm>
        </p:grpSpPr>
        <p:sp>
          <p:nvSpPr>
            <p:cNvPr id="21" name="Rectangle 20"/>
            <p:cNvSpPr/>
            <p:nvPr/>
          </p:nvSpPr>
          <p:spPr>
            <a:xfrm>
              <a:off x="0" y="-1"/>
              <a:ext cx="1945904" cy="514350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23" name="Pentagon 22"/>
            <p:cNvSpPr>
              <a:spLocks noChangeAspect="1"/>
            </p:cNvSpPr>
            <p:nvPr/>
          </p:nvSpPr>
          <p:spPr>
            <a:xfrm>
              <a:off x="51846" y="88018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24" name="Pentagon 23"/>
            <p:cNvSpPr>
              <a:spLocks noChangeAspect="1"/>
            </p:cNvSpPr>
            <p:nvPr/>
          </p:nvSpPr>
          <p:spPr>
            <a:xfrm>
              <a:off x="51846" y="1289403"/>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smtClean="0">
                  <a:solidFill>
                    <a:schemeClr val="bg1">
                      <a:lumMod val="95000"/>
                    </a:schemeClr>
                  </a:solidFill>
                  <a:latin typeface="Vodafone Rg"/>
                </a:rPr>
                <a:t> 1. Why?</a:t>
              </a:r>
              <a:endParaRPr lang="en-GB" b="1" kern="1200" dirty="0" smtClean="0">
                <a:solidFill>
                  <a:schemeClr val="bg1">
                    <a:lumMod val="95000"/>
                  </a:schemeClr>
                </a:solidFill>
                <a:latin typeface="Vodafone Rg"/>
              </a:endParaRPr>
            </a:p>
          </p:txBody>
        </p:sp>
      </p:grpSp>
      <p:sp>
        <p:nvSpPr>
          <p:cNvPr id="43" name="23 Rectángulo"/>
          <p:cNvSpPr/>
          <p:nvPr/>
        </p:nvSpPr>
        <p:spPr>
          <a:xfrm>
            <a:off x="0" y="-1"/>
            <a:ext cx="9144000" cy="617539"/>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200" b="1" kern="1200" dirty="0" smtClean="0">
              <a:solidFill>
                <a:srgbClr val="34342B"/>
              </a:solidFill>
              <a:latin typeface="Vodafone Rg"/>
            </a:endParaRPr>
          </a:p>
        </p:txBody>
      </p:sp>
      <p:pic>
        <p:nvPicPr>
          <p:cNvPr id="45"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7317" y="11154"/>
            <a:ext cx="336654" cy="606384"/>
          </a:xfrm>
          <a:prstGeom prst="rect">
            <a:avLst/>
          </a:prstGeom>
        </p:spPr>
      </p:pic>
      <p:sp>
        <p:nvSpPr>
          <p:cNvPr id="36" name="Pentagon 35"/>
          <p:cNvSpPr>
            <a:spLocks noChangeAspect="1"/>
          </p:cNvSpPr>
          <p:nvPr/>
        </p:nvSpPr>
        <p:spPr>
          <a:xfrm>
            <a:off x="58260" y="353391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37" name="Pentagon 36"/>
          <p:cNvSpPr>
            <a:spLocks noChangeAspect="1"/>
          </p:cNvSpPr>
          <p:nvPr/>
        </p:nvSpPr>
        <p:spPr>
          <a:xfrm>
            <a:off x="58260" y="3059692"/>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sp>
        <p:nvSpPr>
          <p:cNvPr id="39" name="TextBox 38"/>
          <p:cNvSpPr txBox="1"/>
          <p:nvPr/>
        </p:nvSpPr>
        <p:spPr>
          <a:xfrm>
            <a:off x="124765" y="1851687"/>
            <a:ext cx="1794426" cy="3374803"/>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Core Business Needs</a:t>
            </a:r>
          </a:p>
          <a:p>
            <a:pPr>
              <a:tabLst>
                <a:tab pos="93663" algn="l"/>
              </a:tabLst>
            </a:pPr>
            <a:r>
              <a:rPr lang="en-US" sz="1200" b="1" dirty="0">
                <a:solidFill>
                  <a:schemeClr val="accent1"/>
                </a:solidFill>
                <a:latin typeface="Vodafone Rg"/>
              </a:rPr>
              <a:t>Verticals Main Characteristics</a:t>
            </a:r>
          </a:p>
          <a:p>
            <a:pPr>
              <a:tabLst>
                <a:tab pos="93663" algn="l"/>
              </a:tabLst>
            </a:pPr>
            <a:r>
              <a:rPr lang="en-US" sz="1200" dirty="0" smtClean="0">
                <a:solidFill>
                  <a:srgbClr val="888888"/>
                </a:solidFill>
                <a:latin typeface="Vodafone Rg"/>
              </a:rPr>
              <a:t>Summary</a:t>
            </a:r>
          </a:p>
          <a:p>
            <a:pPr>
              <a:tabLst>
                <a:tab pos="93663" algn="l"/>
              </a:tabLst>
            </a:pPr>
            <a:r>
              <a:rPr lang="en-US" sz="1200" dirty="0" smtClean="0">
                <a:solidFill>
                  <a:srgbClr val="888888"/>
                </a:solidFill>
                <a:latin typeface="Vodafone Rg"/>
              </a:rPr>
              <a:t>Test yourself</a:t>
            </a:r>
          </a:p>
        </p:txBody>
      </p:sp>
      <p:sp>
        <p:nvSpPr>
          <p:cNvPr id="38" name="33 CuadroTexto"/>
          <p:cNvSpPr txBox="1"/>
          <p:nvPr/>
        </p:nvSpPr>
        <p:spPr>
          <a:xfrm>
            <a:off x="1359147" y="-26986"/>
            <a:ext cx="6532987" cy="614150"/>
          </a:xfrm>
          <a:prstGeom prst="rect">
            <a:avLst/>
          </a:prstGeom>
        </p:spPr>
        <p:txBody>
          <a:bodyPr wrap="square" lIns="0" tIns="0" rIns="0" bIns="0" rtlCol="0" anchor="ctr">
            <a:noAutofit/>
          </a:bodyPr>
          <a:lstStyle/>
          <a:p>
            <a:r>
              <a:rPr lang="es-ES" sz="2800" b="1" dirty="0" err="1" smtClean="0">
                <a:solidFill>
                  <a:schemeClr val="bg1"/>
                </a:solidFill>
                <a:latin typeface="Vodafone Rg"/>
              </a:rPr>
              <a:t>Why</a:t>
            </a:r>
            <a:r>
              <a:rPr lang="es-ES" sz="2800" b="1" dirty="0">
                <a:solidFill>
                  <a:schemeClr val="bg1"/>
                </a:solidFill>
                <a:latin typeface="Vodafone Rg"/>
              </a:rPr>
              <a:t> </a:t>
            </a:r>
            <a:r>
              <a:rPr lang="es-ES" sz="2800" b="1" dirty="0" smtClean="0">
                <a:solidFill>
                  <a:schemeClr val="bg1"/>
                </a:solidFill>
                <a:latin typeface="Vodafone Rg"/>
              </a:rPr>
              <a:t>are Small </a:t>
            </a:r>
            <a:r>
              <a:rPr lang="es-ES" sz="2800" b="1" dirty="0" err="1" smtClean="0">
                <a:solidFill>
                  <a:schemeClr val="bg1"/>
                </a:solidFill>
                <a:latin typeface="Vodafone Rg"/>
              </a:rPr>
              <a:t>Businesses</a:t>
            </a:r>
            <a:r>
              <a:rPr lang="es-ES" sz="2800" b="1" dirty="0" smtClean="0">
                <a:solidFill>
                  <a:schemeClr val="bg1"/>
                </a:solidFill>
                <a:latin typeface="Vodafone Rg"/>
              </a:rPr>
              <a:t> </a:t>
            </a:r>
            <a:r>
              <a:rPr lang="es-ES" sz="2800" b="1" dirty="0" err="1" smtClean="0">
                <a:solidFill>
                  <a:schemeClr val="bg1"/>
                </a:solidFill>
                <a:latin typeface="Vodafone Rg"/>
              </a:rPr>
              <a:t>Important</a:t>
            </a:r>
            <a:r>
              <a:rPr lang="es-ES" sz="2800" b="1" dirty="0" smtClean="0">
                <a:solidFill>
                  <a:schemeClr val="bg1"/>
                </a:solidFill>
                <a:latin typeface="Vodafone Rg"/>
              </a:rPr>
              <a:t>?</a:t>
            </a:r>
            <a:endParaRPr lang="es-ES" sz="2800" b="1" dirty="0">
              <a:solidFill>
                <a:schemeClr val="bg1"/>
              </a:solidFill>
              <a:latin typeface="Vodafone Rg"/>
            </a:endParaRPr>
          </a:p>
        </p:txBody>
      </p:sp>
    </p:spTree>
    <p:extLst>
      <p:ext uri="{BB962C8B-B14F-4D97-AF65-F5344CB8AC3E}">
        <p14:creationId xmlns:p14="http://schemas.microsoft.com/office/powerpoint/2010/main" val="39779354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Lt" panose="020B0606040202020204" pitchFamily="34" charset="0"/>
            </a:endParaRPr>
          </a:p>
        </p:txBody>
      </p:sp>
      <p:sp>
        <p:nvSpPr>
          <p:cNvPr id="11" name="Rectangle 30"/>
          <p:cNvSpPr>
            <a:spLocks noChangeArrowheads="1"/>
          </p:cNvSpPr>
          <p:nvPr/>
        </p:nvSpPr>
        <p:spPr bwMode="auto">
          <a:xfrm flipH="1">
            <a:off x="2662705" y="4220100"/>
            <a:ext cx="5728313" cy="235558"/>
          </a:xfrm>
          <a:prstGeom prst="rtTriangle">
            <a:avLst/>
          </a:prstGeom>
          <a:solidFill>
            <a:schemeClr val="bg1">
              <a:lumMod val="75000"/>
            </a:schemeClr>
          </a:solidFill>
          <a:ln w="19050" algn="ctr">
            <a:noFill/>
            <a:miter lim="800000"/>
            <a:headEnd/>
            <a:tailEnd/>
          </a:ln>
        </p:spPr>
        <p:txBody>
          <a:bodyPr wrap="none" lIns="76698" tIns="39883" rIns="76698" bIns="39883" anchor="ctr"/>
          <a:lstStyle/>
          <a:p>
            <a:pPr algn="ctr" eaLnBrk="0" hangingPunct="0"/>
            <a:endParaRPr lang="en-US" sz="1050" b="1" dirty="0">
              <a:latin typeface="Vodafone Rg" pitchFamily="34" charset="0"/>
            </a:endParaRPr>
          </a:p>
        </p:txBody>
      </p:sp>
      <p:sp>
        <p:nvSpPr>
          <p:cNvPr id="15" name="Line 31"/>
          <p:cNvSpPr>
            <a:spLocks noChangeShapeType="1"/>
          </p:cNvSpPr>
          <p:nvPr/>
        </p:nvSpPr>
        <p:spPr bwMode="auto">
          <a:xfrm>
            <a:off x="2428597" y="997188"/>
            <a:ext cx="0" cy="3200400"/>
          </a:xfrm>
          <a:prstGeom prst="line">
            <a:avLst/>
          </a:prstGeom>
          <a:noFill/>
          <a:ln w="19050">
            <a:solidFill>
              <a:schemeClr val="bg2"/>
            </a:solidFill>
            <a:round/>
            <a:headEnd type="triangle" w="med" len="med"/>
            <a:tailEnd/>
          </a:ln>
        </p:spPr>
        <p:txBody>
          <a:bodyPr lIns="76698" tIns="39883" rIns="76698" bIns="39883" anchor="ctr"/>
          <a:lstStyle/>
          <a:p>
            <a:endParaRPr lang="en-US" sz="1050" dirty="0">
              <a:solidFill>
                <a:srgbClr val="000000"/>
              </a:solidFill>
              <a:latin typeface="Vodafone Rg" pitchFamily="34" charset="0"/>
            </a:endParaRPr>
          </a:p>
        </p:txBody>
      </p:sp>
      <p:sp>
        <p:nvSpPr>
          <p:cNvPr id="16" name="Line 34"/>
          <p:cNvSpPr>
            <a:spLocks noChangeShapeType="1"/>
          </p:cNvSpPr>
          <p:nvPr/>
        </p:nvSpPr>
        <p:spPr bwMode="auto">
          <a:xfrm flipV="1">
            <a:off x="2428744" y="4155557"/>
            <a:ext cx="6404189" cy="32760"/>
          </a:xfrm>
          <a:prstGeom prst="line">
            <a:avLst/>
          </a:prstGeom>
          <a:noFill/>
          <a:ln w="19050">
            <a:solidFill>
              <a:schemeClr val="bg2"/>
            </a:solidFill>
            <a:round/>
            <a:headEnd/>
            <a:tailEnd type="triangle" w="med" len="med"/>
          </a:ln>
        </p:spPr>
        <p:txBody>
          <a:bodyPr lIns="76698" tIns="39883" rIns="76698" bIns="39883" anchor="ctr"/>
          <a:lstStyle/>
          <a:p>
            <a:endParaRPr lang="en-US" sz="1050" b="1" dirty="0">
              <a:solidFill>
                <a:srgbClr val="000000"/>
              </a:solidFill>
              <a:latin typeface="Vodafone Rg" pitchFamily="34" charset="0"/>
            </a:endParaRPr>
          </a:p>
        </p:txBody>
      </p:sp>
      <p:sp>
        <p:nvSpPr>
          <p:cNvPr id="17" name="Oval 16"/>
          <p:cNvSpPr/>
          <p:nvPr/>
        </p:nvSpPr>
        <p:spPr>
          <a:xfrm>
            <a:off x="2130980" y="896150"/>
            <a:ext cx="253218" cy="252000"/>
          </a:xfrm>
          <a:prstGeom prst="ellipse">
            <a:avLst/>
          </a:prstGeom>
          <a:solidFill>
            <a:srgbClr val="C00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50" b="1" kern="1200" dirty="0" smtClean="0">
                <a:solidFill>
                  <a:schemeClr val="bg1"/>
                </a:solidFill>
                <a:latin typeface="Vodafone Rg" pitchFamily="34" charset="0"/>
                <a:ea typeface="+mn-ea"/>
                <a:cs typeface="+mn-cs"/>
              </a:rPr>
              <a:t>+</a:t>
            </a:r>
          </a:p>
        </p:txBody>
      </p:sp>
      <p:sp>
        <p:nvSpPr>
          <p:cNvPr id="22" name="Oval 21"/>
          <p:cNvSpPr/>
          <p:nvPr/>
        </p:nvSpPr>
        <p:spPr>
          <a:xfrm>
            <a:off x="2108437" y="4010890"/>
            <a:ext cx="253218" cy="252000"/>
          </a:xfrm>
          <a:prstGeom prst="ellipse">
            <a:avLst/>
          </a:prstGeom>
          <a:solidFill>
            <a:srgbClr val="C00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50" b="1" dirty="0">
                <a:solidFill>
                  <a:schemeClr val="bg1"/>
                </a:solidFill>
                <a:latin typeface="Vodafone Rg" pitchFamily="34" charset="0"/>
              </a:rPr>
              <a:t>-</a:t>
            </a:r>
            <a:endParaRPr lang="en-GB" sz="1050" b="1" kern="1200" dirty="0" smtClean="0">
              <a:solidFill>
                <a:schemeClr val="bg1"/>
              </a:solidFill>
              <a:latin typeface="Vodafone Rg" pitchFamily="34" charset="0"/>
            </a:endParaRPr>
          </a:p>
        </p:txBody>
      </p:sp>
      <p:sp>
        <p:nvSpPr>
          <p:cNvPr id="23" name="Oval 22"/>
          <p:cNvSpPr/>
          <p:nvPr/>
        </p:nvSpPr>
        <p:spPr>
          <a:xfrm>
            <a:off x="2341445" y="4244403"/>
            <a:ext cx="253218" cy="252000"/>
          </a:xfrm>
          <a:prstGeom prst="ellipse">
            <a:avLst/>
          </a:prstGeom>
          <a:solidFill>
            <a:srgbClr val="C00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50" b="1" dirty="0">
                <a:solidFill>
                  <a:schemeClr val="bg1"/>
                </a:solidFill>
                <a:latin typeface="Vodafone Rg" pitchFamily="34" charset="0"/>
              </a:rPr>
              <a:t>-</a:t>
            </a:r>
            <a:endParaRPr lang="en-GB" sz="1050" b="1" kern="1200" dirty="0" smtClean="0">
              <a:solidFill>
                <a:schemeClr val="bg1"/>
              </a:solidFill>
              <a:latin typeface="Vodafone Rg" pitchFamily="34" charset="0"/>
            </a:endParaRPr>
          </a:p>
        </p:txBody>
      </p:sp>
      <p:sp>
        <p:nvSpPr>
          <p:cNvPr id="24" name="Oval 23"/>
          <p:cNvSpPr/>
          <p:nvPr/>
        </p:nvSpPr>
        <p:spPr>
          <a:xfrm>
            <a:off x="8655414" y="4210988"/>
            <a:ext cx="253218" cy="252000"/>
          </a:xfrm>
          <a:prstGeom prst="ellipse">
            <a:avLst/>
          </a:prstGeom>
          <a:solidFill>
            <a:srgbClr val="C00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50" b="1" dirty="0" smtClean="0">
                <a:solidFill>
                  <a:schemeClr val="bg1"/>
                </a:solidFill>
                <a:latin typeface="Vodafone Rg" pitchFamily="34" charset="0"/>
              </a:rPr>
              <a:t>+</a:t>
            </a:r>
            <a:endParaRPr lang="en-GB" sz="1050" b="1" kern="1200" dirty="0" smtClean="0">
              <a:solidFill>
                <a:schemeClr val="bg1"/>
              </a:solidFill>
              <a:latin typeface="Vodafone Rg" pitchFamily="34" charset="0"/>
            </a:endParaRPr>
          </a:p>
        </p:txBody>
      </p:sp>
      <p:sp>
        <p:nvSpPr>
          <p:cNvPr id="25" name="Rectangle 24"/>
          <p:cNvSpPr/>
          <p:nvPr/>
        </p:nvSpPr>
        <p:spPr>
          <a:xfrm>
            <a:off x="3806289" y="4473711"/>
            <a:ext cx="2042034" cy="338554"/>
          </a:xfrm>
          <a:prstGeom prst="rect">
            <a:avLst/>
          </a:prstGeom>
        </p:spPr>
        <p:txBody>
          <a:bodyPr wrap="none">
            <a:spAutoFit/>
          </a:bodyPr>
          <a:lstStyle/>
          <a:p>
            <a:r>
              <a:rPr lang="en-US" sz="1600" b="1" dirty="0" smtClean="0">
                <a:latin typeface="Vodafone Rg"/>
              </a:rPr>
              <a:t>Workforce mobility</a:t>
            </a:r>
            <a:endParaRPr lang="en-GB" sz="1600" dirty="0">
              <a:latin typeface="Vodafone Rg"/>
            </a:endParaRPr>
          </a:p>
        </p:txBody>
      </p:sp>
      <p:sp>
        <p:nvSpPr>
          <p:cNvPr id="26" name="Rectangle 30"/>
          <p:cNvSpPr>
            <a:spLocks noChangeArrowheads="1"/>
          </p:cNvSpPr>
          <p:nvPr/>
        </p:nvSpPr>
        <p:spPr bwMode="auto">
          <a:xfrm rot="16200000" flipH="1">
            <a:off x="907627" y="2450973"/>
            <a:ext cx="2685750" cy="231990"/>
          </a:xfrm>
          <a:prstGeom prst="rtTriangle">
            <a:avLst/>
          </a:prstGeom>
          <a:solidFill>
            <a:schemeClr val="bg1">
              <a:lumMod val="75000"/>
            </a:schemeClr>
          </a:solidFill>
          <a:ln w="19050" algn="ctr">
            <a:noFill/>
            <a:miter lim="800000"/>
            <a:headEnd/>
            <a:tailEnd/>
          </a:ln>
        </p:spPr>
        <p:txBody>
          <a:bodyPr wrap="none" lIns="76698" tIns="39883" rIns="76698" bIns="39883" anchor="ctr"/>
          <a:lstStyle/>
          <a:p>
            <a:pPr algn="ctr" eaLnBrk="0" hangingPunct="0"/>
            <a:endParaRPr lang="en-US" sz="1050" b="1" dirty="0">
              <a:latin typeface="Vodafone Rg" pitchFamily="34" charset="0"/>
            </a:endParaRPr>
          </a:p>
        </p:txBody>
      </p:sp>
      <p:sp>
        <p:nvSpPr>
          <p:cNvPr id="27" name="Rectangle 26"/>
          <p:cNvSpPr/>
          <p:nvPr/>
        </p:nvSpPr>
        <p:spPr>
          <a:xfrm rot="16200000">
            <a:off x="1081653" y="2523782"/>
            <a:ext cx="1988045" cy="338554"/>
          </a:xfrm>
          <a:prstGeom prst="rect">
            <a:avLst/>
          </a:prstGeom>
        </p:spPr>
        <p:txBody>
          <a:bodyPr wrap="none">
            <a:spAutoFit/>
          </a:bodyPr>
          <a:lstStyle/>
          <a:p>
            <a:r>
              <a:rPr lang="en-US" sz="1600" b="1" dirty="0" smtClean="0">
                <a:latin typeface="Vodafone Rg"/>
              </a:rPr>
              <a:t>Office Enablement</a:t>
            </a:r>
          </a:p>
        </p:txBody>
      </p:sp>
      <p:grpSp>
        <p:nvGrpSpPr>
          <p:cNvPr id="32" name="Group 31"/>
          <p:cNvGrpSpPr/>
          <p:nvPr/>
        </p:nvGrpSpPr>
        <p:grpSpPr>
          <a:xfrm>
            <a:off x="2529268" y="1000222"/>
            <a:ext cx="3130375" cy="1473429"/>
            <a:chOff x="986596" y="1046454"/>
            <a:chExt cx="3582000" cy="1473429"/>
          </a:xfrm>
        </p:grpSpPr>
        <p:sp>
          <p:nvSpPr>
            <p:cNvPr id="33" name="TextBox 16"/>
            <p:cNvSpPr txBox="1">
              <a:spLocks noChangeArrowheads="1"/>
            </p:cNvSpPr>
            <p:nvPr/>
          </p:nvSpPr>
          <p:spPr bwMode="auto">
            <a:xfrm>
              <a:off x="986596" y="1056502"/>
              <a:ext cx="3582000" cy="1463381"/>
            </a:xfrm>
            <a:prstGeom prst="rect">
              <a:avLst/>
            </a:prstGeom>
            <a:noFill/>
            <a:ln w="9525">
              <a:solidFill>
                <a:schemeClr val="bg2">
                  <a:lumMod val="40000"/>
                  <a:lumOff val="60000"/>
                </a:schemeClr>
              </a:solidFill>
              <a:miter lim="800000"/>
              <a:headEnd/>
              <a:tailEnd/>
            </a:ln>
            <a:extLst>
              <a:ext uri="{909E8E84-426E-40dd-AFC4-6F175D3DCCD1}">
                <a14:hiddenFill xmlns="" xmlns:a14="http://schemas.microsoft.com/office/drawing/2010/main">
                  <a:solidFill>
                    <a:srgbClr val="FFFFFF"/>
                  </a:solidFill>
                </a14:hiddenFill>
              </a:ext>
            </a:extLst>
          </p:spPr>
          <p:txBody>
            <a:bodyPr wrap="square" lIns="72000" tIns="46800" rIns="72000" bIns="91440" anchor="ctr">
              <a:noAutofit/>
            </a:bodyPr>
            <a:lstStyle>
              <a:defPPr>
                <a:defRPr lang="en-US"/>
              </a:defPPr>
              <a:lvl1pPr marL="180975" indent="-180975">
                <a:buClr>
                  <a:schemeClr val="accent1"/>
                </a:buClr>
                <a:buFont typeface="Arial" charset="0"/>
                <a:buChar char="•"/>
                <a:defRPr sz="1200">
                  <a:latin typeface="Vodafone Rg" pitchFamily="34" charset="0"/>
                </a:defRPr>
              </a:lvl1pPr>
              <a:lvl2pPr marL="742950" indent="-285750">
                <a:defRPr sz="1600">
                  <a:latin typeface="Arial" charset="0"/>
                </a:defRPr>
              </a:lvl2pPr>
              <a:lvl3pPr marL="1143000" indent="-228600">
                <a:defRPr sz="1600">
                  <a:latin typeface="Arial" charset="0"/>
                </a:defRPr>
              </a:lvl3pPr>
              <a:lvl4pPr marL="1600200" indent="-228600">
                <a:defRPr sz="1600">
                  <a:latin typeface="Arial" charset="0"/>
                </a:defRPr>
              </a:lvl4pPr>
              <a:lvl5pPr marL="2057400" indent="-228600">
                <a:defRPr sz="1600">
                  <a:latin typeface="Arial" charset="0"/>
                </a:defRPr>
              </a:lvl5pPr>
              <a:lvl6pPr marL="2514600" indent="-228600" algn="ctr" eaLnBrk="0" fontAlgn="base" hangingPunct="0">
                <a:spcBef>
                  <a:spcPct val="0"/>
                </a:spcBef>
                <a:spcAft>
                  <a:spcPct val="0"/>
                </a:spcAft>
                <a:defRPr sz="1600">
                  <a:latin typeface="Arial" charset="0"/>
                </a:defRPr>
              </a:lvl6pPr>
              <a:lvl7pPr marL="2971800" indent="-228600" algn="ctr" eaLnBrk="0" fontAlgn="base" hangingPunct="0">
                <a:spcBef>
                  <a:spcPct val="0"/>
                </a:spcBef>
                <a:spcAft>
                  <a:spcPct val="0"/>
                </a:spcAft>
                <a:defRPr sz="1600">
                  <a:latin typeface="Arial" charset="0"/>
                </a:defRPr>
              </a:lvl7pPr>
              <a:lvl8pPr marL="3429000" indent="-228600" algn="ctr" eaLnBrk="0" fontAlgn="base" hangingPunct="0">
                <a:spcBef>
                  <a:spcPct val="0"/>
                </a:spcBef>
                <a:spcAft>
                  <a:spcPct val="0"/>
                </a:spcAft>
                <a:defRPr sz="1600">
                  <a:latin typeface="Arial" charset="0"/>
                </a:defRPr>
              </a:lvl8pPr>
              <a:lvl9pPr marL="3886200" indent="-228600" algn="ctr" eaLnBrk="0" fontAlgn="base" hangingPunct="0">
                <a:spcBef>
                  <a:spcPct val="0"/>
                </a:spcBef>
                <a:spcAft>
                  <a:spcPct val="0"/>
                </a:spcAft>
                <a:defRPr sz="1600">
                  <a:latin typeface="Arial" charset="0"/>
                </a:defRPr>
              </a:lvl9pPr>
            </a:lstStyle>
            <a:p>
              <a:pPr>
                <a:defRPr/>
              </a:pPr>
              <a:endParaRPr lang="en-GB" sz="1400" dirty="0"/>
            </a:p>
          </p:txBody>
        </p:sp>
        <p:sp>
          <p:nvSpPr>
            <p:cNvPr id="34" name="Rectangle 47"/>
            <p:cNvSpPr>
              <a:spLocks noChangeArrowheads="1"/>
            </p:cNvSpPr>
            <p:nvPr/>
          </p:nvSpPr>
          <p:spPr bwMode="auto">
            <a:xfrm>
              <a:off x="986596" y="1046454"/>
              <a:ext cx="3582000" cy="271357"/>
            </a:xfrm>
            <a:prstGeom prst="rect">
              <a:avLst/>
            </a:prstGeom>
            <a:solidFill>
              <a:srgbClr val="FF0000"/>
            </a:solidFill>
            <a:ln w="19050" algn="ctr">
              <a:noFill/>
              <a:miter lim="800000"/>
              <a:headEnd/>
              <a:tailEnd/>
            </a:ln>
          </p:spPr>
          <p:txBody>
            <a:bodyPr wrap="none" lIns="76698" tIns="39883" rIns="76698" bIns="39883" anchor="ctr"/>
            <a:lstStyle/>
            <a:p>
              <a:pPr algn="ctr" defTabSz="444500">
                <a:lnSpc>
                  <a:spcPct val="90000"/>
                </a:lnSpc>
                <a:spcBef>
                  <a:spcPct val="0"/>
                </a:spcBef>
                <a:spcAft>
                  <a:spcPct val="35000"/>
                </a:spcAft>
              </a:pPr>
              <a:r>
                <a:rPr lang="en-US" sz="1400" b="1" dirty="0" smtClean="0">
                  <a:solidFill>
                    <a:schemeClr val="bg1"/>
                  </a:solidFill>
                  <a:latin typeface="Vodafone Rg"/>
                </a:rPr>
                <a:t>Retail</a:t>
              </a:r>
              <a:endParaRPr lang="en-GB" sz="1400" b="1" dirty="0">
                <a:solidFill>
                  <a:schemeClr val="bg1"/>
                </a:solidFill>
                <a:latin typeface="Vodafone Rg"/>
              </a:endParaRPr>
            </a:p>
          </p:txBody>
        </p:sp>
        <p:sp>
          <p:nvSpPr>
            <p:cNvPr id="35" name="AutoShape 48"/>
            <p:cNvSpPr>
              <a:spLocks noChangeArrowheads="1"/>
            </p:cNvSpPr>
            <p:nvPr/>
          </p:nvSpPr>
          <p:spPr bwMode="auto">
            <a:xfrm>
              <a:off x="1100771" y="1336826"/>
              <a:ext cx="3017520" cy="457200"/>
            </a:xfrm>
            <a:prstGeom prst="rect">
              <a:avLst/>
            </a:prstGeom>
            <a:noFill/>
            <a:ln w="12700" algn="ctr">
              <a:noFill/>
              <a:round/>
              <a:headEnd/>
              <a:tailEnd/>
            </a:ln>
          </p:spPr>
          <p:txBody>
            <a:bodyPr lIns="36000" tIns="36000" rIns="36000" bIns="36000" anchor="t" anchorCtr="0"/>
            <a:lstStyle/>
            <a:p>
              <a:pPr algn="ctr">
                <a:lnSpc>
                  <a:spcPct val="90000"/>
                </a:lnSpc>
              </a:pPr>
              <a:r>
                <a:rPr lang="en-US" sz="1400" dirty="0" smtClean="0">
                  <a:latin typeface="Vodafone Rg"/>
                </a:rPr>
                <a:t>Physical retail stores</a:t>
              </a:r>
            </a:p>
          </p:txBody>
        </p:sp>
        <p:pic>
          <p:nvPicPr>
            <p:cNvPr id="36" name="Picture 14"/>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8974" b="98718" l="10000" r="90000"/>
                      </a14:imgEffect>
                    </a14:imgLayer>
                  </a14:imgProps>
                </a:ext>
                <a:ext uri="{28A0092B-C50C-407E-A947-70E740481C1C}">
                  <a14:useLocalDpi xmlns:a14="http://schemas.microsoft.com/office/drawing/2010/main" val="0"/>
                </a:ext>
              </a:extLst>
            </a:blip>
            <a:srcRect/>
            <a:stretch>
              <a:fillRect/>
            </a:stretch>
          </p:blipFill>
          <p:spPr bwMode="auto">
            <a:xfrm>
              <a:off x="1977162" y="1775703"/>
              <a:ext cx="619676" cy="48334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7" name="Picture 4" descr="http://t2.ftcdn.net/jpg/00/16/71/73/400_F_16717328_OrMPYdU0IGWbdDV6m6zbpk1LYYS31zcF.jpg"/>
            <p:cNvPicPr>
              <a:picLocks noChangeAspect="1" noChangeArrowheads="1"/>
            </p:cNvPicPr>
            <p:nvPr/>
          </p:nvPicPr>
          <p:blipFill>
            <a:blip r:embed="rId5" cstate="email"/>
            <a:srcRect/>
            <a:stretch>
              <a:fillRect/>
            </a:stretch>
          </p:blipFill>
          <p:spPr bwMode="auto">
            <a:xfrm>
              <a:off x="3705297" y="1759030"/>
              <a:ext cx="444280" cy="494019"/>
            </a:xfrm>
            <a:prstGeom prst="rect">
              <a:avLst/>
            </a:prstGeom>
            <a:noFill/>
          </p:spPr>
        </p:pic>
        <p:pic>
          <p:nvPicPr>
            <p:cNvPr id="38" name="Picture 4" descr="https://cdn1.iconfinder.com/data/icons/containers/512/fork2.png"/>
            <p:cNvPicPr>
              <a:picLocks noChangeAspect="1" noChangeArrowheads="1"/>
            </p:cNvPicPr>
            <p:nvPr/>
          </p:nvPicPr>
          <p:blipFill>
            <a:blip r:embed="rId6" cstate="email"/>
            <a:srcRect/>
            <a:stretch>
              <a:fillRect/>
            </a:stretch>
          </p:blipFill>
          <p:spPr bwMode="auto">
            <a:xfrm>
              <a:off x="2755308" y="1683990"/>
              <a:ext cx="576064" cy="576064"/>
            </a:xfrm>
            <a:prstGeom prst="rect">
              <a:avLst/>
            </a:prstGeom>
            <a:noFill/>
          </p:spPr>
        </p:pic>
        <p:pic>
          <p:nvPicPr>
            <p:cNvPr id="39" name="Picture 2" descr="shop icon"/>
            <p:cNvPicPr>
              <a:picLocks noChangeAspect="1" noChangeArrowheads="1"/>
            </p:cNvPicPr>
            <p:nvPr/>
          </p:nvPicPr>
          <p:blipFill>
            <a:blip r:embed="rId7" cstate="email"/>
            <a:srcRect/>
            <a:stretch>
              <a:fillRect/>
            </a:stretch>
          </p:blipFill>
          <p:spPr bwMode="auto">
            <a:xfrm>
              <a:off x="1256528" y="1741968"/>
              <a:ext cx="482786" cy="482786"/>
            </a:xfrm>
            <a:prstGeom prst="rect">
              <a:avLst/>
            </a:prstGeom>
            <a:noFill/>
          </p:spPr>
        </p:pic>
      </p:grpSp>
      <p:grpSp>
        <p:nvGrpSpPr>
          <p:cNvPr id="80" name="Group 79"/>
          <p:cNvGrpSpPr/>
          <p:nvPr/>
        </p:nvGrpSpPr>
        <p:grpSpPr>
          <a:xfrm>
            <a:off x="6292621" y="954489"/>
            <a:ext cx="2363959" cy="1173088"/>
            <a:chOff x="1107955" y="1230357"/>
            <a:chExt cx="2505784" cy="1160712"/>
          </a:xfrm>
          <a:gradFill flip="none" rotWithShape="1">
            <a:gsLst>
              <a:gs pos="0">
                <a:schemeClr val="accent1"/>
              </a:gs>
              <a:gs pos="100000">
                <a:srgbClr val="FFFFFF"/>
              </a:gs>
            </a:gsLst>
            <a:path path="circle">
              <a:fillToRect l="100000" t="100000"/>
            </a:path>
            <a:tileRect r="-100000" b="-100000"/>
          </a:gradFill>
        </p:grpSpPr>
        <p:sp>
          <p:nvSpPr>
            <p:cNvPr id="81" name="Oval Callout 80"/>
            <p:cNvSpPr/>
            <p:nvPr/>
          </p:nvSpPr>
          <p:spPr>
            <a:xfrm>
              <a:off x="1107955" y="1230357"/>
              <a:ext cx="2505784" cy="1160712"/>
            </a:xfrm>
            <a:prstGeom prst="wedgeEllipseCallout">
              <a:avLst>
                <a:gd name="adj1" fmla="val -76170"/>
                <a:gd name="adj2" fmla="val -3065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anchor="ctr"/>
            <a:lstStyle/>
            <a:p>
              <a:pPr algn="ctr"/>
              <a:endParaRPr lang="en-US" sz="1400" dirty="0">
                <a:solidFill>
                  <a:schemeClr val="tx1"/>
                </a:solidFill>
                <a:latin typeface="Vodafone Lt" panose="020B0606040202020204" pitchFamily="34" charset="0"/>
              </a:endParaRPr>
            </a:p>
          </p:txBody>
        </p:sp>
        <p:sp>
          <p:nvSpPr>
            <p:cNvPr id="82" name="TextBox 81"/>
            <p:cNvSpPr txBox="1"/>
            <p:nvPr/>
          </p:nvSpPr>
          <p:spPr>
            <a:xfrm>
              <a:off x="1603578" y="1311350"/>
              <a:ext cx="1551202" cy="924937"/>
            </a:xfrm>
            <a:prstGeom prst="rect">
              <a:avLst/>
            </a:prstGeom>
            <a:no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anchor="ctr"/>
            <a:lstStyle>
              <a:defPPr>
                <a:defRPr lang="en-US"/>
              </a:defPPr>
              <a:lvl1pPr algn="ctr">
                <a:defRPr sz="1400">
                  <a:latin typeface="Vodafone Lt" panose="020B060604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dirty="0">
                  <a:solidFill>
                    <a:schemeClr val="tx1"/>
                  </a:solidFill>
                  <a:latin typeface="Vodafone Rg"/>
                </a:rPr>
                <a:t>Retailers rely heavily on office technology and </a:t>
              </a:r>
              <a:r>
                <a:rPr lang="en-US" sz="1200" dirty="0" smtClean="0">
                  <a:solidFill>
                    <a:schemeClr val="tx1"/>
                  </a:solidFill>
                  <a:latin typeface="Vodafone Rg"/>
                </a:rPr>
                <a:t>have a limited </a:t>
              </a:r>
              <a:r>
                <a:rPr lang="en-US" sz="1200" dirty="0">
                  <a:solidFill>
                    <a:schemeClr val="tx1"/>
                  </a:solidFill>
                  <a:latin typeface="Vodafone Rg"/>
                </a:rPr>
                <a:t>mobile workforce</a:t>
              </a:r>
            </a:p>
          </p:txBody>
        </p:sp>
      </p:grpSp>
      <p:sp>
        <p:nvSpPr>
          <p:cNvPr id="89" name="Pentagon 88">
            <a:hlinkClick r:id="" action="ppaction://hlinkshowjump?jump=nextslide"/>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grpSp>
        <p:nvGrpSpPr>
          <p:cNvPr id="31" name="Group 30"/>
          <p:cNvGrpSpPr/>
          <p:nvPr/>
        </p:nvGrpSpPr>
        <p:grpSpPr>
          <a:xfrm>
            <a:off x="0" y="-1"/>
            <a:ext cx="1945904" cy="5143501"/>
            <a:chOff x="0" y="-1"/>
            <a:chExt cx="1945904" cy="5143501"/>
          </a:xfrm>
        </p:grpSpPr>
        <p:sp>
          <p:nvSpPr>
            <p:cNvPr id="40" name="Rectangle 39"/>
            <p:cNvSpPr/>
            <p:nvPr/>
          </p:nvSpPr>
          <p:spPr>
            <a:xfrm>
              <a:off x="0" y="-1"/>
              <a:ext cx="1945904" cy="514350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Lt" panose="020B0606040202020204" pitchFamily="34" charset="0"/>
              </a:endParaRPr>
            </a:p>
          </p:txBody>
        </p:sp>
        <p:sp>
          <p:nvSpPr>
            <p:cNvPr id="42" name="Pentagon 41"/>
            <p:cNvSpPr>
              <a:spLocks noChangeAspect="1"/>
            </p:cNvSpPr>
            <p:nvPr/>
          </p:nvSpPr>
          <p:spPr>
            <a:xfrm>
              <a:off x="51846" y="88018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43" name="Pentagon 42"/>
            <p:cNvSpPr>
              <a:spLocks noChangeAspect="1"/>
            </p:cNvSpPr>
            <p:nvPr/>
          </p:nvSpPr>
          <p:spPr>
            <a:xfrm>
              <a:off x="51846" y="1289403"/>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smtClean="0">
                  <a:solidFill>
                    <a:schemeClr val="bg1">
                      <a:lumMod val="95000"/>
                    </a:schemeClr>
                  </a:solidFill>
                  <a:latin typeface="Vodafone Rg"/>
                </a:rPr>
                <a:t> 1. Why?</a:t>
              </a:r>
              <a:endParaRPr lang="en-GB" b="1" kern="1200" dirty="0" smtClean="0">
                <a:solidFill>
                  <a:schemeClr val="bg1">
                    <a:lumMod val="95000"/>
                  </a:schemeClr>
                </a:solidFill>
                <a:latin typeface="Vodafone Rg"/>
              </a:endParaRPr>
            </a:p>
          </p:txBody>
        </p:sp>
      </p:grpSp>
      <p:sp>
        <p:nvSpPr>
          <p:cNvPr id="46" name="23 Rectángulo"/>
          <p:cNvSpPr/>
          <p:nvPr/>
        </p:nvSpPr>
        <p:spPr>
          <a:xfrm>
            <a:off x="0" y="-1"/>
            <a:ext cx="9144000" cy="617539"/>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200" b="1" kern="1200" dirty="0" smtClean="0">
              <a:solidFill>
                <a:srgbClr val="34342B"/>
              </a:solidFill>
              <a:latin typeface="Vodafone Lt" panose="020B0606040202020204" pitchFamily="34" charset="0"/>
            </a:endParaRPr>
          </a:p>
        </p:txBody>
      </p:sp>
      <p:pic>
        <p:nvPicPr>
          <p:cNvPr id="48"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7317" y="11154"/>
            <a:ext cx="336654" cy="606384"/>
          </a:xfrm>
          <a:prstGeom prst="rect">
            <a:avLst/>
          </a:prstGeom>
        </p:spPr>
      </p:pic>
      <p:sp>
        <p:nvSpPr>
          <p:cNvPr id="49" name="Pentagon 48"/>
          <p:cNvSpPr>
            <a:spLocks noChangeAspect="1"/>
          </p:cNvSpPr>
          <p:nvPr/>
        </p:nvSpPr>
        <p:spPr>
          <a:xfrm>
            <a:off x="58260" y="353391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50" name="Pentagon 49"/>
          <p:cNvSpPr>
            <a:spLocks noChangeAspect="1"/>
          </p:cNvSpPr>
          <p:nvPr/>
        </p:nvSpPr>
        <p:spPr>
          <a:xfrm>
            <a:off x="58260" y="3059692"/>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sp>
        <p:nvSpPr>
          <p:cNvPr id="52" name="TextBox 51"/>
          <p:cNvSpPr txBox="1"/>
          <p:nvPr/>
        </p:nvSpPr>
        <p:spPr>
          <a:xfrm>
            <a:off x="124765" y="1851687"/>
            <a:ext cx="1794426" cy="3374803"/>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Core Business Needs</a:t>
            </a:r>
          </a:p>
          <a:p>
            <a:pPr>
              <a:tabLst>
                <a:tab pos="93663" algn="l"/>
              </a:tabLst>
            </a:pPr>
            <a:r>
              <a:rPr lang="en-US" sz="1200" b="1" dirty="0">
                <a:solidFill>
                  <a:schemeClr val="accent1"/>
                </a:solidFill>
                <a:latin typeface="Vodafone Rg"/>
              </a:rPr>
              <a:t>Verticals Main Characteristics</a:t>
            </a:r>
          </a:p>
          <a:p>
            <a:pPr>
              <a:tabLst>
                <a:tab pos="93663" algn="l"/>
              </a:tabLst>
            </a:pPr>
            <a:r>
              <a:rPr lang="en-US" sz="1200" dirty="0" smtClean="0">
                <a:solidFill>
                  <a:srgbClr val="888888"/>
                </a:solidFill>
                <a:latin typeface="Vodafone Rg"/>
              </a:rPr>
              <a:t>Summary</a:t>
            </a:r>
          </a:p>
          <a:p>
            <a:pPr>
              <a:tabLst>
                <a:tab pos="93663" algn="l"/>
              </a:tabLst>
            </a:pPr>
            <a:r>
              <a:rPr lang="en-US" sz="1200" dirty="0" smtClean="0">
                <a:solidFill>
                  <a:srgbClr val="888888"/>
                </a:solidFill>
                <a:latin typeface="Vodafone Rg"/>
              </a:rPr>
              <a:t>Test yourself</a:t>
            </a:r>
          </a:p>
        </p:txBody>
      </p:sp>
      <p:sp>
        <p:nvSpPr>
          <p:cNvPr id="45" name="33 CuadroTexto"/>
          <p:cNvSpPr txBox="1"/>
          <p:nvPr/>
        </p:nvSpPr>
        <p:spPr>
          <a:xfrm>
            <a:off x="1359147" y="-26986"/>
            <a:ext cx="6532987" cy="614150"/>
          </a:xfrm>
          <a:prstGeom prst="rect">
            <a:avLst/>
          </a:prstGeom>
        </p:spPr>
        <p:txBody>
          <a:bodyPr wrap="square" lIns="0" tIns="0" rIns="0" bIns="0" rtlCol="0" anchor="ctr">
            <a:noAutofit/>
          </a:bodyPr>
          <a:lstStyle/>
          <a:p>
            <a:r>
              <a:rPr lang="es-ES" sz="2800" b="1" dirty="0" err="1" smtClean="0">
                <a:solidFill>
                  <a:schemeClr val="bg1"/>
                </a:solidFill>
                <a:latin typeface="Vodafone Rg"/>
              </a:rPr>
              <a:t>Why</a:t>
            </a:r>
            <a:r>
              <a:rPr lang="es-ES" sz="2800" b="1" dirty="0">
                <a:solidFill>
                  <a:schemeClr val="bg1"/>
                </a:solidFill>
                <a:latin typeface="Vodafone Rg"/>
              </a:rPr>
              <a:t> </a:t>
            </a:r>
            <a:r>
              <a:rPr lang="es-ES" sz="2800" b="1" dirty="0" smtClean="0">
                <a:solidFill>
                  <a:schemeClr val="bg1"/>
                </a:solidFill>
                <a:latin typeface="Vodafone Rg"/>
              </a:rPr>
              <a:t>are Small </a:t>
            </a:r>
            <a:r>
              <a:rPr lang="es-ES" sz="2800" b="1" dirty="0" err="1" smtClean="0">
                <a:solidFill>
                  <a:schemeClr val="bg1"/>
                </a:solidFill>
                <a:latin typeface="Vodafone Rg"/>
              </a:rPr>
              <a:t>Businesses</a:t>
            </a:r>
            <a:r>
              <a:rPr lang="es-ES" sz="2800" b="1" dirty="0" smtClean="0">
                <a:solidFill>
                  <a:schemeClr val="bg1"/>
                </a:solidFill>
                <a:latin typeface="Vodafone Rg"/>
              </a:rPr>
              <a:t> </a:t>
            </a:r>
            <a:r>
              <a:rPr lang="es-ES" sz="2800" b="1" dirty="0" err="1" smtClean="0">
                <a:solidFill>
                  <a:schemeClr val="bg1"/>
                </a:solidFill>
                <a:latin typeface="Vodafone Rg"/>
              </a:rPr>
              <a:t>Important</a:t>
            </a:r>
            <a:r>
              <a:rPr lang="es-ES" sz="2800" b="1" dirty="0" smtClean="0">
                <a:solidFill>
                  <a:schemeClr val="bg1"/>
                </a:solidFill>
                <a:latin typeface="Vodafone Rg"/>
              </a:rPr>
              <a:t>?</a:t>
            </a:r>
            <a:endParaRPr lang="es-ES" sz="2800" b="1" dirty="0">
              <a:solidFill>
                <a:schemeClr val="bg1"/>
              </a:solidFill>
              <a:latin typeface="Vodafone Rg"/>
            </a:endParaRPr>
          </a:p>
        </p:txBody>
      </p:sp>
    </p:spTree>
    <p:extLst>
      <p:ext uri="{BB962C8B-B14F-4D97-AF65-F5344CB8AC3E}">
        <p14:creationId xmlns:p14="http://schemas.microsoft.com/office/powerpoint/2010/main" val="227157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8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14150"/>
          </a:xfrm>
          <a:prstGeom prst="rect">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kern="1200" dirty="0" smtClean="0">
              <a:solidFill>
                <a:srgbClr val="34342B"/>
              </a:solidFill>
              <a:latin typeface="Vodafone Rg" pitchFamily="34" charset="0"/>
              <a:ea typeface="+mn-ea"/>
              <a:cs typeface="+mn-cs"/>
            </a:endParaRPr>
          </a:p>
        </p:txBody>
      </p:sp>
      <p:sp>
        <p:nvSpPr>
          <p:cNvPr id="3" name="2 Rectángulo"/>
          <p:cNvSpPr/>
          <p:nvPr/>
        </p:nvSpPr>
        <p:spPr>
          <a:xfrm>
            <a:off x="468313" y="988219"/>
            <a:ext cx="1226154" cy="2082527"/>
          </a:xfrm>
          <a:prstGeom prst="rect">
            <a:avLst/>
          </a:prstGeom>
          <a:solidFill>
            <a:srgbClr val="006666"/>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kern="1200" dirty="0" smtClean="0">
              <a:solidFill>
                <a:srgbClr val="34342B"/>
              </a:solidFill>
              <a:latin typeface="Vodafone Lt" panose="020B0606040202020204" pitchFamily="34" charset="0"/>
            </a:endParaRPr>
          </a:p>
        </p:txBody>
      </p:sp>
      <p:sp>
        <p:nvSpPr>
          <p:cNvPr id="27" name="26 Rectángulo"/>
          <p:cNvSpPr/>
          <p:nvPr/>
        </p:nvSpPr>
        <p:spPr>
          <a:xfrm>
            <a:off x="1846867" y="2489011"/>
            <a:ext cx="3516703" cy="581735"/>
          </a:xfrm>
          <a:prstGeom prst="rect">
            <a:avLst/>
          </a:prstGeom>
          <a:solidFill>
            <a:srgbClr val="0070C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kern="1200" dirty="0" smtClean="0">
              <a:solidFill>
                <a:srgbClr val="34342B"/>
              </a:solidFill>
              <a:latin typeface="Vodafone Lt" panose="020B0606040202020204" pitchFamily="34" charset="0"/>
            </a:endParaRPr>
          </a:p>
        </p:txBody>
      </p:sp>
      <p:sp>
        <p:nvSpPr>
          <p:cNvPr id="28" name="27 Rectángulo"/>
          <p:cNvSpPr/>
          <p:nvPr/>
        </p:nvSpPr>
        <p:spPr>
          <a:xfrm>
            <a:off x="5523257" y="988219"/>
            <a:ext cx="2290419" cy="581735"/>
          </a:xfrm>
          <a:prstGeom prst="rect">
            <a:avLst/>
          </a:prstGeom>
          <a:solidFill>
            <a:srgbClr val="99CC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kern="1200" dirty="0" smtClean="0">
              <a:solidFill>
                <a:srgbClr val="34342B"/>
              </a:solidFill>
              <a:latin typeface="Vodafone Lt" panose="020B0606040202020204" pitchFamily="34" charset="0"/>
            </a:endParaRPr>
          </a:p>
        </p:txBody>
      </p:sp>
      <p:sp>
        <p:nvSpPr>
          <p:cNvPr id="32" name="31 Rectángulo"/>
          <p:cNvSpPr/>
          <p:nvPr/>
        </p:nvSpPr>
        <p:spPr>
          <a:xfrm>
            <a:off x="468313" y="4270199"/>
            <a:ext cx="3830862" cy="378000"/>
          </a:xfrm>
          <a:prstGeom prst="rect">
            <a:avLst/>
          </a:prstGeom>
          <a:solidFill>
            <a:srgbClr val="80008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Lt" panose="020B0606040202020204" pitchFamily="34" charset="0"/>
            </a:endParaRPr>
          </a:p>
        </p:txBody>
      </p:sp>
      <p:sp>
        <p:nvSpPr>
          <p:cNvPr id="33" name="32 Rectángulo"/>
          <p:cNvSpPr/>
          <p:nvPr/>
        </p:nvSpPr>
        <p:spPr>
          <a:xfrm>
            <a:off x="4442087" y="3174810"/>
            <a:ext cx="921483" cy="1473389"/>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kern="1200" dirty="0" smtClean="0">
              <a:solidFill>
                <a:srgbClr val="34342B"/>
              </a:solidFill>
              <a:latin typeface="Vodafone Lt" panose="020B0606040202020204" pitchFamily="34" charset="0"/>
            </a:endParaRPr>
          </a:p>
        </p:txBody>
      </p:sp>
      <p:sp>
        <p:nvSpPr>
          <p:cNvPr id="34" name="33 CuadroTexto"/>
          <p:cNvSpPr txBox="1"/>
          <p:nvPr/>
        </p:nvSpPr>
        <p:spPr>
          <a:xfrm>
            <a:off x="468314" y="0"/>
            <a:ext cx="6532987" cy="614150"/>
          </a:xfrm>
          <a:prstGeom prst="rect">
            <a:avLst/>
          </a:prstGeom>
        </p:spPr>
        <p:txBody>
          <a:bodyPr wrap="square" lIns="0" tIns="0" rIns="0" bIns="0" rtlCol="0" anchor="ctr">
            <a:noAutofit/>
          </a:bodyPr>
          <a:lstStyle/>
          <a:p>
            <a:r>
              <a:rPr lang="es-ES" sz="2800" b="1" dirty="0" smtClean="0">
                <a:solidFill>
                  <a:schemeClr val="bg1"/>
                </a:solidFill>
                <a:latin typeface="Vodafone Rg"/>
              </a:rPr>
              <a:t>Small Business Solutions Training</a:t>
            </a:r>
            <a:endParaRPr lang="es-ES" sz="2800" b="1" dirty="0">
              <a:solidFill>
                <a:schemeClr val="bg1"/>
              </a:solidFill>
              <a:latin typeface="Vodafone Rg"/>
            </a:endParaRPr>
          </a:p>
        </p:txBody>
      </p:sp>
      <p:grpSp>
        <p:nvGrpSpPr>
          <p:cNvPr id="9" name="Group 8"/>
          <p:cNvGrpSpPr/>
          <p:nvPr/>
        </p:nvGrpSpPr>
        <p:grpSpPr>
          <a:xfrm>
            <a:off x="5469115" y="1662306"/>
            <a:ext cx="2290419" cy="2985893"/>
            <a:chOff x="5523257" y="1662306"/>
            <a:chExt cx="2290419" cy="2985893"/>
          </a:xfrm>
        </p:grpSpPr>
        <p:sp>
          <p:nvSpPr>
            <p:cNvPr id="30" name="29 Rectángulo"/>
            <p:cNvSpPr/>
            <p:nvPr/>
          </p:nvSpPr>
          <p:spPr>
            <a:xfrm>
              <a:off x="5523257" y="1662306"/>
              <a:ext cx="2290419" cy="2985893"/>
            </a:xfrm>
            <a:prstGeom prst="rect">
              <a:avLst/>
            </a:prstGeom>
            <a:solidFill>
              <a:srgbClr val="80008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kern="1200" dirty="0" smtClean="0">
                <a:solidFill>
                  <a:srgbClr val="34342B"/>
                </a:solidFill>
                <a:latin typeface="Vodafone Lt" panose="020B0606040202020204" pitchFamily="34" charset="0"/>
              </a:endParaRPr>
            </a:p>
          </p:txBody>
        </p:sp>
        <p:sp>
          <p:nvSpPr>
            <p:cNvPr id="36" name="35 CuadroTexto"/>
            <p:cNvSpPr txBox="1"/>
            <p:nvPr/>
          </p:nvSpPr>
          <p:spPr>
            <a:xfrm>
              <a:off x="5727032" y="3122022"/>
              <a:ext cx="1857675" cy="975449"/>
            </a:xfrm>
            <a:prstGeom prst="rect">
              <a:avLst/>
            </a:prstGeom>
          </p:spPr>
          <p:txBody>
            <a:bodyPr wrap="square" lIns="0" tIns="0" rIns="0" bIns="0" rtlCol="0" anchor="ctr">
              <a:noAutofit/>
            </a:bodyPr>
            <a:lstStyle/>
            <a:p>
              <a:pPr marL="0" indent="0" algn="ctr">
                <a:buFont typeface="Arial" pitchFamily="34" charset="0"/>
                <a:buNone/>
              </a:pPr>
              <a:r>
                <a:rPr lang="es-ES" sz="2000" b="1" dirty="0" smtClean="0">
                  <a:solidFill>
                    <a:schemeClr val="bg1"/>
                  </a:solidFill>
                  <a:latin typeface="Vodafone Rg"/>
                </a:rPr>
                <a:t>What are Small Business Solutions?</a:t>
              </a:r>
              <a:endParaRPr lang="en-GB" sz="2000" b="1" dirty="0" smtClean="0">
                <a:solidFill>
                  <a:schemeClr val="bg1"/>
                </a:solidFill>
                <a:latin typeface="Vodafone Rg"/>
              </a:endParaRPr>
            </a:p>
          </p:txBody>
        </p:sp>
        <p:pic>
          <p:nvPicPr>
            <p:cNvPr id="18"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3858" y="1882332"/>
              <a:ext cx="549079" cy="760068"/>
            </a:xfrm>
            <a:prstGeom prst="rect">
              <a:avLst/>
            </a:prstGeom>
          </p:spPr>
        </p:pic>
      </p:grpSp>
      <p:grpSp>
        <p:nvGrpSpPr>
          <p:cNvPr id="8" name="Group 7"/>
          <p:cNvGrpSpPr/>
          <p:nvPr/>
        </p:nvGrpSpPr>
        <p:grpSpPr>
          <a:xfrm>
            <a:off x="468313" y="3174810"/>
            <a:ext cx="3830862" cy="987390"/>
            <a:chOff x="468313" y="3174810"/>
            <a:chExt cx="3830862" cy="987390"/>
          </a:xfrm>
        </p:grpSpPr>
        <p:sp>
          <p:nvSpPr>
            <p:cNvPr id="31" name="30 Rectángulo"/>
            <p:cNvSpPr/>
            <p:nvPr/>
          </p:nvSpPr>
          <p:spPr>
            <a:xfrm>
              <a:off x="468313" y="3174810"/>
              <a:ext cx="3830862" cy="987390"/>
            </a:xfrm>
            <a:prstGeom prst="rect">
              <a:avLst/>
            </a:prstGeom>
            <a:solidFill>
              <a:srgbClr val="99CC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kern="1200" dirty="0" smtClean="0">
                <a:solidFill>
                  <a:srgbClr val="34342B"/>
                </a:solidFill>
                <a:latin typeface="Vodafone Lt" panose="020B0606040202020204" pitchFamily="34" charset="0"/>
              </a:endParaRPr>
            </a:p>
          </p:txBody>
        </p:sp>
        <p:sp>
          <p:nvSpPr>
            <p:cNvPr id="35" name="34 CuadroTexto"/>
            <p:cNvSpPr txBox="1"/>
            <p:nvPr/>
          </p:nvSpPr>
          <p:spPr>
            <a:xfrm>
              <a:off x="1097016" y="3186751"/>
              <a:ext cx="3045080" cy="975449"/>
            </a:xfrm>
            <a:prstGeom prst="rect">
              <a:avLst/>
            </a:prstGeom>
          </p:spPr>
          <p:txBody>
            <a:bodyPr wrap="square" lIns="0" tIns="0" rIns="0" bIns="0" rtlCol="0" anchor="ctr">
              <a:noAutofit/>
            </a:bodyPr>
            <a:lstStyle/>
            <a:p>
              <a:pPr marL="0" indent="0" algn="ctr">
                <a:buFont typeface="Arial" pitchFamily="34" charset="0"/>
                <a:buNone/>
              </a:pPr>
              <a:r>
                <a:rPr lang="es-ES" sz="2000" b="1" dirty="0" smtClean="0">
                  <a:solidFill>
                    <a:schemeClr val="bg1"/>
                  </a:solidFill>
                  <a:latin typeface="Vodafone Rg"/>
                </a:rPr>
                <a:t>How do </a:t>
              </a:r>
              <a:r>
                <a:rPr lang="es-ES" sz="2000" b="1" dirty="0">
                  <a:solidFill>
                    <a:schemeClr val="bg1"/>
                  </a:solidFill>
                  <a:latin typeface="Vodafone Rg"/>
                </a:rPr>
                <a:t>Y</a:t>
              </a:r>
              <a:r>
                <a:rPr lang="es-ES" sz="2000" b="1" dirty="0" smtClean="0">
                  <a:solidFill>
                    <a:schemeClr val="bg1"/>
                  </a:solidFill>
                  <a:latin typeface="Vodafone Rg"/>
                </a:rPr>
                <a:t>ou Sell Small Business Solutions?</a:t>
              </a:r>
              <a:endParaRPr lang="en-GB" sz="2000" b="1" dirty="0" smtClean="0">
                <a:solidFill>
                  <a:schemeClr val="bg1"/>
                </a:solidFill>
                <a:latin typeface="Vodafone Rg"/>
              </a:endParaRPr>
            </a:p>
          </p:txBody>
        </p:sp>
        <p:pic>
          <p:nvPicPr>
            <p:cNvPr id="19"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337" y="3270765"/>
              <a:ext cx="566679" cy="795479"/>
            </a:xfrm>
            <a:prstGeom prst="rect">
              <a:avLst/>
            </a:prstGeom>
          </p:spPr>
        </p:pic>
      </p:grpSp>
      <p:grpSp>
        <p:nvGrpSpPr>
          <p:cNvPr id="5" name="Group 4"/>
          <p:cNvGrpSpPr/>
          <p:nvPr/>
        </p:nvGrpSpPr>
        <p:grpSpPr>
          <a:xfrm>
            <a:off x="1846867" y="988218"/>
            <a:ext cx="3516703" cy="1386493"/>
            <a:chOff x="1846867" y="988218"/>
            <a:chExt cx="3516703" cy="1386493"/>
          </a:xfrm>
        </p:grpSpPr>
        <p:sp>
          <p:nvSpPr>
            <p:cNvPr id="24" name="23 Rectángulo">
              <a:hlinkClick r:id="" action="ppaction://hlinkshowjump?jump=nextslide"/>
            </p:cNvPr>
            <p:cNvSpPr/>
            <p:nvPr/>
          </p:nvSpPr>
          <p:spPr>
            <a:xfrm>
              <a:off x="1846867" y="988218"/>
              <a:ext cx="3516703" cy="1386493"/>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200" b="1" kern="1200" dirty="0" smtClean="0">
                <a:solidFill>
                  <a:srgbClr val="34342B"/>
                </a:solidFill>
                <a:latin typeface="Vodafone Lt" panose="020B0606040202020204" pitchFamily="34" charset="0"/>
              </a:endParaRPr>
            </a:p>
          </p:txBody>
        </p:sp>
        <p:sp>
          <p:nvSpPr>
            <p:cNvPr id="7" name="6 CuadroTexto">
              <a:hlinkClick r:id="" action="ppaction://hlinkshowjump?jump=nextslide"/>
            </p:cNvPr>
            <p:cNvSpPr txBox="1"/>
            <p:nvPr/>
          </p:nvSpPr>
          <p:spPr>
            <a:xfrm>
              <a:off x="2313915" y="1146412"/>
              <a:ext cx="3008849" cy="1064525"/>
            </a:xfrm>
            <a:prstGeom prst="rect">
              <a:avLst/>
            </a:prstGeom>
          </p:spPr>
          <p:txBody>
            <a:bodyPr wrap="square" lIns="0" tIns="0" rIns="0" bIns="0" rtlCol="0" anchor="ctr">
              <a:noAutofit/>
            </a:bodyPr>
            <a:lstStyle/>
            <a:p>
              <a:pPr marL="0" indent="0">
                <a:buFont typeface="Arial" pitchFamily="34" charset="0"/>
                <a:buNone/>
              </a:pPr>
              <a:r>
                <a:rPr lang="es-ES" sz="2000" b="1" dirty="0" smtClean="0">
                  <a:solidFill>
                    <a:schemeClr val="bg1"/>
                  </a:solidFill>
                  <a:latin typeface="Vodafone Rg"/>
                </a:rPr>
                <a:t>Why are Small </a:t>
              </a:r>
              <a:r>
                <a:rPr lang="es-ES" sz="2000" b="1" dirty="0" err="1" smtClean="0">
                  <a:solidFill>
                    <a:schemeClr val="bg1"/>
                  </a:solidFill>
                  <a:latin typeface="Vodafone Rg"/>
                </a:rPr>
                <a:t>Businesses</a:t>
              </a:r>
              <a:r>
                <a:rPr lang="es-ES" sz="2000" b="1" dirty="0" smtClean="0">
                  <a:solidFill>
                    <a:schemeClr val="bg1"/>
                  </a:solidFill>
                  <a:latin typeface="Vodafone Rg"/>
                </a:rPr>
                <a:t> </a:t>
              </a:r>
              <a:r>
                <a:rPr lang="es-ES" sz="2000" b="1" dirty="0" err="1" smtClean="0">
                  <a:solidFill>
                    <a:schemeClr val="bg1"/>
                  </a:solidFill>
                  <a:latin typeface="Vodafone Rg"/>
                </a:rPr>
                <a:t>Important</a:t>
              </a:r>
              <a:r>
                <a:rPr lang="es-ES" sz="2000" b="1" dirty="0" smtClean="0">
                  <a:solidFill>
                    <a:schemeClr val="bg1"/>
                  </a:solidFill>
                  <a:latin typeface="Vodafone Rg"/>
                </a:rPr>
                <a:t>?</a:t>
              </a:r>
              <a:endParaRPr lang="en-GB" sz="2000" b="1" dirty="0" smtClean="0">
                <a:solidFill>
                  <a:schemeClr val="bg1"/>
                </a:solidFill>
                <a:latin typeface="Vodafone Rg"/>
              </a:endParaRPr>
            </a:p>
          </p:txBody>
        </p:sp>
        <p:pic>
          <p:nvPicPr>
            <p:cNvPr id="17" name="Picture 5">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0716" y="1307346"/>
              <a:ext cx="415408" cy="748236"/>
            </a:xfrm>
            <a:prstGeom prst="rect">
              <a:avLst/>
            </a:prstGeom>
          </p:spPr>
        </p:pic>
      </p:grpSp>
      <p:sp>
        <p:nvSpPr>
          <p:cNvPr id="21" name="Pentagon 20">
            <a:hlinkClick r:id="" action="ppaction://hlinkshowjump?jump=nextslide"/>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spTree>
    <p:extLst>
      <p:ext uri="{BB962C8B-B14F-4D97-AF65-F5344CB8AC3E}">
        <p14:creationId xmlns:p14="http://schemas.microsoft.com/office/powerpoint/2010/main" val="17670542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pitchFamily="34" charset="0"/>
            </a:endParaRPr>
          </a:p>
        </p:txBody>
      </p:sp>
      <p:sp>
        <p:nvSpPr>
          <p:cNvPr id="26" name="TextBox 25"/>
          <p:cNvSpPr txBox="1"/>
          <p:nvPr/>
        </p:nvSpPr>
        <p:spPr>
          <a:xfrm>
            <a:off x="2332037" y="2716746"/>
            <a:ext cx="6281737" cy="914400"/>
          </a:xfrm>
          <a:prstGeom prst="rect">
            <a:avLst/>
          </a:prstGeom>
        </p:spPr>
        <p:txBody>
          <a:bodyPr wrap="square" lIns="0" tIns="0" rIns="0" bIns="0" rtlCol="0">
            <a:noAutofit/>
          </a:bodyPr>
          <a:lstStyle/>
          <a:p>
            <a:r>
              <a:rPr lang="en-US" sz="1400" dirty="0">
                <a:latin typeface="Vodafone Rg"/>
              </a:rPr>
              <a:t>Manufacturing companies have a static workforce that do not rely heavily on office technology to generate their revenue by turning raw materials into finished or partly-finished </a:t>
            </a:r>
            <a:r>
              <a:rPr lang="en-US" sz="1400" dirty="0" smtClean="0">
                <a:latin typeface="Vodafone Rg"/>
              </a:rPr>
              <a:t>products. With </a:t>
            </a:r>
            <a:r>
              <a:rPr lang="en-US" sz="1400" dirty="0">
                <a:latin typeface="Vodafone Rg"/>
              </a:rPr>
              <a:t>the </a:t>
            </a:r>
            <a:r>
              <a:rPr lang="en-US" sz="1400" dirty="0" smtClean="0">
                <a:latin typeface="Vodafone Rg"/>
              </a:rPr>
              <a:t>exception </a:t>
            </a:r>
            <a:r>
              <a:rPr lang="en-US" sz="1400" dirty="0">
                <a:latin typeface="Vodafone Rg"/>
              </a:rPr>
              <a:t>of </a:t>
            </a:r>
            <a:r>
              <a:rPr lang="en-US" sz="1400" dirty="0" smtClean="0">
                <a:latin typeface="Vodafone Rg"/>
              </a:rPr>
              <a:t>sales </a:t>
            </a:r>
            <a:r>
              <a:rPr lang="en-US" sz="1400" dirty="0">
                <a:latin typeface="Vodafone Rg"/>
              </a:rPr>
              <a:t>visits to customers and </a:t>
            </a:r>
            <a:r>
              <a:rPr lang="en-US" sz="1400" dirty="0" smtClean="0">
                <a:latin typeface="Vodafone Rg"/>
              </a:rPr>
              <a:t>visits to suppliers</a:t>
            </a:r>
            <a:r>
              <a:rPr lang="en-US" sz="1400" dirty="0">
                <a:latin typeface="Vodafone Rg"/>
              </a:rPr>
              <a:t>, </a:t>
            </a:r>
            <a:r>
              <a:rPr lang="en-US" sz="1400" dirty="0" smtClean="0">
                <a:latin typeface="Vodafone Rg"/>
              </a:rPr>
              <a:t>few </a:t>
            </a:r>
            <a:r>
              <a:rPr lang="en-US" sz="1400" dirty="0">
                <a:latin typeface="Vodafone Rg"/>
              </a:rPr>
              <a:t>of the workforce work outside the main base</a:t>
            </a:r>
            <a:r>
              <a:rPr lang="en-US" sz="1400" dirty="0" smtClean="0">
                <a:latin typeface="Vodafone Rg"/>
              </a:rPr>
              <a:t>.</a:t>
            </a:r>
          </a:p>
          <a:p>
            <a:pPr marL="285750" indent="-285750">
              <a:buClr>
                <a:schemeClr val="accent1"/>
              </a:buClr>
              <a:buFont typeface="Arial"/>
              <a:buChar char="•"/>
              <a:defRPr/>
            </a:pPr>
            <a:r>
              <a:rPr lang="en-US" sz="1400" dirty="0">
                <a:latin typeface="Vodafone Rg"/>
              </a:rPr>
              <a:t>Business operates out of </a:t>
            </a:r>
            <a:r>
              <a:rPr lang="en-US" sz="1400" b="1" dirty="0">
                <a:solidFill>
                  <a:srgbClr val="EA2314"/>
                </a:solidFill>
                <a:latin typeface="Vodafone Rg"/>
              </a:rPr>
              <a:t>one or more fixed locations</a:t>
            </a:r>
            <a:endParaRPr lang="en-US" sz="1400" dirty="0">
              <a:latin typeface="Vodafone Rg"/>
            </a:endParaRPr>
          </a:p>
          <a:p>
            <a:pPr marL="285750" indent="-285750">
              <a:buClr>
                <a:schemeClr val="accent1"/>
              </a:buClr>
              <a:buFont typeface="Arial"/>
              <a:buChar char="•"/>
              <a:defRPr/>
            </a:pPr>
            <a:r>
              <a:rPr lang="en-US" sz="1400" dirty="0">
                <a:latin typeface="Vodafone Rg"/>
              </a:rPr>
              <a:t>Communication services </a:t>
            </a:r>
            <a:r>
              <a:rPr lang="en-US" sz="1400" b="1" dirty="0">
                <a:solidFill>
                  <a:srgbClr val="EA2314"/>
                </a:solidFill>
                <a:latin typeface="Vodafone Rg"/>
              </a:rPr>
              <a:t> are typically limited </a:t>
            </a:r>
            <a:r>
              <a:rPr lang="en-US" sz="1400" dirty="0">
                <a:latin typeface="Vodafone Rg"/>
              </a:rPr>
              <a:t>to </a:t>
            </a:r>
            <a:r>
              <a:rPr lang="en-US" sz="1400" dirty="0" smtClean="0">
                <a:latin typeface="Vodafone Rg"/>
              </a:rPr>
              <a:t>administrative, sales </a:t>
            </a:r>
            <a:r>
              <a:rPr lang="en-US" sz="1400" dirty="0">
                <a:latin typeface="Vodafone Rg"/>
              </a:rPr>
              <a:t>and management functions</a:t>
            </a:r>
          </a:p>
          <a:p>
            <a:endParaRPr lang="en-US" sz="1400" dirty="0">
              <a:latin typeface="Vodafone Rg"/>
            </a:endParaRPr>
          </a:p>
        </p:txBody>
      </p:sp>
      <p:grpSp>
        <p:nvGrpSpPr>
          <p:cNvPr id="21" name="Group 20"/>
          <p:cNvGrpSpPr/>
          <p:nvPr/>
        </p:nvGrpSpPr>
        <p:grpSpPr>
          <a:xfrm>
            <a:off x="3643200" y="1073624"/>
            <a:ext cx="3132000" cy="1472400"/>
            <a:chOff x="986596" y="2644621"/>
            <a:chExt cx="3582000" cy="1463381"/>
          </a:xfrm>
        </p:grpSpPr>
        <p:sp>
          <p:nvSpPr>
            <p:cNvPr id="22" name="TextBox 16"/>
            <p:cNvSpPr txBox="1">
              <a:spLocks noChangeArrowheads="1"/>
            </p:cNvSpPr>
            <p:nvPr/>
          </p:nvSpPr>
          <p:spPr bwMode="auto">
            <a:xfrm>
              <a:off x="986596" y="2644621"/>
              <a:ext cx="3582000" cy="1463381"/>
            </a:xfrm>
            <a:prstGeom prst="rect">
              <a:avLst/>
            </a:prstGeom>
            <a:noFill/>
            <a:ln w="9525">
              <a:solidFill>
                <a:schemeClr val="bg2">
                  <a:lumMod val="40000"/>
                  <a:lumOff val="60000"/>
                </a:schemeClr>
              </a:solidFill>
              <a:miter lim="800000"/>
              <a:headEnd/>
              <a:tailEnd/>
            </a:ln>
            <a:extLst>
              <a:ext uri="{909E8E84-426E-40dd-AFC4-6F175D3DCCD1}">
                <a14:hiddenFill xmlns="" xmlns:a14="http://schemas.microsoft.com/office/drawing/2010/main">
                  <a:solidFill>
                    <a:srgbClr val="FFFFFF"/>
                  </a:solidFill>
                </a14:hiddenFill>
              </a:ext>
            </a:extLst>
          </p:spPr>
          <p:txBody>
            <a:bodyPr wrap="square" lIns="72000" tIns="72000" rIns="0" bIns="36000" anchor="ctr">
              <a:noAutofit/>
            </a:bodyPr>
            <a:lstStyle>
              <a:lvl1pPr marL="180975" indent="-180975">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buClr>
                  <a:schemeClr val="accent1"/>
                </a:buClr>
                <a:buFont typeface="Arial" charset="0"/>
                <a:buChar char="•"/>
                <a:defRPr/>
              </a:pPr>
              <a:endParaRPr lang="en-US" sz="1400" dirty="0" smtClean="0">
                <a:latin typeface="Vodafone Lt" panose="020B0606040202020204" pitchFamily="34" charset="0"/>
              </a:endParaRPr>
            </a:p>
          </p:txBody>
        </p:sp>
        <p:sp>
          <p:nvSpPr>
            <p:cNvPr id="23" name="Rectangle 63"/>
            <p:cNvSpPr>
              <a:spLocks noChangeArrowheads="1"/>
            </p:cNvSpPr>
            <p:nvPr/>
          </p:nvSpPr>
          <p:spPr bwMode="auto">
            <a:xfrm>
              <a:off x="986596" y="2644621"/>
              <a:ext cx="3582000" cy="271357"/>
            </a:xfrm>
            <a:prstGeom prst="rect">
              <a:avLst/>
            </a:prstGeom>
            <a:solidFill>
              <a:srgbClr val="FF0000"/>
            </a:solidFill>
            <a:ln w="19050" algn="ctr">
              <a:noFill/>
              <a:miter lim="800000"/>
              <a:headEnd/>
              <a:tailEnd/>
            </a:ln>
          </p:spPr>
          <p:txBody>
            <a:bodyPr wrap="none" lIns="76698" tIns="39883" rIns="76698" bIns="39883" anchor="ctr"/>
            <a:lstStyle/>
            <a:p>
              <a:pPr algn="ctr" defTabSz="444500">
                <a:lnSpc>
                  <a:spcPct val="90000"/>
                </a:lnSpc>
                <a:spcBef>
                  <a:spcPct val="0"/>
                </a:spcBef>
                <a:spcAft>
                  <a:spcPct val="35000"/>
                </a:spcAft>
              </a:pPr>
              <a:r>
                <a:rPr lang="en-US" sz="1400" b="1" dirty="0" smtClean="0">
                  <a:solidFill>
                    <a:schemeClr val="bg1"/>
                  </a:solidFill>
                  <a:latin typeface="Vodafone Rg"/>
                </a:rPr>
                <a:t>Manufacturing</a:t>
              </a:r>
              <a:endParaRPr lang="en-US" sz="1400" b="1" dirty="0">
                <a:solidFill>
                  <a:schemeClr val="bg1"/>
                </a:solidFill>
                <a:latin typeface="Vodafone Rg"/>
              </a:endParaRPr>
            </a:p>
          </p:txBody>
        </p:sp>
        <p:pic>
          <p:nvPicPr>
            <p:cNvPr id="24" name="Picture 2" descr="http://www.eliplay.eu/wp-content/uploads/2013/04/production-of-your-indoor-playground.png"/>
            <p:cNvPicPr>
              <a:picLocks noChangeAspect="1" noChangeArrowheads="1"/>
            </p:cNvPicPr>
            <p:nvPr/>
          </p:nvPicPr>
          <p:blipFill>
            <a:blip r:embed="rId3" cstate="email"/>
            <a:srcRect/>
            <a:stretch>
              <a:fillRect/>
            </a:stretch>
          </p:blipFill>
          <p:spPr bwMode="auto">
            <a:xfrm>
              <a:off x="1245189" y="3392877"/>
              <a:ext cx="584496" cy="584496"/>
            </a:xfrm>
            <a:prstGeom prst="rect">
              <a:avLst/>
            </a:prstGeom>
            <a:noFill/>
          </p:spPr>
        </p:pic>
        <p:pic>
          <p:nvPicPr>
            <p:cNvPr id="25" name="Picture 8" descr="http://comps.canstockphoto.com/can-stock-photo_csp14701935.jpg"/>
            <p:cNvPicPr>
              <a:picLocks noChangeAspect="1" noChangeArrowheads="1"/>
            </p:cNvPicPr>
            <p:nvPr/>
          </p:nvPicPr>
          <p:blipFill>
            <a:blip r:embed="rId4" cstate="email"/>
            <a:srcRect/>
            <a:stretch>
              <a:fillRect/>
            </a:stretch>
          </p:blipFill>
          <p:spPr bwMode="auto">
            <a:xfrm>
              <a:off x="2750057" y="3446423"/>
              <a:ext cx="646962" cy="432048"/>
            </a:xfrm>
            <a:prstGeom prst="rect">
              <a:avLst/>
            </a:prstGeom>
            <a:noFill/>
          </p:spPr>
        </p:pic>
        <p:sp>
          <p:nvSpPr>
            <p:cNvPr id="35" name="AutoShape 48"/>
            <p:cNvSpPr>
              <a:spLocks noChangeArrowheads="1"/>
            </p:cNvSpPr>
            <p:nvPr/>
          </p:nvSpPr>
          <p:spPr bwMode="auto">
            <a:xfrm>
              <a:off x="1113177" y="2929954"/>
              <a:ext cx="3017520" cy="457200"/>
            </a:xfrm>
            <a:prstGeom prst="rect">
              <a:avLst/>
            </a:prstGeom>
            <a:noFill/>
            <a:ln w="12700" algn="ctr">
              <a:noFill/>
              <a:round/>
              <a:headEnd/>
              <a:tailEnd/>
            </a:ln>
          </p:spPr>
          <p:txBody>
            <a:bodyPr lIns="36000" tIns="36000" rIns="36000" bIns="36000" anchor="t" anchorCtr="0"/>
            <a:lstStyle/>
            <a:p>
              <a:pPr algn="ctr">
                <a:lnSpc>
                  <a:spcPct val="90000"/>
                </a:lnSpc>
              </a:pPr>
              <a:r>
                <a:rPr lang="en-US" sz="1400" dirty="0" smtClean="0">
                  <a:latin typeface="Vodafone Rg"/>
                </a:rPr>
                <a:t>Small manufacturing units</a:t>
              </a:r>
            </a:p>
          </p:txBody>
        </p:sp>
        <p:pic>
          <p:nvPicPr>
            <p:cNvPr id="36" name="Picture 1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678304" y="3354114"/>
              <a:ext cx="500701" cy="54864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7" name="Picture 1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963557" y="3325085"/>
              <a:ext cx="595928" cy="72008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
        <p:nvSpPr>
          <p:cNvPr id="44" name="Pentagon 43">
            <a:hlinkClick r:id="" action="ppaction://hlinkshowjump?jump=nextslide"/>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grpSp>
        <p:nvGrpSpPr>
          <p:cNvPr id="19" name="Group 18"/>
          <p:cNvGrpSpPr/>
          <p:nvPr/>
        </p:nvGrpSpPr>
        <p:grpSpPr>
          <a:xfrm>
            <a:off x="0" y="-1"/>
            <a:ext cx="1945904" cy="5143501"/>
            <a:chOff x="0" y="-1"/>
            <a:chExt cx="1945904" cy="5143501"/>
          </a:xfrm>
        </p:grpSpPr>
        <p:sp>
          <p:nvSpPr>
            <p:cNvPr id="27" name="Rectangle 26"/>
            <p:cNvSpPr/>
            <p:nvPr/>
          </p:nvSpPr>
          <p:spPr>
            <a:xfrm>
              <a:off x="0" y="-1"/>
              <a:ext cx="1945904" cy="514350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Lt" panose="020B0606040202020204" pitchFamily="34" charset="0"/>
              </a:endParaRPr>
            </a:p>
          </p:txBody>
        </p:sp>
        <p:sp>
          <p:nvSpPr>
            <p:cNvPr id="29" name="Pentagon 28"/>
            <p:cNvSpPr>
              <a:spLocks noChangeAspect="1"/>
            </p:cNvSpPr>
            <p:nvPr/>
          </p:nvSpPr>
          <p:spPr>
            <a:xfrm>
              <a:off x="51846" y="88018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30" name="Pentagon 29"/>
            <p:cNvSpPr>
              <a:spLocks noChangeAspect="1"/>
            </p:cNvSpPr>
            <p:nvPr/>
          </p:nvSpPr>
          <p:spPr>
            <a:xfrm>
              <a:off x="51846" y="1289403"/>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smtClean="0">
                  <a:solidFill>
                    <a:schemeClr val="bg1">
                      <a:lumMod val="95000"/>
                    </a:schemeClr>
                  </a:solidFill>
                  <a:latin typeface="Vodafone Rg"/>
                </a:rPr>
                <a:t> 1. Why?</a:t>
              </a:r>
              <a:endParaRPr lang="en-GB" b="1" kern="1200" dirty="0" smtClean="0">
                <a:solidFill>
                  <a:schemeClr val="bg1">
                    <a:lumMod val="95000"/>
                  </a:schemeClr>
                </a:solidFill>
                <a:latin typeface="Vodafone Rg"/>
              </a:endParaRPr>
            </a:p>
          </p:txBody>
        </p:sp>
      </p:grpSp>
      <p:sp>
        <p:nvSpPr>
          <p:cNvPr id="33" name="23 Rectángulo"/>
          <p:cNvSpPr/>
          <p:nvPr/>
        </p:nvSpPr>
        <p:spPr>
          <a:xfrm>
            <a:off x="0" y="-1"/>
            <a:ext cx="9144000" cy="617539"/>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200" b="1" kern="1200" dirty="0" smtClean="0">
              <a:solidFill>
                <a:srgbClr val="34342B"/>
              </a:solidFill>
              <a:latin typeface="Vodafone Lt" panose="020B0606040202020204" pitchFamily="34" charset="0"/>
            </a:endParaRPr>
          </a:p>
        </p:txBody>
      </p:sp>
      <p:pic>
        <p:nvPicPr>
          <p:cNvPr id="45"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7317" y="11154"/>
            <a:ext cx="336654" cy="606384"/>
          </a:xfrm>
          <a:prstGeom prst="rect">
            <a:avLst/>
          </a:prstGeom>
        </p:spPr>
      </p:pic>
      <p:sp>
        <p:nvSpPr>
          <p:cNvPr id="38" name="Pentagon 37"/>
          <p:cNvSpPr>
            <a:spLocks noChangeAspect="1"/>
          </p:cNvSpPr>
          <p:nvPr/>
        </p:nvSpPr>
        <p:spPr>
          <a:xfrm>
            <a:off x="58260" y="353391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39" name="Pentagon 38"/>
          <p:cNvSpPr>
            <a:spLocks noChangeAspect="1"/>
          </p:cNvSpPr>
          <p:nvPr/>
        </p:nvSpPr>
        <p:spPr>
          <a:xfrm>
            <a:off x="58260" y="3059692"/>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sp>
        <p:nvSpPr>
          <p:cNvPr id="41" name="TextBox 40"/>
          <p:cNvSpPr txBox="1"/>
          <p:nvPr/>
        </p:nvSpPr>
        <p:spPr>
          <a:xfrm>
            <a:off x="124765" y="1851687"/>
            <a:ext cx="1794426" cy="3374803"/>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Core Business Needs</a:t>
            </a:r>
          </a:p>
          <a:p>
            <a:pPr>
              <a:tabLst>
                <a:tab pos="93663" algn="l"/>
              </a:tabLst>
            </a:pPr>
            <a:r>
              <a:rPr lang="en-US" sz="1200" b="1" dirty="0">
                <a:solidFill>
                  <a:schemeClr val="accent1"/>
                </a:solidFill>
                <a:latin typeface="Vodafone Rg"/>
              </a:rPr>
              <a:t>Verticals Main Characteristics</a:t>
            </a:r>
          </a:p>
          <a:p>
            <a:pPr>
              <a:tabLst>
                <a:tab pos="93663" algn="l"/>
              </a:tabLst>
            </a:pPr>
            <a:r>
              <a:rPr lang="en-US" sz="1200" dirty="0" smtClean="0">
                <a:solidFill>
                  <a:srgbClr val="888888"/>
                </a:solidFill>
                <a:latin typeface="Vodafone Rg"/>
              </a:rPr>
              <a:t>Summary</a:t>
            </a:r>
          </a:p>
          <a:p>
            <a:pPr>
              <a:tabLst>
                <a:tab pos="93663" algn="l"/>
              </a:tabLst>
            </a:pPr>
            <a:r>
              <a:rPr lang="en-US" sz="1200" dirty="0" smtClean="0">
                <a:solidFill>
                  <a:srgbClr val="888888"/>
                </a:solidFill>
                <a:latin typeface="Vodafone Rg"/>
              </a:rPr>
              <a:t>Test yourself</a:t>
            </a:r>
          </a:p>
        </p:txBody>
      </p:sp>
      <p:sp>
        <p:nvSpPr>
          <p:cNvPr id="32" name="33 CuadroTexto"/>
          <p:cNvSpPr txBox="1"/>
          <p:nvPr/>
        </p:nvSpPr>
        <p:spPr>
          <a:xfrm>
            <a:off x="1359147" y="-26986"/>
            <a:ext cx="6532987" cy="614150"/>
          </a:xfrm>
          <a:prstGeom prst="rect">
            <a:avLst/>
          </a:prstGeom>
        </p:spPr>
        <p:txBody>
          <a:bodyPr wrap="square" lIns="0" tIns="0" rIns="0" bIns="0" rtlCol="0" anchor="ctr">
            <a:noAutofit/>
          </a:bodyPr>
          <a:lstStyle/>
          <a:p>
            <a:r>
              <a:rPr lang="es-ES" sz="2800" b="1" dirty="0" err="1" smtClean="0">
                <a:solidFill>
                  <a:schemeClr val="bg1"/>
                </a:solidFill>
                <a:latin typeface="Vodafone Rg"/>
              </a:rPr>
              <a:t>Why</a:t>
            </a:r>
            <a:r>
              <a:rPr lang="es-ES" sz="2800" b="1" dirty="0">
                <a:solidFill>
                  <a:schemeClr val="bg1"/>
                </a:solidFill>
                <a:latin typeface="Vodafone Rg"/>
              </a:rPr>
              <a:t> </a:t>
            </a:r>
            <a:r>
              <a:rPr lang="es-ES" sz="2800" b="1" dirty="0" smtClean="0">
                <a:solidFill>
                  <a:schemeClr val="bg1"/>
                </a:solidFill>
                <a:latin typeface="Vodafone Rg"/>
              </a:rPr>
              <a:t>are Small </a:t>
            </a:r>
            <a:r>
              <a:rPr lang="es-ES" sz="2800" b="1" dirty="0" err="1" smtClean="0">
                <a:solidFill>
                  <a:schemeClr val="bg1"/>
                </a:solidFill>
                <a:latin typeface="Vodafone Rg"/>
              </a:rPr>
              <a:t>Businesses</a:t>
            </a:r>
            <a:r>
              <a:rPr lang="es-ES" sz="2800" b="1" dirty="0" smtClean="0">
                <a:solidFill>
                  <a:schemeClr val="bg1"/>
                </a:solidFill>
                <a:latin typeface="Vodafone Rg"/>
              </a:rPr>
              <a:t> </a:t>
            </a:r>
            <a:r>
              <a:rPr lang="es-ES" sz="2800" b="1" dirty="0" err="1" smtClean="0">
                <a:solidFill>
                  <a:schemeClr val="bg1"/>
                </a:solidFill>
                <a:latin typeface="Vodafone Rg"/>
              </a:rPr>
              <a:t>Important</a:t>
            </a:r>
            <a:r>
              <a:rPr lang="es-ES" sz="2800" b="1" dirty="0" smtClean="0">
                <a:solidFill>
                  <a:schemeClr val="bg1"/>
                </a:solidFill>
                <a:latin typeface="Vodafone Rg"/>
              </a:rPr>
              <a:t>?</a:t>
            </a:r>
            <a:endParaRPr lang="es-ES" sz="2800" b="1" dirty="0">
              <a:solidFill>
                <a:schemeClr val="bg1"/>
              </a:solidFill>
              <a:latin typeface="Vodafone Rg"/>
            </a:endParaRPr>
          </a:p>
        </p:txBody>
      </p:sp>
    </p:spTree>
    <p:extLst>
      <p:ext uri="{BB962C8B-B14F-4D97-AF65-F5344CB8AC3E}">
        <p14:creationId xmlns:p14="http://schemas.microsoft.com/office/powerpoint/2010/main" val="32600017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Lt" panose="020B0606040202020204" pitchFamily="34" charset="0"/>
            </a:endParaRPr>
          </a:p>
        </p:txBody>
      </p:sp>
      <p:sp>
        <p:nvSpPr>
          <p:cNvPr id="11" name="Rectangle 30"/>
          <p:cNvSpPr>
            <a:spLocks noChangeArrowheads="1"/>
          </p:cNvSpPr>
          <p:nvPr/>
        </p:nvSpPr>
        <p:spPr bwMode="auto">
          <a:xfrm flipH="1">
            <a:off x="2662705" y="4220100"/>
            <a:ext cx="5728313" cy="235558"/>
          </a:xfrm>
          <a:prstGeom prst="rtTriangle">
            <a:avLst/>
          </a:prstGeom>
          <a:solidFill>
            <a:schemeClr val="bg1">
              <a:lumMod val="75000"/>
            </a:schemeClr>
          </a:solidFill>
          <a:ln w="19050" algn="ctr">
            <a:noFill/>
            <a:miter lim="800000"/>
            <a:headEnd/>
            <a:tailEnd/>
          </a:ln>
        </p:spPr>
        <p:txBody>
          <a:bodyPr wrap="none" lIns="76698" tIns="39883" rIns="76698" bIns="39883" anchor="ctr"/>
          <a:lstStyle/>
          <a:p>
            <a:pPr algn="ctr" eaLnBrk="0" hangingPunct="0"/>
            <a:endParaRPr lang="en-US" sz="1050" b="1" dirty="0">
              <a:latin typeface="Vodafone Lt" panose="020B0606040202020204" pitchFamily="34" charset="0"/>
            </a:endParaRPr>
          </a:p>
        </p:txBody>
      </p:sp>
      <p:sp>
        <p:nvSpPr>
          <p:cNvPr id="15" name="Line 31"/>
          <p:cNvSpPr>
            <a:spLocks noChangeShapeType="1"/>
          </p:cNvSpPr>
          <p:nvPr/>
        </p:nvSpPr>
        <p:spPr bwMode="auto">
          <a:xfrm>
            <a:off x="2428597" y="997188"/>
            <a:ext cx="0" cy="3200400"/>
          </a:xfrm>
          <a:prstGeom prst="line">
            <a:avLst/>
          </a:prstGeom>
          <a:noFill/>
          <a:ln w="19050">
            <a:solidFill>
              <a:schemeClr val="bg2"/>
            </a:solidFill>
            <a:round/>
            <a:headEnd type="triangle" w="med" len="med"/>
            <a:tailEnd/>
          </a:ln>
        </p:spPr>
        <p:txBody>
          <a:bodyPr lIns="76698" tIns="39883" rIns="76698" bIns="39883" anchor="ctr"/>
          <a:lstStyle/>
          <a:p>
            <a:endParaRPr lang="en-US" sz="1050" dirty="0">
              <a:solidFill>
                <a:srgbClr val="000000"/>
              </a:solidFill>
              <a:latin typeface="Vodafone Lt" panose="020B0606040202020204" pitchFamily="34" charset="0"/>
            </a:endParaRPr>
          </a:p>
        </p:txBody>
      </p:sp>
      <p:sp>
        <p:nvSpPr>
          <p:cNvPr id="16" name="Line 34"/>
          <p:cNvSpPr>
            <a:spLocks noChangeShapeType="1"/>
          </p:cNvSpPr>
          <p:nvPr/>
        </p:nvSpPr>
        <p:spPr bwMode="auto">
          <a:xfrm flipV="1">
            <a:off x="2428744" y="4155557"/>
            <a:ext cx="6404189" cy="32760"/>
          </a:xfrm>
          <a:prstGeom prst="line">
            <a:avLst/>
          </a:prstGeom>
          <a:noFill/>
          <a:ln w="19050">
            <a:solidFill>
              <a:schemeClr val="bg2"/>
            </a:solidFill>
            <a:round/>
            <a:headEnd/>
            <a:tailEnd type="triangle" w="med" len="med"/>
          </a:ln>
        </p:spPr>
        <p:txBody>
          <a:bodyPr lIns="76698" tIns="39883" rIns="76698" bIns="39883" anchor="ctr"/>
          <a:lstStyle/>
          <a:p>
            <a:endParaRPr lang="en-US" sz="1050" b="1" dirty="0">
              <a:solidFill>
                <a:srgbClr val="000000"/>
              </a:solidFill>
              <a:latin typeface="Vodafone Lt" panose="020B0606040202020204" pitchFamily="34" charset="0"/>
            </a:endParaRPr>
          </a:p>
        </p:txBody>
      </p:sp>
      <p:sp>
        <p:nvSpPr>
          <p:cNvPr id="17" name="Oval 16"/>
          <p:cNvSpPr/>
          <p:nvPr/>
        </p:nvSpPr>
        <p:spPr>
          <a:xfrm>
            <a:off x="2130980" y="896150"/>
            <a:ext cx="253218" cy="252000"/>
          </a:xfrm>
          <a:prstGeom prst="ellipse">
            <a:avLst/>
          </a:prstGeom>
          <a:solidFill>
            <a:srgbClr val="C00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50" b="1" kern="1200" dirty="0" smtClean="0">
                <a:solidFill>
                  <a:schemeClr val="bg1"/>
                </a:solidFill>
                <a:latin typeface="Vodafone Lt" panose="020B0606040202020204" pitchFamily="34" charset="0"/>
              </a:rPr>
              <a:t>+</a:t>
            </a:r>
          </a:p>
        </p:txBody>
      </p:sp>
      <p:sp>
        <p:nvSpPr>
          <p:cNvPr id="22" name="Oval 21"/>
          <p:cNvSpPr/>
          <p:nvPr/>
        </p:nvSpPr>
        <p:spPr>
          <a:xfrm>
            <a:off x="2108437" y="4010890"/>
            <a:ext cx="253218" cy="252000"/>
          </a:xfrm>
          <a:prstGeom prst="ellipse">
            <a:avLst/>
          </a:prstGeom>
          <a:solidFill>
            <a:srgbClr val="C00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50" b="1" dirty="0">
                <a:solidFill>
                  <a:schemeClr val="bg1"/>
                </a:solidFill>
                <a:latin typeface="Vodafone Lt" panose="020B0606040202020204" pitchFamily="34" charset="0"/>
              </a:rPr>
              <a:t>-</a:t>
            </a:r>
            <a:endParaRPr lang="en-GB" sz="1050" b="1" kern="1200" dirty="0" smtClean="0">
              <a:solidFill>
                <a:schemeClr val="bg1"/>
              </a:solidFill>
              <a:latin typeface="Vodafone Lt" panose="020B0606040202020204" pitchFamily="34" charset="0"/>
            </a:endParaRPr>
          </a:p>
        </p:txBody>
      </p:sp>
      <p:sp>
        <p:nvSpPr>
          <p:cNvPr id="23" name="Oval 22"/>
          <p:cNvSpPr/>
          <p:nvPr/>
        </p:nvSpPr>
        <p:spPr>
          <a:xfrm>
            <a:off x="2341445" y="4244403"/>
            <a:ext cx="253218" cy="252000"/>
          </a:xfrm>
          <a:prstGeom prst="ellipse">
            <a:avLst/>
          </a:prstGeom>
          <a:solidFill>
            <a:srgbClr val="C00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50" b="1" dirty="0">
                <a:solidFill>
                  <a:schemeClr val="bg1"/>
                </a:solidFill>
                <a:latin typeface="Vodafone Lt" panose="020B0606040202020204" pitchFamily="34" charset="0"/>
              </a:rPr>
              <a:t>-</a:t>
            </a:r>
            <a:endParaRPr lang="en-GB" sz="1050" b="1" kern="1200" dirty="0" smtClean="0">
              <a:solidFill>
                <a:schemeClr val="bg1"/>
              </a:solidFill>
              <a:latin typeface="Vodafone Lt" panose="020B0606040202020204" pitchFamily="34" charset="0"/>
            </a:endParaRPr>
          </a:p>
        </p:txBody>
      </p:sp>
      <p:sp>
        <p:nvSpPr>
          <p:cNvPr id="24" name="Oval 23"/>
          <p:cNvSpPr/>
          <p:nvPr/>
        </p:nvSpPr>
        <p:spPr>
          <a:xfrm>
            <a:off x="8655414" y="4210988"/>
            <a:ext cx="253218" cy="252000"/>
          </a:xfrm>
          <a:prstGeom prst="ellipse">
            <a:avLst/>
          </a:prstGeom>
          <a:solidFill>
            <a:srgbClr val="C00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50" b="1" dirty="0" smtClean="0">
                <a:solidFill>
                  <a:schemeClr val="bg1"/>
                </a:solidFill>
                <a:latin typeface="Vodafone Lt" panose="020B0606040202020204" pitchFamily="34" charset="0"/>
              </a:rPr>
              <a:t>+</a:t>
            </a:r>
            <a:endParaRPr lang="en-GB" sz="1050" b="1" kern="1200" dirty="0" smtClean="0">
              <a:solidFill>
                <a:schemeClr val="bg1"/>
              </a:solidFill>
              <a:latin typeface="Vodafone Lt" panose="020B0606040202020204" pitchFamily="34" charset="0"/>
            </a:endParaRPr>
          </a:p>
        </p:txBody>
      </p:sp>
      <p:sp>
        <p:nvSpPr>
          <p:cNvPr id="25" name="Rectangle 24"/>
          <p:cNvSpPr/>
          <p:nvPr/>
        </p:nvSpPr>
        <p:spPr>
          <a:xfrm>
            <a:off x="3806289" y="4473711"/>
            <a:ext cx="2042034" cy="338554"/>
          </a:xfrm>
          <a:prstGeom prst="rect">
            <a:avLst/>
          </a:prstGeom>
        </p:spPr>
        <p:txBody>
          <a:bodyPr wrap="none">
            <a:spAutoFit/>
          </a:bodyPr>
          <a:lstStyle/>
          <a:p>
            <a:r>
              <a:rPr lang="en-US" sz="1600" b="1" dirty="0" smtClean="0">
                <a:latin typeface="Vodafone Rg"/>
              </a:rPr>
              <a:t>Workforce mobility</a:t>
            </a:r>
            <a:endParaRPr lang="en-GB" sz="1600" dirty="0">
              <a:latin typeface="Vodafone Rg"/>
            </a:endParaRPr>
          </a:p>
        </p:txBody>
      </p:sp>
      <p:sp>
        <p:nvSpPr>
          <p:cNvPr id="26" name="Rectangle 30"/>
          <p:cNvSpPr>
            <a:spLocks noChangeArrowheads="1"/>
          </p:cNvSpPr>
          <p:nvPr/>
        </p:nvSpPr>
        <p:spPr bwMode="auto">
          <a:xfrm rot="16200000" flipH="1">
            <a:off x="907627" y="2450973"/>
            <a:ext cx="2685750" cy="231990"/>
          </a:xfrm>
          <a:prstGeom prst="rtTriangle">
            <a:avLst/>
          </a:prstGeom>
          <a:solidFill>
            <a:schemeClr val="bg1">
              <a:lumMod val="75000"/>
            </a:schemeClr>
          </a:solidFill>
          <a:ln w="19050" algn="ctr">
            <a:noFill/>
            <a:miter lim="800000"/>
            <a:headEnd/>
            <a:tailEnd/>
          </a:ln>
        </p:spPr>
        <p:txBody>
          <a:bodyPr wrap="none" lIns="76698" tIns="39883" rIns="76698" bIns="39883" anchor="ctr"/>
          <a:lstStyle/>
          <a:p>
            <a:pPr algn="ctr" eaLnBrk="0" hangingPunct="0"/>
            <a:endParaRPr lang="en-US" sz="1050" b="1" dirty="0">
              <a:latin typeface="Vodafone Lt" panose="020B0606040202020204" pitchFamily="34" charset="0"/>
            </a:endParaRPr>
          </a:p>
        </p:txBody>
      </p:sp>
      <p:sp>
        <p:nvSpPr>
          <p:cNvPr id="27" name="Rectangle 26"/>
          <p:cNvSpPr/>
          <p:nvPr/>
        </p:nvSpPr>
        <p:spPr>
          <a:xfrm rot="16200000">
            <a:off x="1070001" y="2523782"/>
            <a:ext cx="1988045" cy="338554"/>
          </a:xfrm>
          <a:prstGeom prst="rect">
            <a:avLst/>
          </a:prstGeom>
        </p:spPr>
        <p:txBody>
          <a:bodyPr wrap="none">
            <a:spAutoFit/>
          </a:bodyPr>
          <a:lstStyle/>
          <a:p>
            <a:r>
              <a:rPr lang="en-US" sz="1600" b="1" dirty="0" smtClean="0">
                <a:latin typeface="Vodafone Rg"/>
              </a:rPr>
              <a:t>Office Enablement</a:t>
            </a:r>
          </a:p>
        </p:txBody>
      </p:sp>
      <p:grpSp>
        <p:nvGrpSpPr>
          <p:cNvPr id="30" name="Group 29"/>
          <p:cNvGrpSpPr/>
          <p:nvPr/>
        </p:nvGrpSpPr>
        <p:grpSpPr>
          <a:xfrm>
            <a:off x="2529097" y="2571679"/>
            <a:ext cx="3132000" cy="1472400"/>
            <a:chOff x="986596" y="2644621"/>
            <a:chExt cx="3582000" cy="1463381"/>
          </a:xfrm>
        </p:grpSpPr>
        <p:sp>
          <p:nvSpPr>
            <p:cNvPr id="40" name="TextBox 16"/>
            <p:cNvSpPr txBox="1">
              <a:spLocks noChangeArrowheads="1"/>
            </p:cNvSpPr>
            <p:nvPr/>
          </p:nvSpPr>
          <p:spPr bwMode="auto">
            <a:xfrm>
              <a:off x="986596" y="2644621"/>
              <a:ext cx="3582000" cy="1463381"/>
            </a:xfrm>
            <a:prstGeom prst="rect">
              <a:avLst/>
            </a:prstGeom>
            <a:noFill/>
            <a:ln w="9525">
              <a:solidFill>
                <a:schemeClr val="bg2">
                  <a:lumMod val="40000"/>
                  <a:lumOff val="60000"/>
                </a:schemeClr>
              </a:solidFill>
              <a:miter lim="800000"/>
              <a:headEnd/>
              <a:tailEnd/>
            </a:ln>
            <a:extLst>
              <a:ext uri="{909E8E84-426E-40dd-AFC4-6F175D3DCCD1}">
                <a14:hiddenFill xmlns="" xmlns:a14="http://schemas.microsoft.com/office/drawing/2010/main">
                  <a:solidFill>
                    <a:srgbClr val="FFFFFF"/>
                  </a:solidFill>
                </a14:hiddenFill>
              </a:ext>
            </a:extLst>
          </p:spPr>
          <p:txBody>
            <a:bodyPr wrap="square" lIns="72000" tIns="72000" rIns="0" bIns="36000" anchor="ctr">
              <a:noAutofit/>
            </a:bodyPr>
            <a:lstStyle>
              <a:lvl1pPr marL="180975" indent="-180975">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buClr>
                  <a:schemeClr val="accent1"/>
                </a:buClr>
                <a:buFont typeface="Arial" charset="0"/>
                <a:buChar char="•"/>
                <a:defRPr/>
              </a:pPr>
              <a:endParaRPr lang="en-US" sz="1400" dirty="0" smtClean="0">
                <a:latin typeface="Vodafone Lt" panose="020B0606040202020204" pitchFamily="34" charset="0"/>
              </a:endParaRPr>
            </a:p>
          </p:txBody>
        </p:sp>
        <p:sp>
          <p:nvSpPr>
            <p:cNvPr id="41" name="Rectangle 63"/>
            <p:cNvSpPr>
              <a:spLocks noChangeArrowheads="1"/>
            </p:cNvSpPr>
            <p:nvPr/>
          </p:nvSpPr>
          <p:spPr bwMode="auto">
            <a:xfrm>
              <a:off x="986596" y="2644621"/>
              <a:ext cx="3582000" cy="271357"/>
            </a:xfrm>
            <a:prstGeom prst="rect">
              <a:avLst/>
            </a:prstGeom>
            <a:solidFill>
              <a:srgbClr val="FF0000"/>
            </a:solidFill>
            <a:ln w="19050" algn="ctr">
              <a:noFill/>
              <a:miter lim="800000"/>
              <a:headEnd/>
              <a:tailEnd/>
            </a:ln>
          </p:spPr>
          <p:txBody>
            <a:bodyPr wrap="none" lIns="76698" tIns="39883" rIns="76698" bIns="39883" anchor="ctr"/>
            <a:lstStyle/>
            <a:p>
              <a:pPr algn="ctr" defTabSz="444500">
                <a:lnSpc>
                  <a:spcPct val="90000"/>
                </a:lnSpc>
                <a:spcBef>
                  <a:spcPct val="0"/>
                </a:spcBef>
                <a:spcAft>
                  <a:spcPct val="35000"/>
                </a:spcAft>
              </a:pPr>
              <a:r>
                <a:rPr lang="en-US" sz="1400" b="1" dirty="0" smtClean="0">
                  <a:solidFill>
                    <a:schemeClr val="bg1"/>
                  </a:solidFill>
                  <a:latin typeface="Vodafone Rg"/>
                </a:rPr>
                <a:t>Manufacturing</a:t>
              </a:r>
              <a:endParaRPr lang="en-US" sz="1400" b="1" dirty="0">
                <a:solidFill>
                  <a:schemeClr val="bg1"/>
                </a:solidFill>
                <a:latin typeface="Vodafone Rg"/>
              </a:endParaRPr>
            </a:p>
          </p:txBody>
        </p:sp>
        <p:pic>
          <p:nvPicPr>
            <p:cNvPr id="42" name="Picture 2" descr="http://www.eliplay.eu/wp-content/uploads/2013/04/production-of-your-indoor-playground.png"/>
            <p:cNvPicPr>
              <a:picLocks noChangeAspect="1" noChangeArrowheads="1"/>
            </p:cNvPicPr>
            <p:nvPr/>
          </p:nvPicPr>
          <p:blipFill>
            <a:blip r:embed="rId3" cstate="email"/>
            <a:srcRect/>
            <a:stretch>
              <a:fillRect/>
            </a:stretch>
          </p:blipFill>
          <p:spPr bwMode="auto">
            <a:xfrm>
              <a:off x="1245189" y="3392877"/>
              <a:ext cx="584496" cy="584496"/>
            </a:xfrm>
            <a:prstGeom prst="rect">
              <a:avLst/>
            </a:prstGeom>
            <a:noFill/>
          </p:spPr>
        </p:pic>
        <p:pic>
          <p:nvPicPr>
            <p:cNvPr id="43" name="Picture 8" descr="http://comps.canstockphoto.com/can-stock-photo_csp14701935.jpg"/>
            <p:cNvPicPr>
              <a:picLocks noChangeAspect="1" noChangeArrowheads="1"/>
            </p:cNvPicPr>
            <p:nvPr/>
          </p:nvPicPr>
          <p:blipFill>
            <a:blip r:embed="rId4" cstate="email"/>
            <a:srcRect/>
            <a:stretch>
              <a:fillRect/>
            </a:stretch>
          </p:blipFill>
          <p:spPr bwMode="auto">
            <a:xfrm>
              <a:off x="2750057" y="3446423"/>
              <a:ext cx="646962" cy="432048"/>
            </a:xfrm>
            <a:prstGeom prst="rect">
              <a:avLst/>
            </a:prstGeom>
            <a:noFill/>
          </p:spPr>
        </p:pic>
        <p:sp>
          <p:nvSpPr>
            <p:cNvPr id="44" name="AutoShape 48"/>
            <p:cNvSpPr>
              <a:spLocks noChangeArrowheads="1"/>
            </p:cNvSpPr>
            <p:nvPr/>
          </p:nvSpPr>
          <p:spPr bwMode="auto">
            <a:xfrm>
              <a:off x="1113177" y="2929954"/>
              <a:ext cx="3017520" cy="457200"/>
            </a:xfrm>
            <a:prstGeom prst="rect">
              <a:avLst/>
            </a:prstGeom>
            <a:noFill/>
            <a:ln w="12700" algn="ctr">
              <a:noFill/>
              <a:round/>
              <a:headEnd/>
              <a:tailEnd/>
            </a:ln>
          </p:spPr>
          <p:txBody>
            <a:bodyPr lIns="36000" tIns="36000" rIns="36000" bIns="36000" anchor="t" anchorCtr="0"/>
            <a:lstStyle/>
            <a:p>
              <a:pPr algn="ctr">
                <a:lnSpc>
                  <a:spcPct val="90000"/>
                </a:lnSpc>
              </a:pPr>
              <a:r>
                <a:rPr lang="en-US" sz="1400" dirty="0" smtClean="0">
                  <a:latin typeface="Vodafone Rg"/>
                </a:rPr>
                <a:t>Small manufacturing units</a:t>
              </a:r>
            </a:p>
          </p:txBody>
        </p:sp>
        <p:pic>
          <p:nvPicPr>
            <p:cNvPr id="45" name="Picture 1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678304" y="3354114"/>
              <a:ext cx="500701" cy="54864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6" name="Picture 1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963557" y="3325085"/>
              <a:ext cx="595928" cy="72008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grpSp>
        <p:nvGrpSpPr>
          <p:cNvPr id="47" name="Group 46"/>
          <p:cNvGrpSpPr/>
          <p:nvPr/>
        </p:nvGrpSpPr>
        <p:grpSpPr>
          <a:xfrm>
            <a:off x="5813556" y="880445"/>
            <a:ext cx="2597922" cy="1325106"/>
            <a:chOff x="1107955" y="1230357"/>
            <a:chExt cx="2505784" cy="1160712"/>
          </a:xfrm>
          <a:gradFill flip="none" rotWithShape="1">
            <a:gsLst>
              <a:gs pos="0">
                <a:schemeClr val="accent1"/>
              </a:gs>
              <a:gs pos="100000">
                <a:srgbClr val="FFFFFF"/>
              </a:gs>
            </a:gsLst>
            <a:path path="circle">
              <a:fillToRect l="100000" t="100000"/>
            </a:path>
            <a:tileRect r="-100000" b="-100000"/>
          </a:gradFill>
        </p:grpSpPr>
        <p:sp>
          <p:nvSpPr>
            <p:cNvPr id="48" name="Oval Callout 47"/>
            <p:cNvSpPr/>
            <p:nvPr/>
          </p:nvSpPr>
          <p:spPr>
            <a:xfrm>
              <a:off x="1107955" y="1230357"/>
              <a:ext cx="2505784" cy="1160712"/>
            </a:xfrm>
            <a:prstGeom prst="wedgeEllipseCallout">
              <a:avLst>
                <a:gd name="adj1" fmla="val -95859"/>
                <a:gd name="adj2" fmla="val 75988"/>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anchor="ctr"/>
            <a:lstStyle/>
            <a:p>
              <a:pPr algn="ctr"/>
              <a:endParaRPr lang="en-US" sz="1400" dirty="0">
                <a:solidFill>
                  <a:schemeClr val="tx1"/>
                </a:solidFill>
                <a:latin typeface="Vodafone Lt" panose="020B0606040202020204" pitchFamily="34" charset="0"/>
              </a:endParaRPr>
            </a:p>
          </p:txBody>
        </p:sp>
        <p:sp>
          <p:nvSpPr>
            <p:cNvPr id="49" name="TextBox 48"/>
            <p:cNvSpPr txBox="1"/>
            <p:nvPr/>
          </p:nvSpPr>
          <p:spPr>
            <a:xfrm>
              <a:off x="1312646" y="1440405"/>
              <a:ext cx="2013089" cy="659905"/>
            </a:xfrm>
            <a:prstGeom prst="rect">
              <a:avLst/>
            </a:prstGeom>
            <a:no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anchor="ctr"/>
            <a:lstStyle>
              <a:defPPr>
                <a:defRPr lang="en-US"/>
              </a:defPPr>
              <a:lvl1pPr algn="ctr">
                <a:defRPr sz="1400">
                  <a:latin typeface="Vodafone Lt" panose="020B060604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latin typeface="Vodafone Rg"/>
                </a:rPr>
                <a:t>Manufacturers </a:t>
              </a:r>
              <a:r>
                <a:rPr lang="en-US" dirty="0" smtClean="0">
                  <a:solidFill>
                    <a:schemeClr val="tx1"/>
                  </a:solidFill>
                  <a:latin typeface="Vodafone Rg"/>
                </a:rPr>
                <a:t>rely less </a:t>
              </a:r>
              <a:r>
                <a:rPr lang="en-US" dirty="0">
                  <a:solidFill>
                    <a:schemeClr val="tx1"/>
                  </a:solidFill>
                  <a:latin typeface="Vodafone Rg"/>
                </a:rPr>
                <a:t>on office technology and </a:t>
              </a:r>
              <a:r>
                <a:rPr lang="en-US" dirty="0" smtClean="0">
                  <a:solidFill>
                    <a:schemeClr val="tx1"/>
                  </a:solidFill>
                  <a:latin typeface="Vodafone Rg"/>
                </a:rPr>
                <a:t>have a limited </a:t>
              </a:r>
              <a:r>
                <a:rPr lang="en-US" dirty="0">
                  <a:solidFill>
                    <a:schemeClr val="tx1"/>
                  </a:solidFill>
                  <a:latin typeface="Vodafone Rg"/>
                </a:rPr>
                <a:t>mobile workforce</a:t>
              </a:r>
            </a:p>
          </p:txBody>
        </p:sp>
      </p:grpSp>
      <p:sp>
        <p:nvSpPr>
          <p:cNvPr id="56" name="Pentagon 55">
            <a:hlinkClick r:id="" action="ppaction://hlinkshowjump?jump=nextslide"/>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grpSp>
        <p:nvGrpSpPr>
          <p:cNvPr id="31" name="Group 30"/>
          <p:cNvGrpSpPr/>
          <p:nvPr/>
        </p:nvGrpSpPr>
        <p:grpSpPr>
          <a:xfrm>
            <a:off x="0" y="-1"/>
            <a:ext cx="1945904" cy="5143501"/>
            <a:chOff x="0" y="-1"/>
            <a:chExt cx="1945904" cy="5143501"/>
          </a:xfrm>
        </p:grpSpPr>
        <p:sp>
          <p:nvSpPr>
            <p:cNvPr id="32" name="Rectangle 31"/>
            <p:cNvSpPr/>
            <p:nvPr/>
          </p:nvSpPr>
          <p:spPr>
            <a:xfrm>
              <a:off x="0" y="-1"/>
              <a:ext cx="1945904" cy="514350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Lt" panose="020B0606040202020204" pitchFamily="34" charset="0"/>
              </a:endParaRPr>
            </a:p>
          </p:txBody>
        </p:sp>
        <p:sp>
          <p:nvSpPr>
            <p:cNvPr id="34" name="Pentagon 33"/>
            <p:cNvSpPr>
              <a:spLocks noChangeAspect="1"/>
            </p:cNvSpPr>
            <p:nvPr/>
          </p:nvSpPr>
          <p:spPr>
            <a:xfrm>
              <a:off x="51846" y="88018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35" name="Pentagon 34"/>
            <p:cNvSpPr>
              <a:spLocks noChangeAspect="1"/>
            </p:cNvSpPr>
            <p:nvPr/>
          </p:nvSpPr>
          <p:spPr>
            <a:xfrm>
              <a:off x="51846" y="1289403"/>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smtClean="0">
                  <a:solidFill>
                    <a:schemeClr val="bg1">
                      <a:lumMod val="95000"/>
                    </a:schemeClr>
                  </a:solidFill>
                  <a:latin typeface="Vodafone Rg"/>
                </a:rPr>
                <a:t> 1. Why?</a:t>
              </a:r>
              <a:endParaRPr lang="en-GB" b="1" kern="1200" dirty="0" smtClean="0">
                <a:solidFill>
                  <a:schemeClr val="bg1">
                    <a:lumMod val="95000"/>
                  </a:schemeClr>
                </a:solidFill>
                <a:latin typeface="Vodafone Rg"/>
              </a:endParaRPr>
            </a:p>
          </p:txBody>
        </p:sp>
      </p:grpSp>
      <p:sp>
        <p:nvSpPr>
          <p:cNvPr id="38" name="23 Rectángulo"/>
          <p:cNvSpPr/>
          <p:nvPr/>
        </p:nvSpPr>
        <p:spPr>
          <a:xfrm>
            <a:off x="0" y="-1"/>
            <a:ext cx="9144000" cy="617539"/>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200" b="1" kern="1200" dirty="0" smtClean="0">
              <a:solidFill>
                <a:srgbClr val="34342B"/>
              </a:solidFill>
              <a:latin typeface="Vodafone Lt" panose="020B0606040202020204" pitchFamily="34" charset="0"/>
            </a:endParaRPr>
          </a:p>
        </p:txBody>
      </p:sp>
      <p:pic>
        <p:nvPicPr>
          <p:cNvPr id="57"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7317" y="11154"/>
            <a:ext cx="336654" cy="606384"/>
          </a:xfrm>
          <a:prstGeom prst="rect">
            <a:avLst/>
          </a:prstGeom>
        </p:spPr>
      </p:pic>
      <p:sp>
        <p:nvSpPr>
          <p:cNvPr id="50" name="Pentagon 49"/>
          <p:cNvSpPr>
            <a:spLocks noChangeAspect="1"/>
          </p:cNvSpPr>
          <p:nvPr/>
        </p:nvSpPr>
        <p:spPr>
          <a:xfrm>
            <a:off x="58260" y="353391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51" name="Pentagon 50"/>
          <p:cNvSpPr>
            <a:spLocks noChangeAspect="1"/>
          </p:cNvSpPr>
          <p:nvPr/>
        </p:nvSpPr>
        <p:spPr>
          <a:xfrm>
            <a:off x="58260" y="3059692"/>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sp>
        <p:nvSpPr>
          <p:cNvPr id="53" name="TextBox 52"/>
          <p:cNvSpPr txBox="1"/>
          <p:nvPr/>
        </p:nvSpPr>
        <p:spPr>
          <a:xfrm>
            <a:off x="124765" y="1851687"/>
            <a:ext cx="1794426" cy="3374803"/>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Core Business Needs</a:t>
            </a:r>
          </a:p>
          <a:p>
            <a:pPr>
              <a:tabLst>
                <a:tab pos="93663" algn="l"/>
              </a:tabLst>
            </a:pPr>
            <a:r>
              <a:rPr lang="en-US" sz="1200" b="1" dirty="0">
                <a:solidFill>
                  <a:schemeClr val="accent1"/>
                </a:solidFill>
                <a:latin typeface="Vodafone Rg"/>
              </a:rPr>
              <a:t>Verticals Main Characteristics</a:t>
            </a:r>
          </a:p>
          <a:p>
            <a:pPr>
              <a:tabLst>
                <a:tab pos="93663" algn="l"/>
              </a:tabLst>
            </a:pPr>
            <a:r>
              <a:rPr lang="en-US" sz="1200" dirty="0" smtClean="0">
                <a:solidFill>
                  <a:srgbClr val="888888"/>
                </a:solidFill>
                <a:latin typeface="Vodafone Rg"/>
              </a:rPr>
              <a:t>Summary</a:t>
            </a:r>
          </a:p>
          <a:p>
            <a:pPr>
              <a:tabLst>
                <a:tab pos="93663" algn="l"/>
              </a:tabLst>
            </a:pPr>
            <a:r>
              <a:rPr lang="en-US" sz="1200" dirty="0" smtClean="0">
                <a:solidFill>
                  <a:srgbClr val="888888"/>
                </a:solidFill>
                <a:latin typeface="Vodafone Rg"/>
              </a:rPr>
              <a:t>Test yourself</a:t>
            </a:r>
          </a:p>
        </p:txBody>
      </p:sp>
      <p:sp>
        <p:nvSpPr>
          <p:cNvPr id="39" name="33 CuadroTexto"/>
          <p:cNvSpPr txBox="1"/>
          <p:nvPr/>
        </p:nvSpPr>
        <p:spPr>
          <a:xfrm>
            <a:off x="1359147" y="-26986"/>
            <a:ext cx="6532987" cy="614150"/>
          </a:xfrm>
          <a:prstGeom prst="rect">
            <a:avLst/>
          </a:prstGeom>
        </p:spPr>
        <p:txBody>
          <a:bodyPr wrap="square" lIns="0" tIns="0" rIns="0" bIns="0" rtlCol="0" anchor="ctr">
            <a:noAutofit/>
          </a:bodyPr>
          <a:lstStyle/>
          <a:p>
            <a:r>
              <a:rPr lang="es-ES" sz="2800" b="1" dirty="0" err="1" smtClean="0">
                <a:solidFill>
                  <a:schemeClr val="bg1"/>
                </a:solidFill>
                <a:latin typeface="Vodafone Rg"/>
              </a:rPr>
              <a:t>Why</a:t>
            </a:r>
            <a:r>
              <a:rPr lang="es-ES" sz="2800" b="1" dirty="0">
                <a:solidFill>
                  <a:schemeClr val="bg1"/>
                </a:solidFill>
                <a:latin typeface="Vodafone Rg"/>
              </a:rPr>
              <a:t> </a:t>
            </a:r>
            <a:r>
              <a:rPr lang="es-ES" sz="2800" b="1" dirty="0" smtClean="0">
                <a:solidFill>
                  <a:schemeClr val="bg1"/>
                </a:solidFill>
                <a:latin typeface="Vodafone Rg"/>
              </a:rPr>
              <a:t>are Small </a:t>
            </a:r>
            <a:r>
              <a:rPr lang="es-ES" sz="2800" b="1" dirty="0" err="1" smtClean="0">
                <a:solidFill>
                  <a:schemeClr val="bg1"/>
                </a:solidFill>
                <a:latin typeface="Vodafone Rg"/>
              </a:rPr>
              <a:t>Businesses</a:t>
            </a:r>
            <a:r>
              <a:rPr lang="es-ES" sz="2800" b="1" dirty="0" smtClean="0">
                <a:solidFill>
                  <a:schemeClr val="bg1"/>
                </a:solidFill>
                <a:latin typeface="Vodafone Rg"/>
              </a:rPr>
              <a:t> </a:t>
            </a:r>
            <a:r>
              <a:rPr lang="es-ES" sz="2800" b="1" dirty="0" err="1" smtClean="0">
                <a:solidFill>
                  <a:schemeClr val="bg1"/>
                </a:solidFill>
                <a:latin typeface="Vodafone Rg"/>
              </a:rPr>
              <a:t>Important</a:t>
            </a:r>
            <a:r>
              <a:rPr lang="es-ES" sz="2800" b="1" dirty="0" smtClean="0">
                <a:solidFill>
                  <a:schemeClr val="bg1"/>
                </a:solidFill>
                <a:latin typeface="Vodafone Rg"/>
              </a:rPr>
              <a:t>?</a:t>
            </a:r>
            <a:endParaRPr lang="es-ES" sz="2800" b="1" dirty="0">
              <a:solidFill>
                <a:schemeClr val="bg1"/>
              </a:solidFill>
              <a:latin typeface="Vodafone Rg"/>
            </a:endParaRPr>
          </a:p>
        </p:txBody>
      </p:sp>
    </p:spTree>
    <p:extLst>
      <p:ext uri="{BB962C8B-B14F-4D97-AF65-F5344CB8AC3E}">
        <p14:creationId xmlns:p14="http://schemas.microsoft.com/office/powerpoint/2010/main" val="16844580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Lt" panose="020B0606040202020204" pitchFamily="34" charset="0"/>
            </a:endParaRPr>
          </a:p>
        </p:txBody>
      </p:sp>
      <p:sp>
        <p:nvSpPr>
          <p:cNvPr id="26" name="TextBox 25"/>
          <p:cNvSpPr txBox="1"/>
          <p:nvPr/>
        </p:nvSpPr>
        <p:spPr>
          <a:xfrm>
            <a:off x="2325373" y="2957364"/>
            <a:ext cx="6288402" cy="914400"/>
          </a:xfrm>
          <a:prstGeom prst="rect">
            <a:avLst/>
          </a:prstGeom>
        </p:spPr>
        <p:txBody>
          <a:bodyPr wrap="square" lIns="0" tIns="0" rIns="0" bIns="0" rtlCol="0">
            <a:noAutofit/>
          </a:bodyPr>
          <a:lstStyle/>
          <a:p>
            <a:r>
              <a:rPr lang="en-US" sz="1400" dirty="0">
                <a:latin typeface="Vodafone Rg"/>
              </a:rPr>
              <a:t>Professional services such as accountants and lawyers require a significant amount of office technology to perform their work</a:t>
            </a:r>
            <a:r>
              <a:rPr lang="en-US" sz="1400" dirty="0" smtClean="0">
                <a:latin typeface="Vodafone Rg"/>
              </a:rPr>
              <a:t>. In </a:t>
            </a:r>
            <a:r>
              <a:rPr lang="en-US" sz="1400" dirty="0">
                <a:latin typeface="Vodafone Rg"/>
              </a:rPr>
              <a:t>addition, they </a:t>
            </a:r>
            <a:r>
              <a:rPr lang="en-US" sz="1400" dirty="0" smtClean="0">
                <a:latin typeface="Vodafone Rg"/>
              </a:rPr>
              <a:t>can have </a:t>
            </a:r>
            <a:r>
              <a:rPr lang="en-US" sz="1400" dirty="0">
                <a:latin typeface="Vodafone Rg"/>
              </a:rPr>
              <a:t>a large number of employees that work remotely on client premises</a:t>
            </a:r>
            <a:r>
              <a:rPr lang="en-US" sz="1400" dirty="0" smtClean="0">
                <a:latin typeface="Vodafone Rg"/>
              </a:rPr>
              <a:t>.</a:t>
            </a:r>
          </a:p>
          <a:p>
            <a:pPr marL="285750" indent="-285750">
              <a:buClr>
                <a:schemeClr val="accent1"/>
              </a:buClr>
              <a:buFont typeface="Arial"/>
              <a:buChar char="•"/>
              <a:defRPr/>
            </a:pPr>
            <a:r>
              <a:rPr lang="en-US" sz="1400" dirty="0">
                <a:latin typeface="Vodafone Rg"/>
              </a:rPr>
              <a:t>Employees work from </a:t>
            </a:r>
            <a:r>
              <a:rPr lang="en-US" sz="1400" b="1" dirty="0">
                <a:solidFill>
                  <a:srgbClr val="EA2314"/>
                </a:solidFill>
                <a:latin typeface="Vodafone Rg"/>
              </a:rPr>
              <a:t>different locations </a:t>
            </a:r>
            <a:r>
              <a:rPr lang="en-US" sz="1400" dirty="0">
                <a:latin typeface="Vodafone Rg"/>
              </a:rPr>
              <a:t>and carry </a:t>
            </a:r>
            <a:r>
              <a:rPr lang="en-US" sz="1400" b="1" dirty="0">
                <a:solidFill>
                  <a:srgbClr val="EA2314"/>
                </a:solidFill>
                <a:latin typeface="Vodafone Rg"/>
              </a:rPr>
              <a:t>laptops and mobile devices</a:t>
            </a:r>
            <a:endParaRPr lang="en-US" sz="1400" dirty="0">
              <a:latin typeface="Vodafone Rg"/>
            </a:endParaRPr>
          </a:p>
          <a:p>
            <a:pPr marL="285750" indent="-285750">
              <a:buClr>
                <a:schemeClr val="accent1"/>
              </a:buClr>
              <a:buFont typeface="Arial"/>
              <a:buChar char="•"/>
              <a:defRPr/>
            </a:pPr>
            <a:r>
              <a:rPr lang="en-US" sz="1400" dirty="0" smtClean="0">
                <a:latin typeface="Vodafone Rg"/>
              </a:rPr>
              <a:t>Employees require </a:t>
            </a:r>
            <a:r>
              <a:rPr lang="en-US" sz="1400" b="1" dirty="0" smtClean="0">
                <a:solidFill>
                  <a:srgbClr val="EA2314"/>
                </a:solidFill>
                <a:latin typeface="Vodafone Rg"/>
              </a:rPr>
              <a:t>constant access </a:t>
            </a:r>
            <a:r>
              <a:rPr lang="en-US" sz="1400" dirty="0">
                <a:latin typeface="Vodafone Rg"/>
              </a:rPr>
              <a:t>to electronic resources at </a:t>
            </a:r>
            <a:r>
              <a:rPr lang="en-US" sz="1400" b="1" dirty="0">
                <a:solidFill>
                  <a:srgbClr val="EA2314"/>
                </a:solidFill>
                <a:latin typeface="Vodafone Rg"/>
              </a:rPr>
              <a:t>any time and place</a:t>
            </a:r>
          </a:p>
          <a:p>
            <a:endParaRPr lang="en-US" sz="1400" dirty="0">
              <a:latin typeface="Vodafone Rg"/>
            </a:endParaRPr>
          </a:p>
          <a:p>
            <a:endParaRPr lang="en-US" sz="1400" dirty="0">
              <a:latin typeface="Vodafone Rg"/>
            </a:endParaRPr>
          </a:p>
        </p:txBody>
      </p:sp>
      <p:grpSp>
        <p:nvGrpSpPr>
          <p:cNvPr id="27" name="Group 26"/>
          <p:cNvGrpSpPr/>
          <p:nvPr/>
        </p:nvGrpSpPr>
        <p:grpSpPr>
          <a:xfrm>
            <a:off x="3643200" y="1073625"/>
            <a:ext cx="3168000" cy="1472400"/>
            <a:chOff x="4710480" y="1040926"/>
            <a:chExt cx="3657600" cy="1478957"/>
          </a:xfrm>
        </p:grpSpPr>
        <p:sp>
          <p:nvSpPr>
            <p:cNvPr id="28" name="TextBox 16"/>
            <p:cNvSpPr txBox="1">
              <a:spLocks noChangeArrowheads="1"/>
            </p:cNvSpPr>
            <p:nvPr/>
          </p:nvSpPr>
          <p:spPr bwMode="auto">
            <a:xfrm>
              <a:off x="4710480" y="1056502"/>
              <a:ext cx="3657600" cy="1463381"/>
            </a:xfrm>
            <a:prstGeom prst="rect">
              <a:avLst/>
            </a:prstGeom>
            <a:noFill/>
            <a:ln w="9525">
              <a:solidFill>
                <a:schemeClr val="bg2">
                  <a:lumMod val="40000"/>
                  <a:lumOff val="60000"/>
                </a:schemeClr>
              </a:solidFill>
              <a:miter lim="800000"/>
              <a:headEnd/>
              <a:tailEnd/>
            </a:ln>
            <a:extLst>
              <a:ext uri="{909E8E84-426E-40dd-AFC4-6F175D3DCCD1}">
                <a14:hiddenFill xmlns="" xmlns:a14="http://schemas.microsoft.com/office/drawing/2010/main">
                  <a:solidFill>
                    <a:srgbClr val="FFFFFF"/>
                  </a:solidFill>
                </a14:hiddenFill>
              </a:ext>
            </a:extLst>
          </p:spPr>
          <p:txBody>
            <a:bodyPr wrap="square" lIns="72000" tIns="0" rIns="72000" bIns="91440" anchor="ctr">
              <a:noAutofit/>
            </a:bodyPr>
            <a:lstStyle>
              <a:lvl1pPr marL="180975" indent="-180975">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buClr>
                  <a:schemeClr val="accent1"/>
                </a:buClr>
                <a:buFont typeface="Arial" charset="0"/>
                <a:buChar char="•"/>
                <a:defRPr/>
              </a:pPr>
              <a:endParaRPr lang="en-US" sz="1400" dirty="0" smtClean="0">
                <a:latin typeface="Vodafone Lt" panose="020B0606040202020204" pitchFamily="34" charset="0"/>
              </a:endParaRPr>
            </a:p>
          </p:txBody>
        </p:sp>
        <p:sp>
          <p:nvSpPr>
            <p:cNvPr id="29" name="Rectangle 59"/>
            <p:cNvSpPr>
              <a:spLocks noChangeArrowheads="1"/>
            </p:cNvSpPr>
            <p:nvPr/>
          </p:nvSpPr>
          <p:spPr bwMode="auto">
            <a:xfrm>
              <a:off x="4710480" y="1040926"/>
              <a:ext cx="3657600" cy="271357"/>
            </a:xfrm>
            <a:prstGeom prst="rect">
              <a:avLst/>
            </a:prstGeom>
            <a:solidFill>
              <a:srgbClr val="FF0000"/>
            </a:solidFill>
            <a:ln w="19050" algn="ctr">
              <a:noFill/>
              <a:miter lim="800000"/>
              <a:headEnd/>
              <a:tailEnd/>
            </a:ln>
          </p:spPr>
          <p:txBody>
            <a:bodyPr wrap="none" lIns="76698" tIns="39883" rIns="76698" bIns="39883" anchor="ctr"/>
            <a:lstStyle/>
            <a:p>
              <a:pPr algn="ctr" defTabSz="444500">
                <a:lnSpc>
                  <a:spcPct val="90000"/>
                </a:lnSpc>
                <a:spcBef>
                  <a:spcPct val="0"/>
                </a:spcBef>
                <a:spcAft>
                  <a:spcPct val="35000"/>
                </a:spcAft>
              </a:pPr>
              <a:r>
                <a:rPr lang="en-US" sz="1400" b="1" dirty="0" smtClean="0">
                  <a:solidFill>
                    <a:schemeClr val="bg1"/>
                  </a:solidFill>
                  <a:latin typeface="Vodafone Rg"/>
                </a:rPr>
                <a:t>Professional </a:t>
              </a:r>
              <a:r>
                <a:rPr lang="en-US" sz="1400" b="1" dirty="0">
                  <a:solidFill>
                    <a:schemeClr val="bg1"/>
                  </a:solidFill>
                  <a:latin typeface="Vodafone Rg"/>
                </a:rPr>
                <a:t>Services</a:t>
              </a:r>
              <a:endParaRPr lang="en-GB" sz="1400" b="1" dirty="0">
                <a:solidFill>
                  <a:schemeClr val="bg1"/>
                </a:solidFill>
                <a:latin typeface="Vodafone Rg"/>
              </a:endParaRPr>
            </a:p>
          </p:txBody>
        </p:sp>
        <p:pic>
          <p:nvPicPr>
            <p:cNvPr id="30" name="Picture 10" descr="http://www.colourbox.com/preview/3180486-418276-house-for-sale-conceptual-real-estate-icon-on-white-background.jpg"/>
            <p:cNvPicPr>
              <a:picLocks noChangeAspect="1" noChangeArrowheads="1"/>
            </p:cNvPicPr>
            <p:nvPr/>
          </p:nvPicPr>
          <p:blipFill>
            <a:blip r:embed="rId3" cstate="email"/>
            <a:srcRect/>
            <a:stretch>
              <a:fillRect/>
            </a:stretch>
          </p:blipFill>
          <p:spPr bwMode="auto">
            <a:xfrm>
              <a:off x="5555429" y="1700697"/>
              <a:ext cx="583107" cy="588007"/>
            </a:xfrm>
            <a:prstGeom prst="rect">
              <a:avLst/>
            </a:prstGeom>
            <a:noFill/>
          </p:spPr>
        </p:pic>
        <p:sp>
          <p:nvSpPr>
            <p:cNvPr id="31" name="AutoShape 48"/>
            <p:cNvSpPr>
              <a:spLocks noChangeArrowheads="1"/>
            </p:cNvSpPr>
            <p:nvPr/>
          </p:nvSpPr>
          <p:spPr bwMode="auto">
            <a:xfrm>
              <a:off x="4748499" y="1348165"/>
              <a:ext cx="3017520" cy="457200"/>
            </a:xfrm>
            <a:prstGeom prst="rect">
              <a:avLst/>
            </a:prstGeom>
            <a:noFill/>
            <a:ln w="12700" algn="ctr">
              <a:noFill/>
              <a:round/>
              <a:headEnd/>
              <a:tailEnd/>
            </a:ln>
          </p:spPr>
          <p:txBody>
            <a:bodyPr lIns="36000" tIns="36000" rIns="36000" bIns="36000" anchor="t" anchorCtr="0"/>
            <a:lstStyle/>
            <a:p>
              <a:pPr algn="ctr">
                <a:lnSpc>
                  <a:spcPct val="90000"/>
                </a:lnSpc>
              </a:pPr>
              <a:r>
                <a:rPr lang="en-US" sz="1400" dirty="0" smtClean="0">
                  <a:latin typeface="Vodafone Rg"/>
                </a:rPr>
                <a:t>Office and client premises</a:t>
              </a:r>
            </a:p>
            <a:p>
              <a:pPr>
                <a:lnSpc>
                  <a:spcPct val="90000"/>
                </a:lnSpc>
              </a:pPr>
              <a:endParaRPr lang="en-US" sz="1400" dirty="0" smtClean="0">
                <a:latin typeface="Vodafone Rg"/>
              </a:endParaRPr>
            </a:p>
          </p:txBody>
        </p:sp>
        <p:pic>
          <p:nvPicPr>
            <p:cNvPr id="32" name="Picture 2" descr="http://www.conceptdraw.com/solution-park/resource/images/solutions/people/Design-elements-Professions.png"/>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53053" b="67300" l="73206" r="83833"/>
                      </a14:imgEffect>
                    </a14:imgLayer>
                  </a14:imgProps>
                </a:ext>
              </a:extLst>
            </a:blip>
            <a:srcRect/>
            <a:stretch/>
          </p:blipFill>
          <p:spPr bwMode="auto">
            <a:xfrm>
              <a:off x="4861908" y="1712004"/>
              <a:ext cx="580288" cy="520039"/>
            </a:xfrm>
            <a:prstGeom prst="rect">
              <a:avLst/>
            </a:prstGeom>
            <a:noFill/>
          </p:spPr>
        </p:pic>
        <p:pic>
          <p:nvPicPr>
            <p:cNvPr id="33" name="Picture 4"/>
            <p:cNvPicPr>
              <a:picLocks noChangeAspect="1" noChangeArrowheads="1"/>
            </p:cNvPicPr>
            <p:nvPr/>
          </p:nvPicPr>
          <p:blipFill>
            <a:blip r:embed="rId6" cstate="email">
              <a:extLst>
                <a:ext uri="{BEBA8EAE-BF5A-486C-A8C5-ECC9F3942E4B}">
                  <a14:imgProps xmlns:a14="http://schemas.microsoft.com/office/drawing/2010/main">
                    <a14:imgLayer r:embed="rId7">
                      <a14:imgEffect>
                        <a14:backgroundRemoval t="0" b="100000" l="3774" r="96226"/>
                      </a14:imgEffect>
                    </a14:imgLayer>
                  </a14:imgProps>
                </a:ext>
                <a:ext uri="{28A0092B-C50C-407E-A947-70E740481C1C}">
                  <a14:useLocalDpi xmlns:a14="http://schemas.microsoft.com/office/drawing/2010/main" val="0"/>
                </a:ext>
              </a:extLst>
            </a:blip>
            <a:srcRect/>
            <a:stretch>
              <a:fillRect/>
            </a:stretch>
          </p:blipFill>
          <p:spPr bwMode="auto">
            <a:xfrm>
              <a:off x="7140360" y="1752103"/>
              <a:ext cx="257680" cy="68929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4" name="Picture 2" descr="http://www.conceptdraw.com/solution-park/resource/images/solutions/people/Design-elements-Professions.png"/>
            <p:cNvPicPr>
              <a:picLocks noChangeAspect="1" noChangeArrowheads="1"/>
            </p:cNvPicPr>
            <p:nvPr/>
          </p:nvPicPr>
          <p:blipFill>
            <a:blip r:embed="rId8" cstate="email"/>
            <a:srcRect/>
            <a:stretch>
              <a:fillRect/>
            </a:stretch>
          </p:blipFill>
          <p:spPr bwMode="auto">
            <a:xfrm>
              <a:off x="6285334" y="1756699"/>
              <a:ext cx="612068" cy="612068"/>
            </a:xfrm>
            <a:prstGeom prst="rect">
              <a:avLst/>
            </a:prstGeom>
            <a:noFill/>
          </p:spPr>
        </p:pic>
        <p:pic>
          <p:nvPicPr>
            <p:cNvPr id="38" name="Picture 3"/>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7735795" y="1804607"/>
              <a:ext cx="192405" cy="67499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
        <p:nvSpPr>
          <p:cNvPr id="45" name="Pentagon 44">
            <a:hlinkClick r:id="" action="ppaction://hlinkshowjump?jump=nextslide"/>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grpSp>
        <p:nvGrpSpPr>
          <p:cNvPr id="21" name="Group 20"/>
          <p:cNvGrpSpPr/>
          <p:nvPr/>
        </p:nvGrpSpPr>
        <p:grpSpPr>
          <a:xfrm>
            <a:off x="0" y="-1"/>
            <a:ext cx="1945904" cy="5143501"/>
            <a:chOff x="0" y="-1"/>
            <a:chExt cx="1945904" cy="5143501"/>
          </a:xfrm>
        </p:grpSpPr>
        <p:sp>
          <p:nvSpPr>
            <p:cNvPr id="22" name="Rectangle 21"/>
            <p:cNvSpPr/>
            <p:nvPr/>
          </p:nvSpPr>
          <p:spPr>
            <a:xfrm>
              <a:off x="0" y="-1"/>
              <a:ext cx="1945904" cy="514350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Lt" panose="020B0606040202020204" pitchFamily="34" charset="0"/>
              </a:endParaRPr>
            </a:p>
          </p:txBody>
        </p:sp>
        <p:sp>
          <p:nvSpPr>
            <p:cNvPr id="24" name="Pentagon 23"/>
            <p:cNvSpPr>
              <a:spLocks noChangeAspect="1"/>
            </p:cNvSpPr>
            <p:nvPr/>
          </p:nvSpPr>
          <p:spPr>
            <a:xfrm>
              <a:off x="51846" y="88018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25" name="Pentagon 24"/>
            <p:cNvSpPr>
              <a:spLocks noChangeAspect="1"/>
            </p:cNvSpPr>
            <p:nvPr/>
          </p:nvSpPr>
          <p:spPr>
            <a:xfrm>
              <a:off x="51846" y="1289403"/>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smtClean="0">
                  <a:solidFill>
                    <a:schemeClr val="bg1">
                      <a:lumMod val="95000"/>
                    </a:schemeClr>
                  </a:solidFill>
                  <a:latin typeface="Vodafone Rg"/>
                </a:rPr>
                <a:t> 1. Why?</a:t>
              </a:r>
              <a:endParaRPr lang="en-GB" b="1" kern="1200" dirty="0" smtClean="0">
                <a:solidFill>
                  <a:schemeClr val="bg1">
                    <a:lumMod val="95000"/>
                  </a:schemeClr>
                </a:solidFill>
                <a:latin typeface="Vodafone Rg"/>
              </a:endParaRPr>
            </a:p>
          </p:txBody>
        </p:sp>
      </p:grpSp>
      <p:sp>
        <p:nvSpPr>
          <p:cNvPr id="37" name="23 Rectángulo"/>
          <p:cNvSpPr/>
          <p:nvPr/>
        </p:nvSpPr>
        <p:spPr>
          <a:xfrm>
            <a:off x="0" y="-1"/>
            <a:ext cx="9144000" cy="617539"/>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200" b="1" kern="1200" dirty="0" smtClean="0">
              <a:solidFill>
                <a:srgbClr val="34342B"/>
              </a:solidFill>
              <a:latin typeface="Vodafone Lt" panose="020B0606040202020204" pitchFamily="34" charset="0"/>
            </a:endParaRPr>
          </a:p>
        </p:txBody>
      </p:sp>
      <p:pic>
        <p:nvPicPr>
          <p:cNvPr id="47"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7317" y="11154"/>
            <a:ext cx="336654" cy="606384"/>
          </a:xfrm>
          <a:prstGeom prst="rect">
            <a:avLst/>
          </a:prstGeom>
        </p:spPr>
      </p:pic>
      <p:sp>
        <p:nvSpPr>
          <p:cNvPr id="39" name="Pentagon 38"/>
          <p:cNvSpPr>
            <a:spLocks noChangeAspect="1"/>
          </p:cNvSpPr>
          <p:nvPr/>
        </p:nvSpPr>
        <p:spPr>
          <a:xfrm>
            <a:off x="58260" y="353391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40" name="Pentagon 39"/>
          <p:cNvSpPr>
            <a:spLocks noChangeAspect="1"/>
          </p:cNvSpPr>
          <p:nvPr/>
        </p:nvSpPr>
        <p:spPr>
          <a:xfrm>
            <a:off x="58260" y="3059692"/>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sp>
        <p:nvSpPr>
          <p:cNvPr id="42" name="TextBox 41"/>
          <p:cNvSpPr txBox="1"/>
          <p:nvPr/>
        </p:nvSpPr>
        <p:spPr>
          <a:xfrm>
            <a:off x="124765" y="1851687"/>
            <a:ext cx="1794426" cy="3374803"/>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Core Business Needs</a:t>
            </a:r>
          </a:p>
          <a:p>
            <a:pPr>
              <a:tabLst>
                <a:tab pos="93663" algn="l"/>
              </a:tabLst>
            </a:pPr>
            <a:r>
              <a:rPr lang="en-US" sz="1200" b="1" dirty="0">
                <a:solidFill>
                  <a:schemeClr val="accent1"/>
                </a:solidFill>
                <a:latin typeface="Vodafone Rg"/>
              </a:rPr>
              <a:t>Verticals Main Characteristics</a:t>
            </a:r>
          </a:p>
          <a:p>
            <a:pPr>
              <a:tabLst>
                <a:tab pos="93663" algn="l"/>
              </a:tabLst>
            </a:pPr>
            <a:r>
              <a:rPr lang="en-US" sz="1200" dirty="0" smtClean="0">
                <a:solidFill>
                  <a:srgbClr val="888888"/>
                </a:solidFill>
                <a:latin typeface="Vodafone Rg"/>
              </a:rPr>
              <a:t>Summary</a:t>
            </a:r>
          </a:p>
          <a:p>
            <a:pPr>
              <a:tabLst>
                <a:tab pos="93663" algn="l"/>
              </a:tabLst>
            </a:pPr>
            <a:r>
              <a:rPr lang="en-US" sz="1200" dirty="0" smtClean="0">
                <a:solidFill>
                  <a:srgbClr val="888888"/>
                </a:solidFill>
                <a:latin typeface="Vodafone Rg"/>
              </a:rPr>
              <a:t>Test yourself</a:t>
            </a:r>
          </a:p>
        </p:txBody>
      </p:sp>
      <p:sp>
        <p:nvSpPr>
          <p:cNvPr id="41" name="33 CuadroTexto"/>
          <p:cNvSpPr txBox="1"/>
          <p:nvPr/>
        </p:nvSpPr>
        <p:spPr>
          <a:xfrm>
            <a:off x="1359147" y="-26986"/>
            <a:ext cx="6532987" cy="614150"/>
          </a:xfrm>
          <a:prstGeom prst="rect">
            <a:avLst/>
          </a:prstGeom>
        </p:spPr>
        <p:txBody>
          <a:bodyPr wrap="square" lIns="0" tIns="0" rIns="0" bIns="0" rtlCol="0" anchor="ctr">
            <a:noAutofit/>
          </a:bodyPr>
          <a:lstStyle/>
          <a:p>
            <a:r>
              <a:rPr lang="es-ES" sz="2800" b="1" dirty="0" err="1" smtClean="0">
                <a:solidFill>
                  <a:schemeClr val="bg1"/>
                </a:solidFill>
                <a:latin typeface="Vodafone Rg"/>
              </a:rPr>
              <a:t>Why</a:t>
            </a:r>
            <a:r>
              <a:rPr lang="es-ES" sz="2800" b="1" dirty="0">
                <a:solidFill>
                  <a:schemeClr val="bg1"/>
                </a:solidFill>
                <a:latin typeface="Vodafone Rg"/>
              </a:rPr>
              <a:t> </a:t>
            </a:r>
            <a:r>
              <a:rPr lang="es-ES" sz="2800" b="1" dirty="0" smtClean="0">
                <a:solidFill>
                  <a:schemeClr val="bg1"/>
                </a:solidFill>
                <a:latin typeface="Vodafone Rg"/>
              </a:rPr>
              <a:t>are Small </a:t>
            </a:r>
            <a:r>
              <a:rPr lang="es-ES" sz="2800" b="1" dirty="0" err="1" smtClean="0">
                <a:solidFill>
                  <a:schemeClr val="bg1"/>
                </a:solidFill>
                <a:latin typeface="Vodafone Rg"/>
              </a:rPr>
              <a:t>Businesses</a:t>
            </a:r>
            <a:r>
              <a:rPr lang="es-ES" sz="2800" b="1" dirty="0" smtClean="0">
                <a:solidFill>
                  <a:schemeClr val="bg1"/>
                </a:solidFill>
                <a:latin typeface="Vodafone Rg"/>
              </a:rPr>
              <a:t> </a:t>
            </a:r>
            <a:r>
              <a:rPr lang="es-ES" sz="2800" b="1" dirty="0" err="1" smtClean="0">
                <a:solidFill>
                  <a:schemeClr val="bg1"/>
                </a:solidFill>
                <a:latin typeface="Vodafone Rg"/>
              </a:rPr>
              <a:t>Important</a:t>
            </a:r>
            <a:r>
              <a:rPr lang="es-ES" sz="2800" b="1" dirty="0" smtClean="0">
                <a:solidFill>
                  <a:schemeClr val="bg1"/>
                </a:solidFill>
                <a:latin typeface="Vodafone Rg"/>
              </a:rPr>
              <a:t>?</a:t>
            </a:r>
            <a:endParaRPr lang="es-ES" sz="2800" b="1" dirty="0">
              <a:solidFill>
                <a:schemeClr val="bg1"/>
              </a:solidFill>
              <a:latin typeface="Vodafone Rg"/>
            </a:endParaRPr>
          </a:p>
        </p:txBody>
      </p:sp>
    </p:spTree>
    <p:extLst>
      <p:ext uri="{BB962C8B-B14F-4D97-AF65-F5344CB8AC3E}">
        <p14:creationId xmlns:p14="http://schemas.microsoft.com/office/powerpoint/2010/main" val="41937376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pitchFamily="34" charset="0"/>
            </a:endParaRPr>
          </a:p>
        </p:txBody>
      </p:sp>
      <p:sp>
        <p:nvSpPr>
          <p:cNvPr id="11" name="Rectangle 30"/>
          <p:cNvSpPr>
            <a:spLocks noChangeArrowheads="1"/>
          </p:cNvSpPr>
          <p:nvPr/>
        </p:nvSpPr>
        <p:spPr bwMode="auto">
          <a:xfrm flipH="1">
            <a:off x="2662705" y="4220100"/>
            <a:ext cx="5728313" cy="235558"/>
          </a:xfrm>
          <a:prstGeom prst="rtTriangle">
            <a:avLst/>
          </a:prstGeom>
          <a:solidFill>
            <a:schemeClr val="bg1">
              <a:lumMod val="75000"/>
            </a:schemeClr>
          </a:solidFill>
          <a:ln w="19050" algn="ctr">
            <a:noFill/>
            <a:miter lim="800000"/>
            <a:headEnd/>
            <a:tailEnd/>
          </a:ln>
        </p:spPr>
        <p:txBody>
          <a:bodyPr wrap="none" lIns="76698" tIns="39883" rIns="76698" bIns="39883" anchor="ctr"/>
          <a:lstStyle/>
          <a:p>
            <a:pPr algn="ctr" eaLnBrk="0" hangingPunct="0"/>
            <a:endParaRPr lang="en-US" sz="1050" b="1" dirty="0">
              <a:latin typeface="Vodafone Lt" panose="020B0606040202020204" pitchFamily="34" charset="0"/>
            </a:endParaRPr>
          </a:p>
        </p:txBody>
      </p:sp>
      <p:sp>
        <p:nvSpPr>
          <p:cNvPr id="15" name="Line 31"/>
          <p:cNvSpPr>
            <a:spLocks noChangeShapeType="1"/>
          </p:cNvSpPr>
          <p:nvPr/>
        </p:nvSpPr>
        <p:spPr bwMode="auto">
          <a:xfrm>
            <a:off x="2428597" y="997188"/>
            <a:ext cx="0" cy="3200400"/>
          </a:xfrm>
          <a:prstGeom prst="line">
            <a:avLst/>
          </a:prstGeom>
          <a:noFill/>
          <a:ln w="19050">
            <a:solidFill>
              <a:schemeClr val="bg2"/>
            </a:solidFill>
            <a:round/>
            <a:headEnd type="triangle" w="med" len="med"/>
            <a:tailEnd/>
          </a:ln>
        </p:spPr>
        <p:txBody>
          <a:bodyPr lIns="76698" tIns="39883" rIns="76698" bIns="39883" anchor="ctr"/>
          <a:lstStyle/>
          <a:p>
            <a:endParaRPr lang="en-US" sz="1050" dirty="0">
              <a:solidFill>
                <a:srgbClr val="000000"/>
              </a:solidFill>
              <a:latin typeface="Vodafone Lt" panose="020B0606040202020204" pitchFamily="34" charset="0"/>
            </a:endParaRPr>
          </a:p>
        </p:txBody>
      </p:sp>
      <p:sp>
        <p:nvSpPr>
          <p:cNvPr id="16" name="Line 34"/>
          <p:cNvSpPr>
            <a:spLocks noChangeShapeType="1"/>
          </p:cNvSpPr>
          <p:nvPr/>
        </p:nvSpPr>
        <p:spPr bwMode="auto">
          <a:xfrm flipV="1">
            <a:off x="2428744" y="4155557"/>
            <a:ext cx="6404189" cy="32760"/>
          </a:xfrm>
          <a:prstGeom prst="line">
            <a:avLst/>
          </a:prstGeom>
          <a:noFill/>
          <a:ln w="19050">
            <a:solidFill>
              <a:schemeClr val="bg2"/>
            </a:solidFill>
            <a:round/>
            <a:headEnd/>
            <a:tailEnd type="triangle" w="med" len="med"/>
          </a:ln>
        </p:spPr>
        <p:txBody>
          <a:bodyPr lIns="76698" tIns="39883" rIns="76698" bIns="39883" anchor="ctr"/>
          <a:lstStyle/>
          <a:p>
            <a:endParaRPr lang="en-US" sz="1050" b="1" dirty="0">
              <a:solidFill>
                <a:srgbClr val="000000"/>
              </a:solidFill>
              <a:latin typeface="Vodafone Lt" panose="020B0606040202020204" pitchFamily="34" charset="0"/>
            </a:endParaRPr>
          </a:p>
        </p:txBody>
      </p:sp>
      <p:sp>
        <p:nvSpPr>
          <p:cNvPr id="17" name="Oval 16"/>
          <p:cNvSpPr/>
          <p:nvPr/>
        </p:nvSpPr>
        <p:spPr>
          <a:xfrm>
            <a:off x="2130980" y="896150"/>
            <a:ext cx="253218" cy="252000"/>
          </a:xfrm>
          <a:prstGeom prst="ellipse">
            <a:avLst/>
          </a:prstGeom>
          <a:solidFill>
            <a:srgbClr val="C00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50" b="1" kern="1200" dirty="0" smtClean="0">
                <a:solidFill>
                  <a:schemeClr val="bg1"/>
                </a:solidFill>
                <a:latin typeface="Vodafone Lt" panose="020B0606040202020204" pitchFamily="34" charset="0"/>
              </a:rPr>
              <a:t>+</a:t>
            </a:r>
          </a:p>
        </p:txBody>
      </p:sp>
      <p:sp>
        <p:nvSpPr>
          <p:cNvPr id="22" name="Oval 21"/>
          <p:cNvSpPr/>
          <p:nvPr/>
        </p:nvSpPr>
        <p:spPr>
          <a:xfrm>
            <a:off x="2108437" y="4010890"/>
            <a:ext cx="253218" cy="252000"/>
          </a:xfrm>
          <a:prstGeom prst="ellipse">
            <a:avLst/>
          </a:prstGeom>
          <a:solidFill>
            <a:srgbClr val="C00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50" b="1" dirty="0">
                <a:solidFill>
                  <a:schemeClr val="bg1"/>
                </a:solidFill>
                <a:latin typeface="Vodafone Lt" panose="020B0606040202020204" pitchFamily="34" charset="0"/>
              </a:rPr>
              <a:t>-</a:t>
            </a:r>
            <a:endParaRPr lang="en-GB" sz="1050" b="1" kern="1200" dirty="0" smtClean="0">
              <a:solidFill>
                <a:schemeClr val="bg1"/>
              </a:solidFill>
              <a:latin typeface="Vodafone Lt" panose="020B0606040202020204" pitchFamily="34" charset="0"/>
            </a:endParaRPr>
          </a:p>
        </p:txBody>
      </p:sp>
      <p:sp>
        <p:nvSpPr>
          <p:cNvPr id="23" name="Oval 22"/>
          <p:cNvSpPr/>
          <p:nvPr/>
        </p:nvSpPr>
        <p:spPr>
          <a:xfrm>
            <a:off x="2341445" y="4244403"/>
            <a:ext cx="253218" cy="252000"/>
          </a:xfrm>
          <a:prstGeom prst="ellipse">
            <a:avLst/>
          </a:prstGeom>
          <a:solidFill>
            <a:srgbClr val="C00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50" b="1" dirty="0">
                <a:solidFill>
                  <a:schemeClr val="bg1"/>
                </a:solidFill>
                <a:latin typeface="Vodafone Lt" panose="020B0606040202020204" pitchFamily="34" charset="0"/>
              </a:rPr>
              <a:t>-</a:t>
            </a:r>
            <a:endParaRPr lang="en-GB" sz="1050" b="1" kern="1200" dirty="0" smtClean="0">
              <a:solidFill>
                <a:schemeClr val="bg1"/>
              </a:solidFill>
              <a:latin typeface="Vodafone Lt" panose="020B0606040202020204" pitchFamily="34" charset="0"/>
            </a:endParaRPr>
          </a:p>
        </p:txBody>
      </p:sp>
      <p:sp>
        <p:nvSpPr>
          <p:cNvPr id="24" name="Oval 23"/>
          <p:cNvSpPr/>
          <p:nvPr/>
        </p:nvSpPr>
        <p:spPr>
          <a:xfrm>
            <a:off x="8655414" y="4210988"/>
            <a:ext cx="253218" cy="252000"/>
          </a:xfrm>
          <a:prstGeom prst="ellipse">
            <a:avLst/>
          </a:prstGeom>
          <a:solidFill>
            <a:srgbClr val="C00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50" b="1" dirty="0" smtClean="0">
                <a:solidFill>
                  <a:schemeClr val="bg1"/>
                </a:solidFill>
                <a:latin typeface="Vodafone Lt" panose="020B0606040202020204" pitchFamily="34" charset="0"/>
              </a:rPr>
              <a:t>+</a:t>
            </a:r>
            <a:endParaRPr lang="en-GB" sz="1050" b="1" kern="1200" dirty="0" smtClean="0">
              <a:solidFill>
                <a:schemeClr val="bg1"/>
              </a:solidFill>
              <a:latin typeface="Vodafone Lt" panose="020B0606040202020204" pitchFamily="34" charset="0"/>
            </a:endParaRPr>
          </a:p>
        </p:txBody>
      </p:sp>
      <p:sp>
        <p:nvSpPr>
          <p:cNvPr id="25" name="Rectangle 24"/>
          <p:cNvSpPr/>
          <p:nvPr/>
        </p:nvSpPr>
        <p:spPr>
          <a:xfrm>
            <a:off x="3806289" y="4473711"/>
            <a:ext cx="2042034" cy="338554"/>
          </a:xfrm>
          <a:prstGeom prst="rect">
            <a:avLst/>
          </a:prstGeom>
        </p:spPr>
        <p:txBody>
          <a:bodyPr wrap="none">
            <a:spAutoFit/>
          </a:bodyPr>
          <a:lstStyle/>
          <a:p>
            <a:r>
              <a:rPr lang="en-US" sz="1600" b="1" dirty="0" smtClean="0">
                <a:latin typeface="Vodafone Rg"/>
              </a:rPr>
              <a:t>Workforce mobility</a:t>
            </a:r>
            <a:endParaRPr lang="en-GB" sz="1600" dirty="0">
              <a:latin typeface="Vodafone Rg"/>
            </a:endParaRPr>
          </a:p>
        </p:txBody>
      </p:sp>
      <p:sp>
        <p:nvSpPr>
          <p:cNvPr id="26" name="Rectangle 30"/>
          <p:cNvSpPr>
            <a:spLocks noChangeArrowheads="1"/>
          </p:cNvSpPr>
          <p:nvPr/>
        </p:nvSpPr>
        <p:spPr bwMode="auto">
          <a:xfrm rot="16200000" flipH="1">
            <a:off x="919279" y="2450973"/>
            <a:ext cx="2685750" cy="231990"/>
          </a:xfrm>
          <a:prstGeom prst="rtTriangle">
            <a:avLst/>
          </a:prstGeom>
          <a:solidFill>
            <a:schemeClr val="bg1">
              <a:lumMod val="75000"/>
            </a:schemeClr>
          </a:solidFill>
          <a:ln w="19050" algn="ctr">
            <a:noFill/>
            <a:miter lim="800000"/>
            <a:headEnd/>
            <a:tailEnd/>
          </a:ln>
        </p:spPr>
        <p:txBody>
          <a:bodyPr wrap="none" lIns="76698" tIns="39883" rIns="76698" bIns="39883" anchor="ctr"/>
          <a:lstStyle/>
          <a:p>
            <a:pPr algn="ctr" eaLnBrk="0" hangingPunct="0"/>
            <a:endParaRPr lang="en-US" sz="1050" b="1" dirty="0">
              <a:latin typeface="Vodafone Rg"/>
            </a:endParaRPr>
          </a:p>
        </p:txBody>
      </p:sp>
      <p:sp>
        <p:nvSpPr>
          <p:cNvPr id="27" name="Rectangle 26"/>
          <p:cNvSpPr/>
          <p:nvPr/>
        </p:nvSpPr>
        <p:spPr>
          <a:xfrm rot="16200000">
            <a:off x="1070001" y="2523782"/>
            <a:ext cx="1988045" cy="338554"/>
          </a:xfrm>
          <a:prstGeom prst="rect">
            <a:avLst/>
          </a:prstGeom>
        </p:spPr>
        <p:txBody>
          <a:bodyPr wrap="none">
            <a:spAutoFit/>
          </a:bodyPr>
          <a:lstStyle/>
          <a:p>
            <a:r>
              <a:rPr lang="en-US" sz="1600" b="1" dirty="0" smtClean="0">
                <a:latin typeface="Vodafone Rg"/>
              </a:rPr>
              <a:t>Office Enablement</a:t>
            </a:r>
          </a:p>
        </p:txBody>
      </p:sp>
      <p:grpSp>
        <p:nvGrpSpPr>
          <p:cNvPr id="50" name="Group 49"/>
          <p:cNvGrpSpPr/>
          <p:nvPr/>
        </p:nvGrpSpPr>
        <p:grpSpPr>
          <a:xfrm>
            <a:off x="5715431" y="1001061"/>
            <a:ext cx="3168000" cy="1472400"/>
            <a:chOff x="4710480" y="1040926"/>
            <a:chExt cx="3657600" cy="1478957"/>
          </a:xfrm>
        </p:grpSpPr>
        <p:sp>
          <p:nvSpPr>
            <p:cNvPr id="51" name="TextBox 16"/>
            <p:cNvSpPr txBox="1">
              <a:spLocks noChangeArrowheads="1"/>
            </p:cNvSpPr>
            <p:nvPr/>
          </p:nvSpPr>
          <p:spPr bwMode="auto">
            <a:xfrm>
              <a:off x="4710480" y="1056502"/>
              <a:ext cx="3657600" cy="1463381"/>
            </a:xfrm>
            <a:prstGeom prst="rect">
              <a:avLst/>
            </a:prstGeom>
            <a:noFill/>
            <a:ln w="9525">
              <a:solidFill>
                <a:schemeClr val="bg2">
                  <a:lumMod val="40000"/>
                  <a:lumOff val="60000"/>
                </a:schemeClr>
              </a:solidFill>
              <a:miter lim="800000"/>
              <a:headEnd/>
              <a:tailEnd/>
            </a:ln>
            <a:extLst>
              <a:ext uri="{909E8E84-426E-40dd-AFC4-6F175D3DCCD1}">
                <a14:hiddenFill xmlns="" xmlns:a14="http://schemas.microsoft.com/office/drawing/2010/main">
                  <a:solidFill>
                    <a:srgbClr val="FFFFFF"/>
                  </a:solidFill>
                </a14:hiddenFill>
              </a:ext>
            </a:extLst>
          </p:spPr>
          <p:txBody>
            <a:bodyPr wrap="square" lIns="72000" tIns="0" rIns="72000" bIns="91440" anchor="ctr">
              <a:noAutofit/>
            </a:bodyPr>
            <a:lstStyle>
              <a:lvl1pPr marL="180975" indent="-180975">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buClr>
                  <a:schemeClr val="accent1"/>
                </a:buClr>
                <a:buFont typeface="Arial" charset="0"/>
                <a:buChar char="•"/>
                <a:defRPr/>
              </a:pPr>
              <a:endParaRPr lang="en-US" sz="1400" dirty="0" smtClean="0">
                <a:latin typeface="Vodafone Lt" panose="020B0606040202020204" pitchFamily="34" charset="0"/>
              </a:endParaRPr>
            </a:p>
          </p:txBody>
        </p:sp>
        <p:sp>
          <p:nvSpPr>
            <p:cNvPr id="52" name="Rectangle 59"/>
            <p:cNvSpPr>
              <a:spLocks noChangeArrowheads="1"/>
            </p:cNvSpPr>
            <p:nvPr/>
          </p:nvSpPr>
          <p:spPr bwMode="auto">
            <a:xfrm>
              <a:off x="4710480" y="1040926"/>
              <a:ext cx="3657600" cy="271357"/>
            </a:xfrm>
            <a:prstGeom prst="rect">
              <a:avLst/>
            </a:prstGeom>
            <a:solidFill>
              <a:srgbClr val="FF0000"/>
            </a:solidFill>
            <a:ln w="19050" algn="ctr">
              <a:noFill/>
              <a:miter lim="800000"/>
              <a:headEnd/>
              <a:tailEnd/>
            </a:ln>
          </p:spPr>
          <p:txBody>
            <a:bodyPr wrap="none" lIns="76698" tIns="39883" rIns="76698" bIns="39883" anchor="ctr"/>
            <a:lstStyle/>
            <a:p>
              <a:pPr algn="ctr" defTabSz="444500">
                <a:lnSpc>
                  <a:spcPct val="90000"/>
                </a:lnSpc>
                <a:spcBef>
                  <a:spcPct val="0"/>
                </a:spcBef>
                <a:spcAft>
                  <a:spcPct val="35000"/>
                </a:spcAft>
              </a:pPr>
              <a:r>
                <a:rPr lang="en-US" sz="1400" b="1" dirty="0" smtClean="0">
                  <a:solidFill>
                    <a:schemeClr val="bg1"/>
                  </a:solidFill>
                  <a:latin typeface="Vodafone Rg"/>
                </a:rPr>
                <a:t>Professional </a:t>
              </a:r>
              <a:r>
                <a:rPr lang="en-US" sz="1400" b="1" dirty="0">
                  <a:solidFill>
                    <a:schemeClr val="bg1"/>
                  </a:solidFill>
                  <a:latin typeface="Vodafone Rg"/>
                </a:rPr>
                <a:t>Services</a:t>
              </a:r>
              <a:endParaRPr lang="en-GB" sz="1400" b="1" dirty="0">
                <a:solidFill>
                  <a:schemeClr val="bg1"/>
                </a:solidFill>
                <a:latin typeface="Vodafone Rg"/>
              </a:endParaRPr>
            </a:p>
          </p:txBody>
        </p:sp>
        <p:pic>
          <p:nvPicPr>
            <p:cNvPr id="53" name="Picture 10" descr="http://www.colourbox.com/preview/3180486-418276-house-for-sale-conceptual-real-estate-icon-on-white-background.jpg"/>
            <p:cNvPicPr>
              <a:picLocks noChangeAspect="1" noChangeArrowheads="1"/>
            </p:cNvPicPr>
            <p:nvPr/>
          </p:nvPicPr>
          <p:blipFill>
            <a:blip r:embed="rId3" cstate="email"/>
            <a:srcRect/>
            <a:stretch>
              <a:fillRect/>
            </a:stretch>
          </p:blipFill>
          <p:spPr bwMode="auto">
            <a:xfrm>
              <a:off x="5555429" y="1700697"/>
              <a:ext cx="583107" cy="588007"/>
            </a:xfrm>
            <a:prstGeom prst="rect">
              <a:avLst/>
            </a:prstGeom>
            <a:noFill/>
          </p:spPr>
        </p:pic>
        <p:sp>
          <p:nvSpPr>
            <p:cNvPr id="54" name="AutoShape 48"/>
            <p:cNvSpPr>
              <a:spLocks noChangeArrowheads="1"/>
            </p:cNvSpPr>
            <p:nvPr/>
          </p:nvSpPr>
          <p:spPr bwMode="auto">
            <a:xfrm>
              <a:off x="4748499" y="1348165"/>
              <a:ext cx="3017520" cy="457200"/>
            </a:xfrm>
            <a:prstGeom prst="rect">
              <a:avLst/>
            </a:prstGeom>
            <a:noFill/>
            <a:ln w="12700" algn="ctr">
              <a:noFill/>
              <a:round/>
              <a:headEnd/>
              <a:tailEnd/>
            </a:ln>
          </p:spPr>
          <p:txBody>
            <a:bodyPr lIns="36000" tIns="36000" rIns="36000" bIns="36000" anchor="t" anchorCtr="0"/>
            <a:lstStyle/>
            <a:p>
              <a:pPr algn="ctr">
                <a:lnSpc>
                  <a:spcPct val="90000"/>
                </a:lnSpc>
              </a:pPr>
              <a:r>
                <a:rPr lang="en-US" sz="1400" dirty="0" smtClean="0">
                  <a:latin typeface="Vodafone Rg"/>
                </a:rPr>
                <a:t>Office and client premises</a:t>
              </a:r>
            </a:p>
            <a:p>
              <a:pPr>
                <a:lnSpc>
                  <a:spcPct val="90000"/>
                </a:lnSpc>
              </a:pPr>
              <a:endParaRPr lang="en-US" sz="1400" dirty="0" smtClean="0">
                <a:latin typeface="Vodafone Lt" panose="020B0606040202020204" pitchFamily="34" charset="0"/>
              </a:endParaRPr>
            </a:p>
          </p:txBody>
        </p:sp>
        <p:pic>
          <p:nvPicPr>
            <p:cNvPr id="55" name="Picture 2" descr="http://www.conceptdraw.com/solution-park/resource/images/solutions/people/Design-elements-Professions.png"/>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53053" b="67300" l="73206" r="83833"/>
                      </a14:imgEffect>
                    </a14:imgLayer>
                  </a14:imgProps>
                </a:ext>
              </a:extLst>
            </a:blip>
            <a:srcRect/>
            <a:stretch/>
          </p:blipFill>
          <p:spPr bwMode="auto">
            <a:xfrm>
              <a:off x="4861908" y="1712004"/>
              <a:ext cx="580288" cy="520039"/>
            </a:xfrm>
            <a:prstGeom prst="rect">
              <a:avLst/>
            </a:prstGeom>
            <a:noFill/>
          </p:spPr>
        </p:pic>
        <p:pic>
          <p:nvPicPr>
            <p:cNvPr id="56" name="Picture 4"/>
            <p:cNvPicPr>
              <a:picLocks noChangeAspect="1" noChangeArrowheads="1"/>
            </p:cNvPicPr>
            <p:nvPr/>
          </p:nvPicPr>
          <p:blipFill>
            <a:blip r:embed="rId6" cstate="email">
              <a:extLst>
                <a:ext uri="{BEBA8EAE-BF5A-486C-A8C5-ECC9F3942E4B}">
                  <a14:imgProps xmlns:a14="http://schemas.microsoft.com/office/drawing/2010/main">
                    <a14:imgLayer r:embed="rId7">
                      <a14:imgEffect>
                        <a14:backgroundRemoval t="0" b="100000" l="3774" r="96226"/>
                      </a14:imgEffect>
                    </a14:imgLayer>
                  </a14:imgProps>
                </a:ext>
                <a:ext uri="{28A0092B-C50C-407E-A947-70E740481C1C}">
                  <a14:useLocalDpi xmlns:a14="http://schemas.microsoft.com/office/drawing/2010/main" val="0"/>
                </a:ext>
              </a:extLst>
            </a:blip>
            <a:srcRect/>
            <a:stretch>
              <a:fillRect/>
            </a:stretch>
          </p:blipFill>
          <p:spPr bwMode="auto">
            <a:xfrm>
              <a:off x="7140360" y="1752103"/>
              <a:ext cx="257680" cy="68929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7" name="Picture 2" descr="http://www.conceptdraw.com/solution-park/resource/images/solutions/people/Design-elements-Professions.png"/>
            <p:cNvPicPr>
              <a:picLocks noChangeAspect="1" noChangeArrowheads="1"/>
            </p:cNvPicPr>
            <p:nvPr/>
          </p:nvPicPr>
          <p:blipFill>
            <a:blip r:embed="rId8" cstate="email"/>
            <a:srcRect/>
            <a:stretch>
              <a:fillRect/>
            </a:stretch>
          </p:blipFill>
          <p:spPr bwMode="auto">
            <a:xfrm>
              <a:off x="6285334" y="1756699"/>
              <a:ext cx="612068" cy="612068"/>
            </a:xfrm>
            <a:prstGeom prst="rect">
              <a:avLst/>
            </a:prstGeom>
            <a:noFill/>
          </p:spPr>
        </p:pic>
        <p:pic>
          <p:nvPicPr>
            <p:cNvPr id="58" name="Picture 3"/>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7735795" y="1804607"/>
              <a:ext cx="192405" cy="67499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grpSp>
        <p:nvGrpSpPr>
          <p:cNvPr id="59" name="Group 58"/>
          <p:cNvGrpSpPr/>
          <p:nvPr/>
        </p:nvGrpSpPr>
        <p:grpSpPr>
          <a:xfrm>
            <a:off x="2643757" y="2232750"/>
            <a:ext cx="2536821" cy="1242663"/>
            <a:chOff x="1107955" y="1230357"/>
            <a:chExt cx="2505784" cy="1160712"/>
          </a:xfrm>
          <a:gradFill flip="none" rotWithShape="1">
            <a:gsLst>
              <a:gs pos="0">
                <a:schemeClr val="accent1"/>
              </a:gs>
              <a:gs pos="100000">
                <a:srgbClr val="FFFFFF"/>
              </a:gs>
            </a:gsLst>
            <a:path path="circle">
              <a:fillToRect l="100000" t="100000"/>
            </a:path>
            <a:tileRect r="-100000" b="-100000"/>
          </a:gradFill>
        </p:grpSpPr>
        <p:sp>
          <p:nvSpPr>
            <p:cNvPr id="60" name="Oval Callout 59"/>
            <p:cNvSpPr/>
            <p:nvPr/>
          </p:nvSpPr>
          <p:spPr>
            <a:xfrm>
              <a:off x="1107955" y="1230357"/>
              <a:ext cx="2505784" cy="1160712"/>
            </a:xfrm>
            <a:prstGeom prst="wedgeEllipseCallout">
              <a:avLst>
                <a:gd name="adj1" fmla="val 71022"/>
                <a:gd name="adj2" fmla="val -82294"/>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anchor="ctr"/>
            <a:lstStyle/>
            <a:p>
              <a:pPr algn="ctr"/>
              <a:endParaRPr lang="en-US" sz="1400" dirty="0">
                <a:solidFill>
                  <a:schemeClr val="tx1"/>
                </a:solidFill>
                <a:latin typeface="Vodafone Lt" panose="020B0606040202020204" pitchFamily="34" charset="0"/>
              </a:endParaRPr>
            </a:p>
          </p:txBody>
        </p:sp>
        <p:sp>
          <p:nvSpPr>
            <p:cNvPr id="61" name="TextBox 60"/>
            <p:cNvSpPr txBox="1"/>
            <p:nvPr/>
          </p:nvSpPr>
          <p:spPr>
            <a:xfrm>
              <a:off x="1334568" y="1489698"/>
              <a:ext cx="2121327" cy="611277"/>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anchor="ctr"/>
            <a:lstStyle>
              <a:defPPr>
                <a:defRPr lang="en-US"/>
              </a:defPPr>
              <a:lvl1pPr algn="ctr">
                <a:defRPr sz="1400">
                  <a:latin typeface="Vodafone Lt" panose="020B060604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dirty="0">
                  <a:solidFill>
                    <a:schemeClr val="tx1"/>
                  </a:solidFill>
                  <a:latin typeface="Vodafone Rg"/>
                </a:rPr>
                <a:t>Professional Services have a significant need for office technology and a highly mobile workforce </a:t>
              </a:r>
            </a:p>
          </p:txBody>
        </p:sp>
      </p:grpSp>
      <p:sp>
        <p:nvSpPr>
          <p:cNvPr id="68" name="Pentagon 67">
            <a:hlinkClick r:id="" action="ppaction://hlinkshowjump?jump=nextslide"/>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grpSp>
        <p:nvGrpSpPr>
          <p:cNvPr id="32" name="Group 31"/>
          <p:cNvGrpSpPr/>
          <p:nvPr/>
        </p:nvGrpSpPr>
        <p:grpSpPr>
          <a:xfrm>
            <a:off x="0" y="-1"/>
            <a:ext cx="1945904" cy="5143501"/>
            <a:chOff x="0" y="-1"/>
            <a:chExt cx="1945904" cy="5143501"/>
          </a:xfrm>
        </p:grpSpPr>
        <p:sp>
          <p:nvSpPr>
            <p:cNvPr id="33" name="Rectangle 32"/>
            <p:cNvSpPr/>
            <p:nvPr/>
          </p:nvSpPr>
          <p:spPr>
            <a:xfrm>
              <a:off x="0" y="-1"/>
              <a:ext cx="1945904" cy="514350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Lt" panose="020B0606040202020204" pitchFamily="34" charset="0"/>
              </a:endParaRPr>
            </a:p>
          </p:txBody>
        </p:sp>
        <p:sp>
          <p:nvSpPr>
            <p:cNvPr id="35" name="Pentagon 34"/>
            <p:cNvSpPr>
              <a:spLocks noChangeAspect="1"/>
            </p:cNvSpPr>
            <p:nvPr/>
          </p:nvSpPr>
          <p:spPr>
            <a:xfrm>
              <a:off x="51846" y="88018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36" name="Pentagon 35"/>
            <p:cNvSpPr>
              <a:spLocks noChangeAspect="1"/>
            </p:cNvSpPr>
            <p:nvPr/>
          </p:nvSpPr>
          <p:spPr>
            <a:xfrm>
              <a:off x="51846" y="1289403"/>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smtClean="0">
                  <a:solidFill>
                    <a:schemeClr val="bg1">
                      <a:lumMod val="95000"/>
                    </a:schemeClr>
                  </a:solidFill>
                  <a:latin typeface="Vodafone Rg"/>
                </a:rPr>
                <a:t> 1. Why?</a:t>
              </a:r>
              <a:endParaRPr lang="en-GB" b="1" kern="1200" dirty="0" smtClean="0">
                <a:solidFill>
                  <a:schemeClr val="bg1">
                    <a:lumMod val="95000"/>
                  </a:schemeClr>
                </a:solidFill>
                <a:latin typeface="Vodafone Rg"/>
              </a:endParaRPr>
            </a:p>
          </p:txBody>
        </p:sp>
      </p:grpSp>
      <p:sp>
        <p:nvSpPr>
          <p:cNvPr id="39" name="23 Rectángulo"/>
          <p:cNvSpPr/>
          <p:nvPr/>
        </p:nvSpPr>
        <p:spPr>
          <a:xfrm>
            <a:off x="0" y="-1"/>
            <a:ext cx="9144000" cy="617539"/>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200" b="1" kern="1200" dirty="0" smtClean="0">
              <a:solidFill>
                <a:srgbClr val="34342B"/>
              </a:solidFill>
              <a:latin typeface="Vodafone Lt" panose="020B0606040202020204" pitchFamily="34" charset="0"/>
            </a:endParaRPr>
          </a:p>
        </p:txBody>
      </p:sp>
      <p:pic>
        <p:nvPicPr>
          <p:cNvPr id="41"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7317" y="11154"/>
            <a:ext cx="336654" cy="606384"/>
          </a:xfrm>
          <a:prstGeom prst="rect">
            <a:avLst/>
          </a:prstGeom>
        </p:spPr>
      </p:pic>
      <p:sp>
        <p:nvSpPr>
          <p:cNvPr id="42" name="Pentagon 41"/>
          <p:cNvSpPr>
            <a:spLocks noChangeAspect="1"/>
          </p:cNvSpPr>
          <p:nvPr/>
        </p:nvSpPr>
        <p:spPr>
          <a:xfrm>
            <a:off x="58260" y="353391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43" name="Pentagon 42"/>
          <p:cNvSpPr>
            <a:spLocks noChangeAspect="1"/>
          </p:cNvSpPr>
          <p:nvPr/>
        </p:nvSpPr>
        <p:spPr>
          <a:xfrm>
            <a:off x="58260" y="3059692"/>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sp>
        <p:nvSpPr>
          <p:cNvPr id="45" name="TextBox 44"/>
          <p:cNvSpPr txBox="1"/>
          <p:nvPr/>
        </p:nvSpPr>
        <p:spPr>
          <a:xfrm>
            <a:off x="124765" y="1851687"/>
            <a:ext cx="1794426" cy="3374803"/>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Core Business Needs</a:t>
            </a:r>
          </a:p>
          <a:p>
            <a:pPr>
              <a:tabLst>
                <a:tab pos="93663" algn="l"/>
              </a:tabLst>
            </a:pPr>
            <a:r>
              <a:rPr lang="en-US" sz="1200" b="1" dirty="0">
                <a:solidFill>
                  <a:schemeClr val="accent1"/>
                </a:solidFill>
                <a:latin typeface="Vodafone Rg"/>
              </a:rPr>
              <a:t>Verticals Main Characteristics</a:t>
            </a:r>
          </a:p>
          <a:p>
            <a:pPr>
              <a:tabLst>
                <a:tab pos="93663" algn="l"/>
              </a:tabLst>
            </a:pPr>
            <a:r>
              <a:rPr lang="en-US" sz="1200" dirty="0" smtClean="0">
                <a:solidFill>
                  <a:srgbClr val="888888"/>
                </a:solidFill>
                <a:latin typeface="Vodafone Rg"/>
              </a:rPr>
              <a:t>Summary</a:t>
            </a:r>
          </a:p>
          <a:p>
            <a:pPr>
              <a:tabLst>
                <a:tab pos="93663" algn="l"/>
              </a:tabLst>
            </a:pPr>
            <a:r>
              <a:rPr lang="en-US" sz="1200" dirty="0" smtClean="0">
                <a:solidFill>
                  <a:srgbClr val="888888"/>
                </a:solidFill>
                <a:latin typeface="Vodafone Rg"/>
              </a:rPr>
              <a:t>Test yourself</a:t>
            </a:r>
          </a:p>
        </p:txBody>
      </p:sp>
      <p:sp>
        <p:nvSpPr>
          <p:cNvPr id="40" name="33 CuadroTexto"/>
          <p:cNvSpPr txBox="1"/>
          <p:nvPr/>
        </p:nvSpPr>
        <p:spPr>
          <a:xfrm>
            <a:off x="1359147" y="-26986"/>
            <a:ext cx="6532987" cy="614150"/>
          </a:xfrm>
          <a:prstGeom prst="rect">
            <a:avLst/>
          </a:prstGeom>
        </p:spPr>
        <p:txBody>
          <a:bodyPr wrap="square" lIns="0" tIns="0" rIns="0" bIns="0" rtlCol="0" anchor="ctr">
            <a:noAutofit/>
          </a:bodyPr>
          <a:lstStyle/>
          <a:p>
            <a:r>
              <a:rPr lang="es-ES" sz="2800" b="1" dirty="0" err="1" smtClean="0">
                <a:solidFill>
                  <a:schemeClr val="bg1"/>
                </a:solidFill>
                <a:latin typeface="Vodafone Rg"/>
              </a:rPr>
              <a:t>Why</a:t>
            </a:r>
            <a:r>
              <a:rPr lang="es-ES" sz="2800" b="1" dirty="0">
                <a:solidFill>
                  <a:schemeClr val="bg1"/>
                </a:solidFill>
                <a:latin typeface="Vodafone Rg"/>
              </a:rPr>
              <a:t> </a:t>
            </a:r>
            <a:r>
              <a:rPr lang="es-ES" sz="2800" b="1" dirty="0" smtClean="0">
                <a:solidFill>
                  <a:schemeClr val="bg1"/>
                </a:solidFill>
                <a:latin typeface="Vodafone Rg"/>
              </a:rPr>
              <a:t>are Small </a:t>
            </a:r>
            <a:r>
              <a:rPr lang="es-ES" sz="2800" b="1" dirty="0" err="1" smtClean="0">
                <a:solidFill>
                  <a:schemeClr val="bg1"/>
                </a:solidFill>
                <a:latin typeface="Vodafone Rg"/>
              </a:rPr>
              <a:t>Businesses</a:t>
            </a:r>
            <a:r>
              <a:rPr lang="es-ES" sz="2800" b="1" dirty="0" smtClean="0">
                <a:solidFill>
                  <a:schemeClr val="bg1"/>
                </a:solidFill>
                <a:latin typeface="Vodafone Rg"/>
              </a:rPr>
              <a:t> </a:t>
            </a:r>
            <a:r>
              <a:rPr lang="es-ES" sz="2800" b="1" dirty="0" err="1" smtClean="0">
                <a:solidFill>
                  <a:schemeClr val="bg1"/>
                </a:solidFill>
                <a:latin typeface="Vodafone Rg"/>
              </a:rPr>
              <a:t>Important</a:t>
            </a:r>
            <a:r>
              <a:rPr lang="es-ES" sz="2800" b="1" dirty="0" smtClean="0">
                <a:solidFill>
                  <a:schemeClr val="bg1"/>
                </a:solidFill>
                <a:latin typeface="Vodafone Rg"/>
              </a:rPr>
              <a:t>?</a:t>
            </a:r>
            <a:endParaRPr lang="es-ES" sz="2800" b="1" dirty="0">
              <a:solidFill>
                <a:schemeClr val="bg1"/>
              </a:solidFill>
              <a:latin typeface="Vodafone Rg"/>
            </a:endParaRPr>
          </a:p>
        </p:txBody>
      </p:sp>
    </p:spTree>
    <p:extLst>
      <p:ext uri="{BB962C8B-B14F-4D97-AF65-F5344CB8AC3E}">
        <p14:creationId xmlns:p14="http://schemas.microsoft.com/office/powerpoint/2010/main" val="9118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right)">
                                      <p:cBhvr>
                                        <p:cTn id="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Lt" panose="020B0606040202020204" pitchFamily="34" charset="0"/>
            </a:endParaRPr>
          </a:p>
        </p:txBody>
      </p:sp>
      <p:sp>
        <p:nvSpPr>
          <p:cNvPr id="26" name="TextBox 25"/>
          <p:cNvSpPr txBox="1"/>
          <p:nvPr/>
        </p:nvSpPr>
        <p:spPr>
          <a:xfrm>
            <a:off x="2332038" y="3197989"/>
            <a:ext cx="6281737" cy="914400"/>
          </a:xfrm>
          <a:prstGeom prst="rect">
            <a:avLst/>
          </a:prstGeom>
        </p:spPr>
        <p:txBody>
          <a:bodyPr wrap="square" lIns="0" tIns="0" rIns="0" bIns="0" rtlCol="0">
            <a:noAutofit/>
          </a:bodyPr>
          <a:lstStyle/>
          <a:p>
            <a:r>
              <a:rPr lang="en-US" sz="1400" dirty="0">
                <a:latin typeface="Vodafone Rg"/>
              </a:rPr>
              <a:t>Construction companies spend all of their revenue generating time on customer sites such as in houses </a:t>
            </a:r>
            <a:r>
              <a:rPr lang="en-US" sz="1400" dirty="0" smtClean="0">
                <a:latin typeface="Vodafone Rg"/>
              </a:rPr>
              <a:t>and building sites. They </a:t>
            </a:r>
            <a:r>
              <a:rPr lang="en-US" sz="1400" dirty="0">
                <a:latin typeface="Vodafone Rg"/>
              </a:rPr>
              <a:t>do not have a large requirement for office-based technology</a:t>
            </a:r>
            <a:r>
              <a:rPr lang="en-US" sz="1400" dirty="0" smtClean="0">
                <a:latin typeface="Vodafone Rg"/>
              </a:rPr>
              <a:t>.</a:t>
            </a:r>
          </a:p>
          <a:p>
            <a:pPr marL="285750" indent="-285750">
              <a:buClr>
                <a:schemeClr val="accent1"/>
              </a:buClr>
              <a:buFont typeface="Arial"/>
              <a:buChar char="•"/>
              <a:defRPr/>
            </a:pPr>
            <a:r>
              <a:rPr lang="en-US" sz="1400" dirty="0">
                <a:latin typeface="Vodafone Rg"/>
              </a:rPr>
              <a:t>Employees are </a:t>
            </a:r>
            <a:r>
              <a:rPr lang="en-US" sz="1400" b="1" dirty="0">
                <a:solidFill>
                  <a:srgbClr val="EA2314"/>
                </a:solidFill>
                <a:latin typeface="Vodafone Rg"/>
              </a:rPr>
              <a:t>often on the move </a:t>
            </a:r>
            <a:r>
              <a:rPr lang="en-US" sz="1400" dirty="0">
                <a:latin typeface="Vodafone Rg"/>
              </a:rPr>
              <a:t>and work from </a:t>
            </a:r>
            <a:r>
              <a:rPr lang="en-US" sz="1400" b="1" dirty="0">
                <a:solidFill>
                  <a:srgbClr val="EA2314"/>
                </a:solidFill>
                <a:latin typeface="Vodafone Rg"/>
              </a:rPr>
              <a:t>different locations</a:t>
            </a:r>
            <a:endParaRPr lang="en-US" sz="1400" dirty="0">
              <a:latin typeface="Vodafone Rg"/>
            </a:endParaRPr>
          </a:p>
          <a:p>
            <a:pPr marL="285750" indent="-285750">
              <a:buClr>
                <a:schemeClr val="accent1"/>
              </a:buClr>
              <a:buFont typeface="Arial"/>
              <a:buChar char="•"/>
              <a:defRPr/>
            </a:pPr>
            <a:r>
              <a:rPr lang="en-US" sz="1400" dirty="0">
                <a:latin typeface="Vodafone Rg"/>
              </a:rPr>
              <a:t>E</a:t>
            </a:r>
            <a:r>
              <a:rPr lang="en-US" sz="1400" dirty="0" smtClean="0">
                <a:latin typeface="Vodafone Rg"/>
              </a:rPr>
              <a:t>mployees  need to </a:t>
            </a:r>
            <a:r>
              <a:rPr lang="en-US" sz="1400" dirty="0">
                <a:latin typeface="Vodafone Rg"/>
              </a:rPr>
              <a:t>be </a:t>
            </a:r>
            <a:r>
              <a:rPr lang="en-US" sz="1400" b="1" dirty="0">
                <a:solidFill>
                  <a:srgbClr val="EA2314"/>
                </a:solidFill>
                <a:latin typeface="Vodafone Rg"/>
              </a:rPr>
              <a:t>contactable</a:t>
            </a:r>
            <a:endParaRPr lang="en-US" sz="1400" dirty="0">
              <a:latin typeface="Vodafone Rg"/>
            </a:endParaRPr>
          </a:p>
          <a:p>
            <a:endParaRPr lang="en-US" sz="1400" dirty="0">
              <a:latin typeface="Vodafone Rg"/>
            </a:endParaRPr>
          </a:p>
          <a:p>
            <a:endParaRPr lang="en-US" sz="1400" dirty="0">
              <a:latin typeface="Vodafone Rg"/>
            </a:endParaRPr>
          </a:p>
        </p:txBody>
      </p:sp>
      <p:grpSp>
        <p:nvGrpSpPr>
          <p:cNvPr id="21" name="Group 20"/>
          <p:cNvGrpSpPr/>
          <p:nvPr/>
        </p:nvGrpSpPr>
        <p:grpSpPr>
          <a:xfrm>
            <a:off x="3643200" y="1073625"/>
            <a:ext cx="3132000" cy="1472400"/>
            <a:chOff x="4710480" y="2644621"/>
            <a:chExt cx="3657600" cy="1463381"/>
          </a:xfrm>
        </p:grpSpPr>
        <p:sp>
          <p:nvSpPr>
            <p:cNvPr id="22" name="TextBox 16"/>
            <p:cNvSpPr txBox="1">
              <a:spLocks noChangeArrowheads="1"/>
            </p:cNvSpPr>
            <p:nvPr/>
          </p:nvSpPr>
          <p:spPr bwMode="auto">
            <a:xfrm>
              <a:off x="4710480" y="2644621"/>
              <a:ext cx="3657600" cy="1463381"/>
            </a:xfrm>
            <a:prstGeom prst="rect">
              <a:avLst/>
            </a:prstGeom>
            <a:noFill/>
            <a:ln w="9525">
              <a:solidFill>
                <a:schemeClr val="bg2">
                  <a:lumMod val="40000"/>
                  <a:lumOff val="60000"/>
                </a:schemeClr>
              </a:solidFill>
              <a:miter lim="800000"/>
              <a:headEnd/>
              <a:tailEnd/>
            </a:ln>
            <a:extLst>
              <a:ext uri="{909E8E84-426E-40dd-AFC4-6F175D3DCCD1}">
                <a14:hiddenFill xmlns="" xmlns:a14="http://schemas.microsoft.com/office/drawing/2010/main">
                  <a:solidFill>
                    <a:srgbClr val="FFFFFF"/>
                  </a:solidFill>
                </a14:hiddenFill>
              </a:ext>
            </a:extLst>
          </p:spPr>
          <p:txBody>
            <a:bodyPr wrap="square" lIns="72000" rIns="72000" bIns="91440" anchor="ctr">
              <a:noAutofit/>
            </a:bodyPr>
            <a:lstStyle>
              <a:lvl1pPr marL="180975" indent="-180975">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buClr>
                  <a:schemeClr val="accent1"/>
                </a:buClr>
                <a:buFont typeface="Arial" charset="0"/>
                <a:buChar char="•"/>
                <a:defRPr/>
              </a:pPr>
              <a:endParaRPr lang="en-US" sz="1400" dirty="0" smtClean="0">
                <a:latin typeface="Vodafone Lt" panose="020B0606040202020204" pitchFamily="34" charset="0"/>
              </a:endParaRPr>
            </a:p>
          </p:txBody>
        </p:sp>
        <p:sp>
          <p:nvSpPr>
            <p:cNvPr id="23" name="Rectangle 43"/>
            <p:cNvSpPr>
              <a:spLocks noChangeArrowheads="1"/>
            </p:cNvSpPr>
            <p:nvPr/>
          </p:nvSpPr>
          <p:spPr bwMode="auto">
            <a:xfrm>
              <a:off x="4710480" y="2644621"/>
              <a:ext cx="3657600" cy="271357"/>
            </a:xfrm>
            <a:prstGeom prst="rect">
              <a:avLst/>
            </a:prstGeom>
            <a:solidFill>
              <a:srgbClr val="FF0000"/>
            </a:solidFill>
            <a:ln w="19050" algn="ctr">
              <a:noFill/>
              <a:miter lim="800000"/>
              <a:headEnd/>
              <a:tailEnd/>
            </a:ln>
          </p:spPr>
          <p:txBody>
            <a:bodyPr wrap="none" lIns="76698" tIns="39883" rIns="76698" bIns="39883" anchor="ctr"/>
            <a:lstStyle/>
            <a:p>
              <a:pPr algn="ctr" defTabSz="444500">
                <a:lnSpc>
                  <a:spcPct val="90000"/>
                </a:lnSpc>
                <a:spcBef>
                  <a:spcPct val="0"/>
                </a:spcBef>
                <a:spcAft>
                  <a:spcPct val="35000"/>
                </a:spcAft>
              </a:pPr>
              <a:r>
                <a:rPr lang="en-US" sz="1400" b="1" dirty="0" smtClean="0">
                  <a:solidFill>
                    <a:schemeClr val="bg1"/>
                  </a:solidFill>
                  <a:latin typeface="Vodafone Rg"/>
                </a:rPr>
                <a:t>Construction</a:t>
              </a:r>
              <a:endParaRPr lang="en-GB" sz="1400" b="1" dirty="0">
                <a:solidFill>
                  <a:schemeClr val="bg1"/>
                </a:solidFill>
                <a:latin typeface="Vodafone Rg"/>
              </a:endParaRPr>
            </a:p>
          </p:txBody>
        </p:sp>
        <p:sp>
          <p:nvSpPr>
            <p:cNvPr id="24" name="AutoShape 48"/>
            <p:cNvSpPr>
              <a:spLocks noChangeArrowheads="1"/>
            </p:cNvSpPr>
            <p:nvPr/>
          </p:nvSpPr>
          <p:spPr bwMode="auto">
            <a:xfrm>
              <a:off x="4782519" y="2952632"/>
              <a:ext cx="3017520" cy="457200"/>
            </a:xfrm>
            <a:prstGeom prst="rect">
              <a:avLst/>
            </a:prstGeom>
            <a:noFill/>
            <a:ln w="12700" algn="ctr">
              <a:noFill/>
              <a:round/>
              <a:headEnd/>
              <a:tailEnd/>
            </a:ln>
          </p:spPr>
          <p:txBody>
            <a:bodyPr lIns="36000" tIns="36000" rIns="36000" bIns="36000" anchor="t" anchorCtr="0"/>
            <a:lstStyle/>
            <a:p>
              <a:pPr algn="ctr">
                <a:lnSpc>
                  <a:spcPct val="90000"/>
                </a:lnSpc>
              </a:pPr>
              <a:r>
                <a:rPr lang="en-US" sz="1400" dirty="0" smtClean="0">
                  <a:latin typeface="Vodafone Rg"/>
                </a:rPr>
                <a:t>Onsite at construction site</a:t>
              </a:r>
            </a:p>
          </p:txBody>
        </p:sp>
        <p:pic>
          <p:nvPicPr>
            <p:cNvPr id="25" name="Picture 2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16480" y="3267776"/>
              <a:ext cx="573304" cy="6759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5" name="Picture 12" descr="http://image.shutterstock.com/display_pic_with_logo/859501/859501,1321826445,31/stock-photo-hardhat-with-blue-prints-home-construction-icon-89263864.jpg"/>
            <p:cNvPicPr>
              <a:picLocks noChangeAspect="1" noChangeArrowheads="1"/>
            </p:cNvPicPr>
            <p:nvPr/>
          </p:nvPicPr>
          <p:blipFill>
            <a:blip r:embed="rId4" cstate="email"/>
            <a:srcRect/>
            <a:stretch>
              <a:fillRect/>
            </a:stretch>
          </p:blipFill>
          <p:spPr bwMode="auto">
            <a:xfrm>
              <a:off x="4997985" y="3267696"/>
              <a:ext cx="636572" cy="540060"/>
            </a:xfrm>
            <a:prstGeom prst="rect">
              <a:avLst/>
            </a:prstGeom>
            <a:noFill/>
          </p:spPr>
        </p:pic>
        <p:pic>
          <p:nvPicPr>
            <p:cNvPr id="36" name="Picture 2" descr="http://www.conceptdraw.com/solution-park/resource/images/solutions/people/Design-elements-Professions.png"/>
            <p:cNvPicPr>
              <a:picLocks noChangeAspect="1" noChangeArrowheads="1"/>
            </p:cNvPicPr>
            <p:nvPr/>
          </p:nvPicPr>
          <p:blipFill>
            <a:blip r:embed="rId5" cstate="email"/>
            <a:srcRect/>
            <a:stretch>
              <a:fillRect/>
            </a:stretch>
          </p:blipFill>
          <p:spPr bwMode="auto">
            <a:xfrm>
              <a:off x="6805725" y="3242671"/>
              <a:ext cx="412259" cy="748851"/>
            </a:xfrm>
            <a:prstGeom prst="rect">
              <a:avLst/>
            </a:prstGeom>
            <a:noFill/>
          </p:spPr>
        </p:pic>
        <p:pic>
          <p:nvPicPr>
            <p:cNvPr id="37" name="Picture 13"/>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545265" y="3249504"/>
              <a:ext cx="447401" cy="71250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
        <p:nvSpPr>
          <p:cNvPr id="45" name="Pentagon 44">
            <a:hlinkClick r:id="" action="ppaction://hlinkshowjump?jump=nextslide"/>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grpSp>
        <p:nvGrpSpPr>
          <p:cNvPr id="19" name="Group 18"/>
          <p:cNvGrpSpPr/>
          <p:nvPr/>
        </p:nvGrpSpPr>
        <p:grpSpPr>
          <a:xfrm>
            <a:off x="0" y="-1"/>
            <a:ext cx="1945904" cy="5143501"/>
            <a:chOff x="0" y="-1"/>
            <a:chExt cx="1945904" cy="5143501"/>
          </a:xfrm>
        </p:grpSpPr>
        <p:sp>
          <p:nvSpPr>
            <p:cNvPr id="27" name="Rectangle 26"/>
            <p:cNvSpPr/>
            <p:nvPr/>
          </p:nvSpPr>
          <p:spPr>
            <a:xfrm>
              <a:off x="0" y="-1"/>
              <a:ext cx="1945904" cy="514350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Lt" panose="020B0606040202020204" pitchFamily="34" charset="0"/>
              </a:endParaRPr>
            </a:p>
          </p:txBody>
        </p:sp>
        <p:sp>
          <p:nvSpPr>
            <p:cNvPr id="29" name="Pentagon 28"/>
            <p:cNvSpPr>
              <a:spLocks noChangeAspect="1"/>
            </p:cNvSpPr>
            <p:nvPr/>
          </p:nvSpPr>
          <p:spPr>
            <a:xfrm>
              <a:off x="51846" y="88018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30" name="Pentagon 29"/>
            <p:cNvSpPr>
              <a:spLocks noChangeAspect="1"/>
            </p:cNvSpPr>
            <p:nvPr/>
          </p:nvSpPr>
          <p:spPr>
            <a:xfrm>
              <a:off x="51846" y="1289403"/>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smtClean="0">
                  <a:solidFill>
                    <a:schemeClr val="bg1">
                      <a:lumMod val="95000"/>
                    </a:schemeClr>
                  </a:solidFill>
                  <a:latin typeface="Vodafone Rg"/>
                </a:rPr>
                <a:t> 1. Why?</a:t>
              </a:r>
              <a:endParaRPr lang="en-GB" b="1" kern="1200" dirty="0" smtClean="0">
                <a:solidFill>
                  <a:schemeClr val="bg1">
                    <a:lumMod val="95000"/>
                  </a:schemeClr>
                </a:solidFill>
                <a:latin typeface="Vodafone Rg"/>
              </a:endParaRPr>
            </a:p>
          </p:txBody>
        </p:sp>
      </p:grpSp>
      <p:sp>
        <p:nvSpPr>
          <p:cNvPr id="33" name="23 Rectángulo"/>
          <p:cNvSpPr/>
          <p:nvPr/>
        </p:nvSpPr>
        <p:spPr>
          <a:xfrm>
            <a:off x="0" y="-1"/>
            <a:ext cx="9144000" cy="617539"/>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200" b="1" kern="1200" dirty="0" smtClean="0">
              <a:solidFill>
                <a:srgbClr val="34342B"/>
              </a:solidFill>
              <a:latin typeface="Vodafone Lt" panose="020B0606040202020204" pitchFamily="34" charset="0"/>
            </a:endParaRPr>
          </a:p>
        </p:txBody>
      </p:sp>
      <p:pic>
        <p:nvPicPr>
          <p:cNvPr id="38"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7317" y="11154"/>
            <a:ext cx="336654" cy="606384"/>
          </a:xfrm>
          <a:prstGeom prst="rect">
            <a:avLst/>
          </a:prstGeom>
        </p:spPr>
      </p:pic>
      <p:sp>
        <p:nvSpPr>
          <p:cNvPr id="39" name="Pentagon 38"/>
          <p:cNvSpPr>
            <a:spLocks noChangeAspect="1"/>
          </p:cNvSpPr>
          <p:nvPr/>
        </p:nvSpPr>
        <p:spPr>
          <a:xfrm>
            <a:off x="58260" y="353391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40" name="Pentagon 39"/>
          <p:cNvSpPr>
            <a:spLocks noChangeAspect="1"/>
          </p:cNvSpPr>
          <p:nvPr/>
        </p:nvSpPr>
        <p:spPr>
          <a:xfrm>
            <a:off x="58260" y="3059692"/>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sp>
        <p:nvSpPr>
          <p:cNvPr id="42" name="TextBox 41"/>
          <p:cNvSpPr txBox="1"/>
          <p:nvPr/>
        </p:nvSpPr>
        <p:spPr>
          <a:xfrm>
            <a:off x="124765" y="1851687"/>
            <a:ext cx="1794426" cy="3374803"/>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Core Business Needs</a:t>
            </a:r>
          </a:p>
          <a:p>
            <a:pPr>
              <a:tabLst>
                <a:tab pos="93663" algn="l"/>
              </a:tabLst>
            </a:pPr>
            <a:r>
              <a:rPr lang="en-US" sz="1200" b="1" dirty="0">
                <a:solidFill>
                  <a:schemeClr val="accent1"/>
                </a:solidFill>
                <a:latin typeface="Vodafone Rg"/>
              </a:rPr>
              <a:t>Verticals Main Characteristics</a:t>
            </a:r>
          </a:p>
          <a:p>
            <a:pPr>
              <a:tabLst>
                <a:tab pos="93663" algn="l"/>
              </a:tabLst>
            </a:pPr>
            <a:r>
              <a:rPr lang="en-US" sz="1200" dirty="0" smtClean="0">
                <a:solidFill>
                  <a:srgbClr val="888888"/>
                </a:solidFill>
                <a:latin typeface="Vodafone Rg"/>
              </a:rPr>
              <a:t>Summary</a:t>
            </a:r>
          </a:p>
          <a:p>
            <a:pPr>
              <a:tabLst>
                <a:tab pos="93663" algn="l"/>
              </a:tabLst>
            </a:pPr>
            <a:r>
              <a:rPr lang="en-US" sz="1200" dirty="0" smtClean="0">
                <a:solidFill>
                  <a:srgbClr val="888888"/>
                </a:solidFill>
                <a:latin typeface="Vodafone Rg"/>
              </a:rPr>
              <a:t>Test yourself</a:t>
            </a:r>
          </a:p>
        </p:txBody>
      </p:sp>
      <p:sp>
        <p:nvSpPr>
          <p:cNvPr id="32" name="33 CuadroTexto"/>
          <p:cNvSpPr txBox="1"/>
          <p:nvPr/>
        </p:nvSpPr>
        <p:spPr>
          <a:xfrm>
            <a:off x="1359147" y="-26986"/>
            <a:ext cx="6532987" cy="614150"/>
          </a:xfrm>
          <a:prstGeom prst="rect">
            <a:avLst/>
          </a:prstGeom>
        </p:spPr>
        <p:txBody>
          <a:bodyPr wrap="square" lIns="0" tIns="0" rIns="0" bIns="0" rtlCol="0" anchor="ctr">
            <a:noAutofit/>
          </a:bodyPr>
          <a:lstStyle/>
          <a:p>
            <a:r>
              <a:rPr lang="es-ES" sz="2800" b="1" dirty="0" err="1" smtClean="0">
                <a:solidFill>
                  <a:schemeClr val="bg1"/>
                </a:solidFill>
                <a:latin typeface="Vodafone Rg"/>
              </a:rPr>
              <a:t>Why</a:t>
            </a:r>
            <a:r>
              <a:rPr lang="es-ES" sz="2800" b="1" dirty="0">
                <a:solidFill>
                  <a:schemeClr val="bg1"/>
                </a:solidFill>
                <a:latin typeface="Vodafone Rg"/>
              </a:rPr>
              <a:t> </a:t>
            </a:r>
            <a:r>
              <a:rPr lang="es-ES" sz="2800" b="1" dirty="0" smtClean="0">
                <a:solidFill>
                  <a:schemeClr val="bg1"/>
                </a:solidFill>
                <a:latin typeface="Vodafone Rg"/>
              </a:rPr>
              <a:t>are Small </a:t>
            </a:r>
            <a:r>
              <a:rPr lang="es-ES" sz="2800" b="1" dirty="0" err="1" smtClean="0">
                <a:solidFill>
                  <a:schemeClr val="bg1"/>
                </a:solidFill>
                <a:latin typeface="Vodafone Rg"/>
              </a:rPr>
              <a:t>Businesses</a:t>
            </a:r>
            <a:r>
              <a:rPr lang="es-ES" sz="2800" b="1" dirty="0" smtClean="0">
                <a:solidFill>
                  <a:schemeClr val="bg1"/>
                </a:solidFill>
                <a:latin typeface="Vodafone Rg"/>
              </a:rPr>
              <a:t> </a:t>
            </a:r>
            <a:r>
              <a:rPr lang="es-ES" sz="2800" b="1" dirty="0" err="1" smtClean="0">
                <a:solidFill>
                  <a:schemeClr val="bg1"/>
                </a:solidFill>
                <a:latin typeface="Vodafone Rg"/>
              </a:rPr>
              <a:t>Important</a:t>
            </a:r>
            <a:r>
              <a:rPr lang="es-ES" sz="2800" b="1" dirty="0" smtClean="0">
                <a:solidFill>
                  <a:schemeClr val="bg1"/>
                </a:solidFill>
                <a:latin typeface="Vodafone Rg"/>
              </a:rPr>
              <a:t>?</a:t>
            </a:r>
            <a:endParaRPr lang="es-ES" sz="2800" b="1" dirty="0">
              <a:solidFill>
                <a:schemeClr val="bg1"/>
              </a:solidFill>
              <a:latin typeface="Vodafone Rg"/>
            </a:endParaRPr>
          </a:p>
        </p:txBody>
      </p:sp>
    </p:spTree>
    <p:extLst>
      <p:ext uri="{BB962C8B-B14F-4D97-AF65-F5344CB8AC3E}">
        <p14:creationId xmlns:p14="http://schemas.microsoft.com/office/powerpoint/2010/main" val="32443753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pitchFamily="34" charset="0"/>
            </a:endParaRPr>
          </a:p>
        </p:txBody>
      </p:sp>
      <p:sp>
        <p:nvSpPr>
          <p:cNvPr id="11" name="Rectangle 30"/>
          <p:cNvSpPr>
            <a:spLocks noChangeArrowheads="1"/>
          </p:cNvSpPr>
          <p:nvPr/>
        </p:nvSpPr>
        <p:spPr bwMode="auto">
          <a:xfrm flipH="1">
            <a:off x="2662705" y="4220100"/>
            <a:ext cx="5728313" cy="235558"/>
          </a:xfrm>
          <a:prstGeom prst="rtTriangle">
            <a:avLst/>
          </a:prstGeom>
          <a:solidFill>
            <a:schemeClr val="bg1">
              <a:lumMod val="75000"/>
            </a:schemeClr>
          </a:solidFill>
          <a:ln w="19050" algn="ctr">
            <a:noFill/>
            <a:miter lim="800000"/>
            <a:headEnd/>
            <a:tailEnd/>
          </a:ln>
        </p:spPr>
        <p:txBody>
          <a:bodyPr wrap="none" lIns="76698" tIns="39883" rIns="76698" bIns="39883" anchor="ctr"/>
          <a:lstStyle/>
          <a:p>
            <a:pPr algn="ctr" eaLnBrk="0" hangingPunct="0"/>
            <a:endParaRPr lang="en-US" sz="1050" b="1" dirty="0">
              <a:latin typeface="Vodafone Lt" panose="020B0606040202020204" pitchFamily="34" charset="0"/>
            </a:endParaRPr>
          </a:p>
        </p:txBody>
      </p:sp>
      <p:sp>
        <p:nvSpPr>
          <p:cNvPr id="15" name="Line 31"/>
          <p:cNvSpPr>
            <a:spLocks noChangeShapeType="1"/>
          </p:cNvSpPr>
          <p:nvPr/>
        </p:nvSpPr>
        <p:spPr bwMode="auto">
          <a:xfrm>
            <a:off x="2428597" y="997188"/>
            <a:ext cx="0" cy="3200400"/>
          </a:xfrm>
          <a:prstGeom prst="line">
            <a:avLst/>
          </a:prstGeom>
          <a:noFill/>
          <a:ln w="19050">
            <a:solidFill>
              <a:schemeClr val="bg2"/>
            </a:solidFill>
            <a:round/>
            <a:headEnd type="triangle" w="med" len="med"/>
            <a:tailEnd/>
          </a:ln>
        </p:spPr>
        <p:txBody>
          <a:bodyPr lIns="76698" tIns="39883" rIns="76698" bIns="39883" anchor="ctr"/>
          <a:lstStyle/>
          <a:p>
            <a:endParaRPr lang="en-US" sz="1050" dirty="0">
              <a:solidFill>
                <a:srgbClr val="000000"/>
              </a:solidFill>
              <a:latin typeface="Vodafone Lt" panose="020B0606040202020204" pitchFamily="34" charset="0"/>
            </a:endParaRPr>
          </a:p>
        </p:txBody>
      </p:sp>
      <p:sp>
        <p:nvSpPr>
          <p:cNvPr id="16" name="Line 34"/>
          <p:cNvSpPr>
            <a:spLocks noChangeShapeType="1"/>
          </p:cNvSpPr>
          <p:nvPr/>
        </p:nvSpPr>
        <p:spPr bwMode="auto">
          <a:xfrm flipV="1">
            <a:off x="2428744" y="4155557"/>
            <a:ext cx="6404189" cy="32760"/>
          </a:xfrm>
          <a:prstGeom prst="line">
            <a:avLst/>
          </a:prstGeom>
          <a:noFill/>
          <a:ln w="19050">
            <a:solidFill>
              <a:schemeClr val="bg2"/>
            </a:solidFill>
            <a:round/>
            <a:headEnd/>
            <a:tailEnd type="triangle" w="med" len="med"/>
          </a:ln>
        </p:spPr>
        <p:txBody>
          <a:bodyPr lIns="76698" tIns="39883" rIns="76698" bIns="39883" anchor="ctr"/>
          <a:lstStyle/>
          <a:p>
            <a:endParaRPr lang="en-US" sz="1050" b="1" dirty="0">
              <a:solidFill>
                <a:srgbClr val="000000"/>
              </a:solidFill>
              <a:latin typeface="Vodafone Lt" panose="020B0606040202020204" pitchFamily="34" charset="0"/>
            </a:endParaRPr>
          </a:p>
        </p:txBody>
      </p:sp>
      <p:sp>
        <p:nvSpPr>
          <p:cNvPr id="17" name="Oval 16"/>
          <p:cNvSpPr/>
          <p:nvPr/>
        </p:nvSpPr>
        <p:spPr>
          <a:xfrm>
            <a:off x="2130980" y="896150"/>
            <a:ext cx="253218" cy="252000"/>
          </a:xfrm>
          <a:prstGeom prst="ellipse">
            <a:avLst/>
          </a:prstGeom>
          <a:solidFill>
            <a:srgbClr val="C00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50" b="1" kern="1200" dirty="0" smtClean="0">
                <a:solidFill>
                  <a:schemeClr val="bg1"/>
                </a:solidFill>
                <a:latin typeface="Vodafone Lt" panose="020B0606040202020204" pitchFamily="34" charset="0"/>
              </a:rPr>
              <a:t>+</a:t>
            </a:r>
          </a:p>
        </p:txBody>
      </p:sp>
      <p:sp>
        <p:nvSpPr>
          <p:cNvPr id="22" name="Oval 21"/>
          <p:cNvSpPr/>
          <p:nvPr/>
        </p:nvSpPr>
        <p:spPr>
          <a:xfrm>
            <a:off x="2108437" y="4010890"/>
            <a:ext cx="253218" cy="252000"/>
          </a:xfrm>
          <a:prstGeom prst="ellipse">
            <a:avLst/>
          </a:prstGeom>
          <a:solidFill>
            <a:srgbClr val="C00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50" b="1" dirty="0">
                <a:solidFill>
                  <a:schemeClr val="bg1"/>
                </a:solidFill>
                <a:latin typeface="Vodafone Lt" panose="020B0606040202020204" pitchFamily="34" charset="0"/>
              </a:rPr>
              <a:t>-</a:t>
            </a:r>
            <a:endParaRPr lang="en-GB" sz="1050" b="1" kern="1200" dirty="0" smtClean="0">
              <a:solidFill>
                <a:schemeClr val="bg1"/>
              </a:solidFill>
              <a:latin typeface="Vodafone Lt" panose="020B0606040202020204" pitchFamily="34" charset="0"/>
            </a:endParaRPr>
          </a:p>
        </p:txBody>
      </p:sp>
      <p:sp>
        <p:nvSpPr>
          <p:cNvPr id="23" name="Oval 22"/>
          <p:cNvSpPr/>
          <p:nvPr/>
        </p:nvSpPr>
        <p:spPr>
          <a:xfrm>
            <a:off x="2341445" y="4244403"/>
            <a:ext cx="253218" cy="252000"/>
          </a:xfrm>
          <a:prstGeom prst="ellipse">
            <a:avLst/>
          </a:prstGeom>
          <a:solidFill>
            <a:srgbClr val="C00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50" b="1" dirty="0">
                <a:solidFill>
                  <a:schemeClr val="bg1"/>
                </a:solidFill>
                <a:latin typeface="Vodafone Lt" panose="020B0606040202020204" pitchFamily="34" charset="0"/>
              </a:rPr>
              <a:t>-</a:t>
            </a:r>
            <a:endParaRPr lang="en-GB" sz="1050" b="1" kern="1200" dirty="0" smtClean="0">
              <a:solidFill>
                <a:schemeClr val="bg1"/>
              </a:solidFill>
              <a:latin typeface="Vodafone Lt" panose="020B0606040202020204" pitchFamily="34" charset="0"/>
            </a:endParaRPr>
          </a:p>
        </p:txBody>
      </p:sp>
      <p:sp>
        <p:nvSpPr>
          <p:cNvPr id="24" name="Oval 23"/>
          <p:cNvSpPr/>
          <p:nvPr/>
        </p:nvSpPr>
        <p:spPr>
          <a:xfrm>
            <a:off x="8655414" y="4210988"/>
            <a:ext cx="253218" cy="252000"/>
          </a:xfrm>
          <a:prstGeom prst="ellipse">
            <a:avLst/>
          </a:prstGeom>
          <a:solidFill>
            <a:srgbClr val="C00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50" b="1" dirty="0" smtClean="0">
                <a:solidFill>
                  <a:schemeClr val="bg1"/>
                </a:solidFill>
                <a:latin typeface="Vodafone Lt" panose="020B0606040202020204" pitchFamily="34" charset="0"/>
              </a:rPr>
              <a:t>+</a:t>
            </a:r>
            <a:endParaRPr lang="en-GB" sz="1050" b="1" kern="1200" dirty="0" smtClean="0">
              <a:solidFill>
                <a:schemeClr val="bg1"/>
              </a:solidFill>
              <a:latin typeface="Vodafone Lt" panose="020B0606040202020204" pitchFamily="34" charset="0"/>
            </a:endParaRPr>
          </a:p>
        </p:txBody>
      </p:sp>
      <p:sp>
        <p:nvSpPr>
          <p:cNvPr id="25" name="Rectangle 24"/>
          <p:cNvSpPr/>
          <p:nvPr/>
        </p:nvSpPr>
        <p:spPr>
          <a:xfrm>
            <a:off x="3806289" y="4473711"/>
            <a:ext cx="2042034" cy="338554"/>
          </a:xfrm>
          <a:prstGeom prst="rect">
            <a:avLst/>
          </a:prstGeom>
        </p:spPr>
        <p:txBody>
          <a:bodyPr wrap="none">
            <a:spAutoFit/>
          </a:bodyPr>
          <a:lstStyle/>
          <a:p>
            <a:r>
              <a:rPr lang="en-US" sz="1600" b="1" dirty="0" smtClean="0">
                <a:latin typeface="Vodafone Rg"/>
              </a:rPr>
              <a:t>Workforce mobility</a:t>
            </a:r>
            <a:endParaRPr lang="en-GB" sz="1600" dirty="0">
              <a:latin typeface="Vodafone Rg"/>
            </a:endParaRPr>
          </a:p>
        </p:txBody>
      </p:sp>
      <p:sp>
        <p:nvSpPr>
          <p:cNvPr id="26" name="Rectangle 30"/>
          <p:cNvSpPr>
            <a:spLocks noChangeArrowheads="1"/>
          </p:cNvSpPr>
          <p:nvPr/>
        </p:nvSpPr>
        <p:spPr bwMode="auto">
          <a:xfrm rot="16200000" flipH="1">
            <a:off x="907627" y="2450973"/>
            <a:ext cx="2685750" cy="231990"/>
          </a:xfrm>
          <a:prstGeom prst="rtTriangle">
            <a:avLst/>
          </a:prstGeom>
          <a:solidFill>
            <a:schemeClr val="bg1">
              <a:lumMod val="75000"/>
            </a:schemeClr>
          </a:solidFill>
          <a:ln w="19050" algn="ctr">
            <a:noFill/>
            <a:miter lim="800000"/>
            <a:headEnd/>
            <a:tailEnd/>
          </a:ln>
        </p:spPr>
        <p:txBody>
          <a:bodyPr wrap="none" lIns="76698" tIns="39883" rIns="76698" bIns="39883" anchor="ctr"/>
          <a:lstStyle/>
          <a:p>
            <a:pPr algn="ctr" eaLnBrk="0" hangingPunct="0"/>
            <a:endParaRPr lang="en-US" sz="1050" b="1" dirty="0">
              <a:latin typeface="Vodafone Lt" panose="020B0606040202020204" pitchFamily="34" charset="0"/>
            </a:endParaRPr>
          </a:p>
        </p:txBody>
      </p:sp>
      <p:sp>
        <p:nvSpPr>
          <p:cNvPr id="27" name="Rectangle 26"/>
          <p:cNvSpPr/>
          <p:nvPr/>
        </p:nvSpPr>
        <p:spPr>
          <a:xfrm rot="16200000">
            <a:off x="1058349" y="2523782"/>
            <a:ext cx="1988045" cy="338554"/>
          </a:xfrm>
          <a:prstGeom prst="rect">
            <a:avLst/>
          </a:prstGeom>
        </p:spPr>
        <p:txBody>
          <a:bodyPr wrap="none">
            <a:spAutoFit/>
          </a:bodyPr>
          <a:lstStyle/>
          <a:p>
            <a:r>
              <a:rPr lang="en-US" sz="1600" b="1" dirty="0" smtClean="0">
                <a:latin typeface="Vodafone Rg"/>
              </a:rPr>
              <a:t>Office Enablement</a:t>
            </a:r>
          </a:p>
        </p:txBody>
      </p:sp>
      <p:grpSp>
        <p:nvGrpSpPr>
          <p:cNvPr id="32" name="Group 31"/>
          <p:cNvGrpSpPr/>
          <p:nvPr/>
        </p:nvGrpSpPr>
        <p:grpSpPr>
          <a:xfrm>
            <a:off x="5715431" y="2571681"/>
            <a:ext cx="3132000" cy="1472400"/>
            <a:chOff x="4710480" y="2644621"/>
            <a:chExt cx="3657600" cy="1463381"/>
          </a:xfrm>
        </p:grpSpPr>
        <p:sp>
          <p:nvSpPr>
            <p:cNvPr id="33" name="TextBox 16"/>
            <p:cNvSpPr txBox="1">
              <a:spLocks noChangeArrowheads="1"/>
            </p:cNvSpPr>
            <p:nvPr/>
          </p:nvSpPr>
          <p:spPr bwMode="auto">
            <a:xfrm>
              <a:off x="4710480" y="2644621"/>
              <a:ext cx="3657600" cy="1463381"/>
            </a:xfrm>
            <a:prstGeom prst="rect">
              <a:avLst/>
            </a:prstGeom>
            <a:noFill/>
            <a:ln w="9525">
              <a:solidFill>
                <a:schemeClr val="bg2">
                  <a:lumMod val="40000"/>
                  <a:lumOff val="60000"/>
                </a:schemeClr>
              </a:solidFill>
              <a:miter lim="800000"/>
              <a:headEnd/>
              <a:tailEnd/>
            </a:ln>
            <a:extLst>
              <a:ext uri="{909E8E84-426E-40dd-AFC4-6F175D3DCCD1}">
                <a14:hiddenFill xmlns="" xmlns:a14="http://schemas.microsoft.com/office/drawing/2010/main">
                  <a:solidFill>
                    <a:srgbClr val="FFFFFF"/>
                  </a:solidFill>
                </a14:hiddenFill>
              </a:ext>
            </a:extLst>
          </p:spPr>
          <p:txBody>
            <a:bodyPr wrap="square" lIns="72000" rIns="72000" bIns="91440" anchor="ctr">
              <a:noAutofit/>
            </a:bodyPr>
            <a:lstStyle>
              <a:lvl1pPr marL="180975" indent="-180975">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buClr>
                  <a:schemeClr val="accent1"/>
                </a:buClr>
                <a:buFont typeface="Arial" charset="0"/>
                <a:buChar char="•"/>
                <a:defRPr/>
              </a:pPr>
              <a:endParaRPr lang="en-US" sz="1400" dirty="0" smtClean="0">
                <a:latin typeface="Vodafone Lt" panose="020B0606040202020204" pitchFamily="34" charset="0"/>
              </a:endParaRPr>
            </a:p>
          </p:txBody>
        </p:sp>
        <p:sp>
          <p:nvSpPr>
            <p:cNvPr id="34" name="Rectangle 43"/>
            <p:cNvSpPr>
              <a:spLocks noChangeArrowheads="1"/>
            </p:cNvSpPr>
            <p:nvPr/>
          </p:nvSpPr>
          <p:spPr bwMode="auto">
            <a:xfrm>
              <a:off x="4710480" y="2644622"/>
              <a:ext cx="3657600" cy="271357"/>
            </a:xfrm>
            <a:prstGeom prst="rect">
              <a:avLst/>
            </a:prstGeom>
            <a:solidFill>
              <a:srgbClr val="FF0000"/>
            </a:solidFill>
            <a:ln w="19050" algn="ctr">
              <a:noFill/>
              <a:miter lim="800000"/>
              <a:headEnd/>
              <a:tailEnd/>
            </a:ln>
          </p:spPr>
          <p:txBody>
            <a:bodyPr wrap="none" lIns="76698" tIns="39883" rIns="76698" bIns="39883" anchor="ctr"/>
            <a:lstStyle/>
            <a:p>
              <a:pPr algn="ctr" defTabSz="444500">
                <a:lnSpc>
                  <a:spcPct val="90000"/>
                </a:lnSpc>
                <a:spcBef>
                  <a:spcPct val="0"/>
                </a:spcBef>
                <a:spcAft>
                  <a:spcPct val="35000"/>
                </a:spcAft>
              </a:pPr>
              <a:r>
                <a:rPr lang="en-US" sz="1400" b="1" dirty="0" smtClean="0">
                  <a:solidFill>
                    <a:schemeClr val="bg1"/>
                  </a:solidFill>
                  <a:latin typeface="Vodafone Rg"/>
                </a:rPr>
                <a:t>Construction</a:t>
              </a:r>
              <a:endParaRPr lang="en-GB" sz="1400" b="1" dirty="0">
                <a:solidFill>
                  <a:schemeClr val="bg1"/>
                </a:solidFill>
                <a:latin typeface="Vodafone Rg"/>
              </a:endParaRPr>
            </a:p>
          </p:txBody>
        </p:sp>
        <p:sp>
          <p:nvSpPr>
            <p:cNvPr id="35" name="AutoShape 48"/>
            <p:cNvSpPr>
              <a:spLocks noChangeArrowheads="1"/>
            </p:cNvSpPr>
            <p:nvPr/>
          </p:nvSpPr>
          <p:spPr bwMode="auto">
            <a:xfrm>
              <a:off x="4782519" y="2952632"/>
              <a:ext cx="3017520" cy="457200"/>
            </a:xfrm>
            <a:prstGeom prst="rect">
              <a:avLst/>
            </a:prstGeom>
            <a:noFill/>
            <a:ln w="12700" algn="ctr">
              <a:noFill/>
              <a:round/>
              <a:headEnd/>
              <a:tailEnd/>
            </a:ln>
          </p:spPr>
          <p:txBody>
            <a:bodyPr lIns="36000" tIns="36000" rIns="36000" bIns="36000" anchor="t" anchorCtr="0"/>
            <a:lstStyle/>
            <a:p>
              <a:pPr algn="ctr">
                <a:lnSpc>
                  <a:spcPct val="90000"/>
                </a:lnSpc>
              </a:pPr>
              <a:r>
                <a:rPr lang="en-US" sz="1400" dirty="0" smtClean="0">
                  <a:latin typeface="Vodafone Rg"/>
                </a:rPr>
                <a:t>Onsite at construction site</a:t>
              </a:r>
            </a:p>
          </p:txBody>
        </p:sp>
        <p:pic>
          <p:nvPicPr>
            <p:cNvPr id="36" name="Picture 2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16480" y="3267776"/>
              <a:ext cx="573304" cy="6759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7" name="Picture 12" descr="http://image.shutterstock.com/display_pic_with_logo/859501/859501,1321826445,31/stock-photo-hardhat-with-blue-prints-home-construction-icon-89263864.jpg"/>
            <p:cNvPicPr>
              <a:picLocks noChangeAspect="1" noChangeArrowheads="1"/>
            </p:cNvPicPr>
            <p:nvPr/>
          </p:nvPicPr>
          <p:blipFill>
            <a:blip r:embed="rId4" cstate="email"/>
            <a:srcRect/>
            <a:stretch>
              <a:fillRect/>
            </a:stretch>
          </p:blipFill>
          <p:spPr bwMode="auto">
            <a:xfrm>
              <a:off x="4997985" y="3267696"/>
              <a:ext cx="636572" cy="540060"/>
            </a:xfrm>
            <a:prstGeom prst="rect">
              <a:avLst/>
            </a:prstGeom>
            <a:noFill/>
          </p:spPr>
        </p:pic>
        <p:pic>
          <p:nvPicPr>
            <p:cNvPr id="38" name="Picture 2" descr="http://www.conceptdraw.com/solution-park/resource/images/solutions/people/Design-elements-Professions.png"/>
            <p:cNvPicPr>
              <a:picLocks noChangeAspect="1" noChangeArrowheads="1"/>
            </p:cNvPicPr>
            <p:nvPr/>
          </p:nvPicPr>
          <p:blipFill>
            <a:blip r:embed="rId5" cstate="email"/>
            <a:srcRect/>
            <a:stretch>
              <a:fillRect/>
            </a:stretch>
          </p:blipFill>
          <p:spPr bwMode="auto">
            <a:xfrm>
              <a:off x="6805725" y="3242671"/>
              <a:ext cx="412259" cy="748851"/>
            </a:xfrm>
            <a:prstGeom prst="rect">
              <a:avLst/>
            </a:prstGeom>
            <a:noFill/>
          </p:spPr>
        </p:pic>
        <p:pic>
          <p:nvPicPr>
            <p:cNvPr id="39" name="Picture 13"/>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545265" y="3249504"/>
              <a:ext cx="447401" cy="71250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grpSp>
        <p:nvGrpSpPr>
          <p:cNvPr id="48" name="Group 47"/>
          <p:cNvGrpSpPr/>
          <p:nvPr/>
        </p:nvGrpSpPr>
        <p:grpSpPr>
          <a:xfrm>
            <a:off x="2628588" y="989469"/>
            <a:ext cx="2496286" cy="1438866"/>
            <a:chOff x="1107955" y="1230357"/>
            <a:chExt cx="2505784" cy="1160712"/>
          </a:xfrm>
          <a:gradFill flip="none" rotWithShape="1">
            <a:gsLst>
              <a:gs pos="0">
                <a:schemeClr val="accent1"/>
              </a:gs>
              <a:gs pos="100000">
                <a:srgbClr val="FFFFFF"/>
              </a:gs>
            </a:gsLst>
            <a:path path="circle">
              <a:fillToRect l="100000" t="100000"/>
            </a:path>
            <a:tileRect r="-100000" b="-100000"/>
          </a:gradFill>
        </p:grpSpPr>
        <p:sp>
          <p:nvSpPr>
            <p:cNvPr id="49" name="Oval Callout 48"/>
            <p:cNvSpPr/>
            <p:nvPr/>
          </p:nvSpPr>
          <p:spPr>
            <a:xfrm>
              <a:off x="1107955" y="1230357"/>
              <a:ext cx="2505784" cy="1160712"/>
            </a:xfrm>
            <a:prstGeom prst="wedgeEllipseCallout">
              <a:avLst>
                <a:gd name="adj1" fmla="val 102485"/>
                <a:gd name="adj2" fmla="val 58863"/>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anchor="ctr"/>
            <a:lstStyle/>
            <a:p>
              <a:pPr algn="ctr"/>
              <a:endParaRPr lang="en-US" sz="1400" dirty="0">
                <a:solidFill>
                  <a:schemeClr val="tx1"/>
                </a:solidFill>
                <a:latin typeface="Vodafone Rg"/>
              </a:endParaRPr>
            </a:p>
          </p:txBody>
        </p:sp>
        <p:sp>
          <p:nvSpPr>
            <p:cNvPr id="62" name="TextBox 61"/>
            <p:cNvSpPr txBox="1"/>
            <p:nvPr/>
          </p:nvSpPr>
          <p:spPr>
            <a:xfrm>
              <a:off x="1332583" y="1432321"/>
              <a:ext cx="2043598" cy="654247"/>
            </a:xfrm>
            <a:prstGeom prst="rect">
              <a:avLst/>
            </a:prstGeom>
            <a:no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anchor="ctr"/>
            <a:lstStyle>
              <a:defPPr>
                <a:defRPr lang="en-US"/>
              </a:defPPr>
              <a:lvl1pPr algn="ctr">
                <a:defRPr sz="1400">
                  <a:solidFill>
                    <a:schemeClr val="tx1"/>
                  </a:solidFill>
                  <a:latin typeface="Vodafone Lt" panose="020B0606040202020204" pitchFamily="34" charset="0"/>
                </a:defRPr>
              </a:lvl1pPr>
            </a:lstStyle>
            <a:p>
              <a:r>
                <a:rPr lang="en-US" dirty="0">
                  <a:latin typeface="Vodafone Rg"/>
                </a:rPr>
                <a:t>Construction companies have a highly mobile workforce and a </a:t>
              </a:r>
              <a:r>
                <a:rPr lang="en-US" dirty="0" smtClean="0">
                  <a:latin typeface="Vodafone Rg"/>
                </a:rPr>
                <a:t>small need </a:t>
              </a:r>
              <a:r>
                <a:rPr lang="en-US" dirty="0">
                  <a:latin typeface="Vodafone Rg"/>
                </a:rPr>
                <a:t>for office technology</a:t>
              </a:r>
            </a:p>
          </p:txBody>
        </p:sp>
      </p:grpSp>
      <p:sp>
        <p:nvSpPr>
          <p:cNvPr id="69" name="Pentagon 68">
            <a:hlinkClick r:id="" action="ppaction://hlinkshowjump?jump=nextslide"/>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grpSp>
        <p:nvGrpSpPr>
          <p:cNvPr id="31" name="Group 30"/>
          <p:cNvGrpSpPr/>
          <p:nvPr/>
        </p:nvGrpSpPr>
        <p:grpSpPr>
          <a:xfrm>
            <a:off x="0" y="-1"/>
            <a:ext cx="1945904" cy="5143501"/>
            <a:chOff x="0" y="-1"/>
            <a:chExt cx="1945904" cy="5143501"/>
          </a:xfrm>
        </p:grpSpPr>
        <p:sp>
          <p:nvSpPr>
            <p:cNvPr id="40" name="Rectangle 39"/>
            <p:cNvSpPr/>
            <p:nvPr/>
          </p:nvSpPr>
          <p:spPr>
            <a:xfrm>
              <a:off x="0" y="-1"/>
              <a:ext cx="1945904" cy="514350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Lt" panose="020B0606040202020204" pitchFamily="34" charset="0"/>
              </a:endParaRPr>
            </a:p>
          </p:txBody>
        </p:sp>
        <p:sp>
          <p:nvSpPr>
            <p:cNvPr id="42" name="Pentagon 41"/>
            <p:cNvSpPr>
              <a:spLocks noChangeAspect="1"/>
            </p:cNvSpPr>
            <p:nvPr/>
          </p:nvSpPr>
          <p:spPr>
            <a:xfrm>
              <a:off x="51846" y="88018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43" name="Pentagon 42"/>
            <p:cNvSpPr>
              <a:spLocks noChangeAspect="1"/>
            </p:cNvSpPr>
            <p:nvPr/>
          </p:nvSpPr>
          <p:spPr>
            <a:xfrm>
              <a:off x="51846" y="1289403"/>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smtClean="0">
                  <a:solidFill>
                    <a:schemeClr val="bg1">
                      <a:lumMod val="95000"/>
                    </a:schemeClr>
                  </a:solidFill>
                  <a:latin typeface="Vodafone Rg"/>
                </a:rPr>
                <a:t> 1. Why?</a:t>
              </a:r>
              <a:endParaRPr lang="en-GB" b="1" kern="1200" dirty="0" smtClean="0">
                <a:solidFill>
                  <a:schemeClr val="bg1">
                    <a:lumMod val="95000"/>
                  </a:schemeClr>
                </a:solidFill>
                <a:latin typeface="Vodafone Rg"/>
              </a:endParaRPr>
            </a:p>
          </p:txBody>
        </p:sp>
      </p:grpSp>
      <p:sp>
        <p:nvSpPr>
          <p:cNvPr id="46" name="23 Rectángulo"/>
          <p:cNvSpPr/>
          <p:nvPr/>
        </p:nvSpPr>
        <p:spPr>
          <a:xfrm>
            <a:off x="0" y="-1"/>
            <a:ext cx="9144000" cy="617539"/>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200" b="1" kern="1200" dirty="0" smtClean="0">
              <a:solidFill>
                <a:srgbClr val="34342B"/>
              </a:solidFill>
              <a:latin typeface="Vodafone Lt" panose="020B0606040202020204" pitchFamily="34" charset="0"/>
            </a:endParaRPr>
          </a:p>
        </p:txBody>
      </p:sp>
      <p:pic>
        <p:nvPicPr>
          <p:cNvPr id="50"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7317" y="11154"/>
            <a:ext cx="336654" cy="606384"/>
          </a:xfrm>
          <a:prstGeom prst="rect">
            <a:avLst/>
          </a:prstGeom>
        </p:spPr>
      </p:pic>
      <p:sp>
        <p:nvSpPr>
          <p:cNvPr id="51" name="Pentagon 50"/>
          <p:cNvSpPr>
            <a:spLocks noChangeAspect="1"/>
          </p:cNvSpPr>
          <p:nvPr/>
        </p:nvSpPr>
        <p:spPr>
          <a:xfrm>
            <a:off x="58260" y="353391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52" name="Pentagon 51"/>
          <p:cNvSpPr>
            <a:spLocks noChangeAspect="1"/>
          </p:cNvSpPr>
          <p:nvPr/>
        </p:nvSpPr>
        <p:spPr>
          <a:xfrm>
            <a:off x="58260" y="3059692"/>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sp>
        <p:nvSpPr>
          <p:cNvPr id="54" name="TextBox 53"/>
          <p:cNvSpPr txBox="1"/>
          <p:nvPr/>
        </p:nvSpPr>
        <p:spPr>
          <a:xfrm>
            <a:off x="124765" y="1851687"/>
            <a:ext cx="1794426" cy="3374803"/>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Core Business Needs</a:t>
            </a:r>
          </a:p>
          <a:p>
            <a:pPr>
              <a:tabLst>
                <a:tab pos="93663" algn="l"/>
              </a:tabLst>
            </a:pPr>
            <a:r>
              <a:rPr lang="en-US" sz="1200" b="1" dirty="0">
                <a:solidFill>
                  <a:schemeClr val="accent1"/>
                </a:solidFill>
                <a:latin typeface="Vodafone Rg"/>
              </a:rPr>
              <a:t>Verticals Main Characteristics</a:t>
            </a:r>
          </a:p>
          <a:p>
            <a:pPr>
              <a:tabLst>
                <a:tab pos="93663" algn="l"/>
              </a:tabLst>
            </a:pPr>
            <a:r>
              <a:rPr lang="en-US" sz="1200" dirty="0" smtClean="0">
                <a:solidFill>
                  <a:srgbClr val="888888"/>
                </a:solidFill>
                <a:latin typeface="Vodafone Rg"/>
              </a:rPr>
              <a:t>Summary</a:t>
            </a:r>
          </a:p>
          <a:p>
            <a:pPr>
              <a:tabLst>
                <a:tab pos="93663" algn="l"/>
              </a:tabLst>
            </a:pPr>
            <a:r>
              <a:rPr lang="en-US" sz="1200" dirty="0" smtClean="0">
                <a:solidFill>
                  <a:srgbClr val="888888"/>
                </a:solidFill>
                <a:latin typeface="Vodafone Rg"/>
              </a:rPr>
              <a:t>Test yourself</a:t>
            </a:r>
          </a:p>
        </p:txBody>
      </p:sp>
      <p:sp>
        <p:nvSpPr>
          <p:cNvPr id="45" name="33 CuadroTexto"/>
          <p:cNvSpPr txBox="1"/>
          <p:nvPr/>
        </p:nvSpPr>
        <p:spPr>
          <a:xfrm>
            <a:off x="1359147" y="-26986"/>
            <a:ext cx="6532987" cy="614150"/>
          </a:xfrm>
          <a:prstGeom prst="rect">
            <a:avLst/>
          </a:prstGeom>
        </p:spPr>
        <p:txBody>
          <a:bodyPr wrap="square" lIns="0" tIns="0" rIns="0" bIns="0" rtlCol="0" anchor="ctr">
            <a:noAutofit/>
          </a:bodyPr>
          <a:lstStyle/>
          <a:p>
            <a:r>
              <a:rPr lang="es-ES" sz="2800" b="1" dirty="0" err="1" smtClean="0">
                <a:solidFill>
                  <a:schemeClr val="bg1"/>
                </a:solidFill>
                <a:latin typeface="Vodafone Rg"/>
              </a:rPr>
              <a:t>Why</a:t>
            </a:r>
            <a:r>
              <a:rPr lang="es-ES" sz="2800" b="1" dirty="0">
                <a:solidFill>
                  <a:schemeClr val="bg1"/>
                </a:solidFill>
                <a:latin typeface="Vodafone Rg"/>
              </a:rPr>
              <a:t> </a:t>
            </a:r>
            <a:r>
              <a:rPr lang="es-ES" sz="2800" b="1" dirty="0" smtClean="0">
                <a:solidFill>
                  <a:schemeClr val="bg1"/>
                </a:solidFill>
                <a:latin typeface="Vodafone Rg"/>
              </a:rPr>
              <a:t>are Small </a:t>
            </a:r>
            <a:r>
              <a:rPr lang="es-ES" sz="2800" b="1" dirty="0" err="1" smtClean="0">
                <a:solidFill>
                  <a:schemeClr val="bg1"/>
                </a:solidFill>
                <a:latin typeface="Vodafone Rg"/>
              </a:rPr>
              <a:t>Businesses</a:t>
            </a:r>
            <a:r>
              <a:rPr lang="es-ES" sz="2800" b="1" dirty="0" smtClean="0">
                <a:solidFill>
                  <a:schemeClr val="bg1"/>
                </a:solidFill>
                <a:latin typeface="Vodafone Rg"/>
              </a:rPr>
              <a:t> </a:t>
            </a:r>
            <a:r>
              <a:rPr lang="es-ES" sz="2800" b="1" dirty="0" err="1" smtClean="0">
                <a:solidFill>
                  <a:schemeClr val="bg1"/>
                </a:solidFill>
                <a:latin typeface="Vodafone Rg"/>
              </a:rPr>
              <a:t>Important</a:t>
            </a:r>
            <a:r>
              <a:rPr lang="es-ES" sz="2800" b="1" dirty="0" smtClean="0">
                <a:solidFill>
                  <a:schemeClr val="bg1"/>
                </a:solidFill>
                <a:latin typeface="Vodafone Rg"/>
              </a:rPr>
              <a:t>?</a:t>
            </a:r>
            <a:endParaRPr lang="es-ES" sz="2800" b="1" dirty="0">
              <a:solidFill>
                <a:schemeClr val="bg1"/>
              </a:solidFill>
              <a:latin typeface="Vodafone Rg"/>
            </a:endParaRPr>
          </a:p>
        </p:txBody>
      </p:sp>
    </p:spTree>
    <p:extLst>
      <p:ext uri="{BB962C8B-B14F-4D97-AF65-F5344CB8AC3E}">
        <p14:creationId xmlns:p14="http://schemas.microsoft.com/office/powerpoint/2010/main" val="27379907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Lt" panose="020B0606040202020204" pitchFamily="34" charset="0"/>
            </a:endParaRPr>
          </a:p>
        </p:txBody>
      </p:sp>
      <p:sp>
        <p:nvSpPr>
          <p:cNvPr id="11" name="Rectangle 30"/>
          <p:cNvSpPr>
            <a:spLocks noChangeArrowheads="1"/>
          </p:cNvSpPr>
          <p:nvPr/>
        </p:nvSpPr>
        <p:spPr bwMode="auto">
          <a:xfrm flipH="1">
            <a:off x="2662705" y="4220100"/>
            <a:ext cx="5728313" cy="235558"/>
          </a:xfrm>
          <a:prstGeom prst="rtTriangle">
            <a:avLst/>
          </a:prstGeom>
          <a:solidFill>
            <a:schemeClr val="bg1">
              <a:lumMod val="75000"/>
            </a:schemeClr>
          </a:solidFill>
          <a:ln w="19050" algn="ctr">
            <a:noFill/>
            <a:miter lim="800000"/>
            <a:headEnd/>
            <a:tailEnd/>
          </a:ln>
        </p:spPr>
        <p:txBody>
          <a:bodyPr wrap="none" lIns="76698" tIns="39883" rIns="76698" bIns="39883" anchor="ctr"/>
          <a:lstStyle/>
          <a:p>
            <a:pPr algn="ctr" eaLnBrk="0" hangingPunct="0"/>
            <a:endParaRPr lang="en-US" sz="1050" b="1" dirty="0">
              <a:latin typeface="Vodafone Lt" panose="020B0606040202020204" pitchFamily="34" charset="0"/>
            </a:endParaRPr>
          </a:p>
        </p:txBody>
      </p:sp>
      <p:sp>
        <p:nvSpPr>
          <p:cNvPr id="15" name="Line 31"/>
          <p:cNvSpPr>
            <a:spLocks noChangeShapeType="1"/>
          </p:cNvSpPr>
          <p:nvPr/>
        </p:nvSpPr>
        <p:spPr bwMode="auto">
          <a:xfrm>
            <a:off x="2428597" y="997188"/>
            <a:ext cx="0" cy="3200400"/>
          </a:xfrm>
          <a:prstGeom prst="line">
            <a:avLst/>
          </a:prstGeom>
          <a:noFill/>
          <a:ln w="19050">
            <a:solidFill>
              <a:schemeClr val="bg2"/>
            </a:solidFill>
            <a:round/>
            <a:headEnd type="triangle" w="med" len="med"/>
            <a:tailEnd/>
          </a:ln>
        </p:spPr>
        <p:txBody>
          <a:bodyPr lIns="76698" tIns="39883" rIns="76698" bIns="39883" anchor="ctr"/>
          <a:lstStyle/>
          <a:p>
            <a:endParaRPr lang="en-US" sz="1050" dirty="0">
              <a:solidFill>
                <a:srgbClr val="000000"/>
              </a:solidFill>
              <a:latin typeface="Vodafone Lt" panose="020B0606040202020204" pitchFamily="34" charset="0"/>
            </a:endParaRPr>
          </a:p>
        </p:txBody>
      </p:sp>
      <p:sp>
        <p:nvSpPr>
          <p:cNvPr id="16" name="Line 34"/>
          <p:cNvSpPr>
            <a:spLocks noChangeShapeType="1"/>
          </p:cNvSpPr>
          <p:nvPr/>
        </p:nvSpPr>
        <p:spPr bwMode="auto">
          <a:xfrm flipV="1">
            <a:off x="2428744" y="4155557"/>
            <a:ext cx="6404189" cy="32760"/>
          </a:xfrm>
          <a:prstGeom prst="line">
            <a:avLst/>
          </a:prstGeom>
          <a:noFill/>
          <a:ln w="19050">
            <a:solidFill>
              <a:schemeClr val="bg2"/>
            </a:solidFill>
            <a:round/>
            <a:headEnd/>
            <a:tailEnd type="triangle" w="med" len="med"/>
          </a:ln>
        </p:spPr>
        <p:txBody>
          <a:bodyPr lIns="76698" tIns="39883" rIns="76698" bIns="39883" anchor="ctr"/>
          <a:lstStyle/>
          <a:p>
            <a:endParaRPr lang="en-US" sz="1050" b="1" dirty="0">
              <a:solidFill>
                <a:srgbClr val="000000"/>
              </a:solidFill>
              <a:latin typeface="Vodafone Lt" panose="020B0606040202020204" pitchFamily="34" charset="0"/>
            </a:endParaRPr>
          </a:p>
        </p:txBody>
      </p:sp>
      <p:sp>
        <p:nvSpPr>
          <p:cNvPr id="17" name="Oval 16"/>
          <p:cNvSpPr/>
          <p:nvPr/>
        </p:nvSpPr>
        <p:spPr>
          <a:xfrm>
            <a:off x="2130980" y="896150"/>
            <a:ext cx="253218" cy="252000"/>
          </a:xfrm>
          <a:prstGeom prst="ellipse">
            <a:avLst/>
          </a:prstGeom>
          <a:solidFill>
            <a:srgbClr val="C00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50" b="1" kern="1200" dirty="0" smtClean="0">
                <a:solidFill>
                  <a:schemeClr val="bg1"/>
                </a:solidFill>
                <a:latin typeface="Vodafone Lt" panose="020B0606040202020204" pitchFamily="34" charset="0"/>
              </a:rPr>
              <a:t>+</a:t>
            </a:r>
          </a:p>
        </p:txBody>
      </p:sp>
      <p:sp>
        <p:nvSpPr>
          <p:cNvPr id="22" name="Oval 21"/>
          <p:cNvSpPr/>
          <p:nvPr/>
        </p:nvSpPr>
        <p:spPr>
          <a:xfrm>
            <a:off x="2108437" y="4010890"/>
            <a:ext cx="253218" cy="252000"/>
          </a:xfrm>
          <a:prstGeom prst="ellipse">
            <a:avLst/>
          </a:prstGeom>
          <a:solidFill>
            <a:srgbClr val="C00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50" b="1" dirty="0">
                <a:solidFill>
                  <a:schemeClr val="bg1"/>
                </a:solidFill>
                <a:latin typeface="Vodafone Lt" panose="020B0606040202020204" pitchFamily="34" charset="0"/>
              </a:rPr>
              <a:t>-</a:t>
            </a:r>
            <a:endParaRPr lang="en-GB" sz="1050" b="1" kern="1200" dirty="0" smtClean="0">
              <a:solidFill>
                <a:schemeClr val="bg1"/>
              </a:solidFill>
              <a:latin typeface="Vodafone Lt" panose="020B0606040202020204" pitchFamily="34" charset="0"/>
            </a:endParaRPr>
          </a:p>
        </p:txBody>
      </p:sp>
      <p:sp>
        <p:nvSpPr>
          <p:cNvPr id="23" name="Oval 22"/>
          <p:cNvSpPr/>
          <p:nvPr/>
        </p:nvSpPr>
        <p:spPr>
          <a:xfrm>
            <a:off x="2341445" y="4244403"/>
            <a:ext cx="253218" cy="252000"/>
          </a:xfrm>
          <a:prstGeom prst="ellipse">
            <a:avLst/>
          </a:prstGeom>
          <a:solidFill>
            <a:srgbClr val="C00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50" b="1" dirty="0">
                <a:solidFill>
                  <a:schemeClr val="bg1"/>
                </a:solidFill>
                <a:latin typeface="Vodafone Lt" panose="020B0606040202020204" pitchFamily="34" charset="0"/>
              </a:rPr>
              <a:t>-</a:t>
            </a:r>
            <a:endParaRPr lang="en-GB" sz="1050" b="1" kern="1200" dirty="0" smtClean="0">
              <a:solidFill>
                <a:schemeClr val="bg1"/>
              </a:solidFill>
              <a:latin typeface="Vodafone Lt" panose="020B0606040202020204" pitchFamily="34" charset="0"/>
            </a:endParaRPr>
          </a:p>
        </p:txBody>
      </p:sp>
      <p:sp>
        <p:nvSpPr>
          <p:cNvPr id="24" name="Oval 23"/>
          <p:cNvSpPr/>
          <p:nvPr/>
        </p:nvSpPr>
        <p:spPr>
          <a:xfrm>
            <a:off x="8655414" y="4210988"/>
            <a:ext cx="253218" cy="252000"/>
          </a:xfrm>
          <a:prstGeom prst="ellipse">
            <a:avLst/>
          </a:prstGeom>
          <a:solidFill>
            <a:srgbClr val="C00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50" b="1" dirty="0" smtClean="0">
                <a:solidFill>
                  <a:schemeClr val="bg1"/>
                </a:solidFill>
                <a:latin typeface="Vodafone Lt" panose="020B0606040202020204" pitchFamily="34" charset="0"/>
              </a:rPr>
              <a:t>+</a:t>
            </a:r>
            <a:endParaRPr lang="en-GB" sz="1050" b="1" kern="1200" dirty="0" smtClean="0">
              <a:solidFill>
                <a:schemeClr val="bg1"/>
              </a:solidFill>
              <a:latin typeface="Vodafone Lt" panose="020B0606040202020204" pitchFamily="34" charset="0"/>
            </a:endParaRPr>
          </a:p>
        </p:txBody>
      </p:sp>
      <p:sp>
        <p:nvSpPr>
          <p:cNvPr id="25" name="Rectangle 24"/>
          <p:cNvSpPr/>
          <p:nvPr/>
        </p:nvSpPr>
        <p:spPr>
          <a:xfrm>
            <a:off x="3806289" y="4473711"/>
            <a:ext cx="2042034" cy="338554"/>
          </a:xfrm>
          <a:prstGeom prst="rect">
            <a:avLst/>
          </a:prstGeom>
        </p:spPr>
        <p:txBody>
          <a:bodyPr wrap="none">
            <a:spAutoFit/>
          </a:bodyPr>
          <a:lstStyle/>
          <a:p>
            <a:r>
              <a:rPr lang="en-US" sz="1600" b="1" dirty="0" smtClean="0">
                <a:latin typeface="Vodafone Rg"/>
              </a:rPr>
              <a:t>Workforce mobility</a:t>
            </a:r>
            <a:endParaRPr lang="en-GB" sz="1600" dirty="0">
              <a:latin typeface="Vodafone Rg"/>
            </a:endParaRPr>
          </a:p>
        </p:txBody>
      </p:sp>
      <p:sp>
        <p:nvSpPr>
          <p:cNvPr id="26" name="Rectangle 30"/>
          <p:cNvSpPr>
            <a:spLocks noChangeArrowheads="1"/>
          </p:cNvSpPr>
          <p:nvPr/>
        </p:nvSpPr>
        <p:spPr bwMode="auto">
          <a:xfrm rot="16200000" flipH="1">
            <a:off x="907627" y="2450973"/>
            <a:ext cx="2685750" cy="231990"/>
          </a:xfrm>
          <a:prstGeom prst="rtTriangle">
            <a:avLst/>
          </a:prstGeom>
          <a:solidFill>
            <a:schemeClr val="bg1">
              <a:lumMod val="75000"/>
            </a:schemeClr>
          </a:solidFill>
          <a:ln w="19050" algn="ctr">
            <a:noFill/>
            <a:miter lim="800000"/>
            <a:headEnd/>
            <a:tailEnd/>
          </a:ln>
        </p:spPr>
        <p:txBody>
          <a:bodyPr wrap="none" lIns="76698" tIns="39883" rIns="76698" bIns="39883" anchor="ctr"/>
          <a:lstStyle/>
          <a:p>
            <a:pPr algn="ctr" eaLnBrk="0" hangingPunct="0"/>
            <a:endParaRPr lang="en-US" sz="1050" b="1" dirty="0">
              <a:latin typeface="Vodafone Lt" panose="020B0606040202020204" pitchFamily="34" charset="0"/>
            </a:endParaRPr>
          </a:p>
        </p:txBody>
      </p:sp>
      <p:sp>
        <p:nvSpPr>
          <p:cNvPr id="27" name="Rectangle 26"/>
          <p:cNvSpPr/>
          <p:nvPr/>
        </p:nvSpPr>
        <p:spPr>
          <a:xfrm rot="16200000">
            <a:off x="1070001" y="2523782"/>
            <a:ext cx="1988045" cy="338554"/>
          </a:xfrm>
          <a:prstGeom prst="rect">
            <a:avLst/>
          </a:prstGeom>
        </p:spPr>
        <p:txBody>
          <a:bodyPr wrap="none">
            <a:spAutoFit/>
          </a:bodyPr>
          <a:lstStyle/>
          <a:p>
            <a:r>
              <a:rPr lang="en-US" sz="1600" b="1" dirty="0" smtClean="0">
                <a:latin typeface="Vodafone Rg"/>
              </a:rPr>
              <a:t>Office Enablement</a:t>
            </a:r>
          </a:p>
        </p:txBody>
      </p:sp>
      <p:grpSp>
        <p:nvGrpSpPr>
          <p:cNvPr id="32" name="Group 31"/>
          <p:cNvGrpSpPr/>
          <p:nvPr/>
        </p:nvGrpSpPr>
        <p:grpSpPr>
          <a:xfrm>
            <a:off x="5715431" y="2571681"/>
            <a:ext cx="3132000" cy="1472400"/>
            <a:chOff x="4710480" y="2644621"/>
            <a:chExt cx="3657600" cy="1463381"/>
          </a:xfrm>
        </p:grpSpPr>
        <p:sp>
          <p:nvSpPr>
            <p:cNvPr id="33" name="TextBox 16"/>
            <p:cNvSpPr txBox="1">
              <a:spLocks noChangeArrowheads="1"/>
            </p:cNvSpPr>
            <p:nvPr/>
          </p:nvSpPr>
          <p:spPr bwMode="auto">
            <a:xfrm>
              <a:off x="4710480" y="2644621"/>
              <a:ext cx="3657600" cy="1463381"/>
            </a:xfrm>
            <a:prstGeom prst="rect">
              <a:avLst/>
            </a:prstGeom>
            <a:noFill/>
            <a:ln w="9525">
              <a:solidFill>
                <a:schemeClr val="bg2">
                  <a:lumMod val="40000"/>
                  <a:lumOff val="60000"/>
                </a:schemeClr>
              </a:solidFill>
              <a:miter lim="800000"/>
              <a:headEnd/>
              <a:tailEnd/>
            </a:ln>
            <a:extLst>
              <a:ext uri="{909E8E84-426E-40dd-AFC4-6F175D3DCCD1}">
                <a14:hiddenFill xmlns="" xmlns:a14="http://schemas.microsoft.com/office/drawing/2010/main">
                  <a:solidFill>
                    <a:srgbClr val="FFFFFF"/>
                  </a:solidFill>
                </a14:hiddenFill>
              </a:ext>
            </a:extLst>
          </p:spPr>
          <p:txBody>
            <a:bodyPr wrap="square" lIns="72000" rIns="72000" bIns="91440" anchor="ctr">
              <a:noAutofit/>
            </a:bodyPr>
            <a:lstStyle>
              <a:lvl1pPr marL="180975" indent="-180975">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buClr>
                  <a:schemeClr val="accent1"/>
                </a:buClr>
                <a:buFont typeface="Arial" charset="0"/>
                <a:buChar char="•"/>
                <a:defRPr/>
              </a:pPr>
              <a:endParaRPr lang="en-US" sz="1400" dirty="0" smtClean="0">
                <a:latin typeface="Vodafone Lt" panose="020B0606040202020204" pitchFamily="34" charset="0"/>
              </a:endParaRPr>
            </a:p>
          </p:txBody>
        </p:sp>
        <p:sp>
          <p:nvSpPr>
            <p:cNvPr id="34" name="Rectangle 43"/>
            <p:cNvSpPr>
              <a:spLocks noChangeArrowheads="1"/>
            </p:cNvSpPr>
            <p:nvPr/>
          </p:nvSpPr>
          <p:spPr bwMode="auto">
            <a:xfrm>
              <a:off x="4710480" y="2644622"/>
              <a:ext cx="3657600" cy="271357"/>
            </a:xfrm>
            <a:prstGeom prst="rect">
              <a:avLst/>
            </a:prstGeom>
            <a:solidFill>
              <a:srgbClr val="FF0000"/>
            </a:solidFill>
            <a:ln w="19050" algn="ctr">
              <a:noFill/>
              <a:miter lim="800000"/>
              <a:headEnd/>
              <a:tailEnd/>
            </a:ln>
          </p:spPr>
          <p:txBody>
            <a:bodyPr wrap="none" lIns="76698" tIns="39883" rIns="76698" bIns="39883" anchor="ctr"/>
            <a:lstStyle/>
            <a:p>
              <a:pPr algn="ctr" defTabSz="444500">
                <a:lnSpc>
                  <a:spcPct val="90000"/>
                </a:lnSpc>
                <a:spcBef>
                  <a:spcPct val="0"/>
                </a:spcBef>
                <a:spcAft>
                  <a:spcPct val="35000"/>
                </a:spcAft>
              </a:pPr>
              <a:r>
                <a:rPr lang="en-US" sz="1400" b="1" dirty="0" smtClean="0">
                  <a:solidFill>
                    <a:schemeClr val="bg1"/>
                  </a:solidFill>
                  <a:latin typeface="Vodafone Rg"/>
                </a:rPr>
                <a:t>Construction</a:t>
              </a:r>
              <a:endParaRPr lang="en-GB" sz="1400" b="1" dirty="0">
                <a:solidFill>
                  <a:schemeClr val="bg1"/>
                </a:solidFill>
                <a:latin typeface="Vodafone Rg"/>
              </a:endParaRPr>
            </a:p>
          </p:txBody>
        </p:sp>
        <p:sp>
          <p:nvSpPr>
            <p:cNvPr id="35" name="AutoShape 48"/>
            <p:cNvSpPr>
              <a:spLocks noChangeArrowheads="1"/>
            </p:cNvSpPr>
            <p:nvPr/>
          </p:nvSpPr>
          <p:spPr bwMode="auto">
            <a:xfrm>
              <a:off x="4782519" y="2952632"/>
              <a:ext cx="3017520" cy="457200"/>
            </a:xfrm>
            <a:prstGeom prst="rect">
              <a:avLst/>
            </a:prstGeom>
            <a:noFill/>
            <a:ln w="12700" algn="ctr">
              <a:noFill/>
              <a:round/>
              <a:headEnd/>
              <a:tailEnd/>
            </a:ln>
          </p:spPr>
          <p:txBody>
            <a:bodyPr lIns="36000" tIns="36000" rIns="36000" bIns="36000" anchor="t" anchorCtr="0"/>
            <a:lstStyle/>
            <a:p>
              <a:pPr algn="ctr">
                <a:lnSpc>
                  <a:spcPct val="90000"/>
                </a:lnSpc>
              </a:pPr>
              <a:r>
                <a:rPr lang="en-US" sz="1400" dirty="0" smtClean="0">
                  <a:latin typeface="Vodafone Rg"/>
                </a:rPr>
                <a:t>Onsite at construction sites</a:t>
              </a:r>
            </a:p>
          </p:txBody>
        </p:sp>
        <p:pic>
          <p:nvPicPr>
            <p:cNvPr id="36" name="Picture 2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16480" y="3267776"/>
              <a:ext cx="573304" cy="6759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7" name="Picture 12" descr="http://image.shutterstock.com/display_pic_with_logo/859501/859501,1321826445,31/stock-photo-hardhat-with-blue-prints-home-construction-icon-89263864.jpg"/>
            <p:cNvPicPr>
              <a:picLocks noChangeAspect="1" noChangeArrowheads="1"/>
            </p:cNvPicPr>
            <p:nvPr/>
          </p:nvPicPr>
          <p:blipFill>
            <a:blip r:embed="rId4" cstate="email"/>
            <a:srcRect/>
            <a:stretch>
              <a:fillRect/>
            </a:stretch>
          </p:blipFill>
          <p:spPr bwMode="auto">
            <a:xfrm>
              <a:off x="4997985" y="3267696"/>
              <a:ext cx="636572" cy="540060"/>
            </a:xfrm>
            <a:prstGeom prst="rect">
              <a:avLst/>
            </a:prstGeom>
            <a:noFill/>
          </p:spPr>
        </p:pic>
        <p:pic>
          <p:nvPicPr>
            <p:cNvPr id="38" name="Picture 2" descr="http://www.conceptdraw.com/solution-park/resource/images/solutions/people/Design-elements-Professions.png"/>
            <p:cNvPicPr>
              <a:picLocks noChangeAspect="1" noChangeArrowheads="1"/>
            </p:cNvPicPr>
            <p:nvPr/>
          </p:nvPicPr>
          <p:blipFill>
            <a:blip r:embed="rId5" cstate="email"/>
            <a:srcRect/>
            <a:stretch>
              <a:fillRect/>
            </a:stretch>
          </p:blipFill>
          <p:spPr bwMode="auto">
            <a:xfrm>
              <a:off x="6805725" y="3242671"/>
              <a:ext cx="412259" cy="748851"/>
            </a:xfrm>
            <a:prstGeom prst="rect">
              <a:avLst/>
            </a:prstGeom>
            <a:noFill/>
          </p:spPr>
        </p:pic>
        <p:pic>
          <p:nvPicPr>
            <p:cNvPr id="39" name="Picture 13"/>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545265" y="3249504"/>
              <a:ext cx="447401" cy="71250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grpSp>
        <p:nvGrpSpPr>
          <p:cNvPr id="30" name="Group 29"/>
          <p:cNvGrpSpPr/>
          <p:nvPr/>
        </p:nvGrpSpPr>
        <p:grpSpPr>
          <a:xfrm>
            <a:off x="2529097" y="2571679"/>
            <a:ext cx="3132000" cy="1472400"/>
            <a:chOff x="986596" y="2644621"/>
            <a:chExt cx="3582000" cy="1463381"/>
          </a:xfrm>
        </p:grpSpPr>
        <p:sp>
          <p:nvSpPr>
            <p:cNvPr id="40" name="TextBox 16"/>
            <p:cNvSpPr txBox="1">
              <a:spLocks noChangeArrowheads="1"/>
            </p:cNvSpPr>
            <p:nvPr/>
          </p:nvSpPr>
          <p:spPr bwMode="auto">
            <a:xfrm>
              <a:off x="986596" y="2644621"/>
              <a:ext cx="3582000" cy="1463381"/>
            </a:xfrm>
            <a:prstGeom prst="rect">
              <a:avLst/>
            </a:prstGeom>
            <a:noFill/>
            <a:ln w="9525">
              <a:solidFill>
                <a:schemeClr val="bg2">
                  <a:lumMod val="40000"/>
                  <a:lumOff val="60000"/>
                </a:schemeClr>
              </a:solidFill>
              <a:miter lim="800000"/>
              <a:headEnd/>
              <a:tailEnd/>
            </a:ln>
            <a:extLst>
              <a:ext uri="{909E8E84-426E-40dd-AFC4-6F175D3DCCD1}">
                <a14:hiddenFill xmlns="" xmlns:a14="http://schemas.microsoft.com/office/drawing/2010/main">
                  <a:solidFill>
                    <a:srgbClr val="FFFFFF"/>
                  </a:solidFill>
                </a14:hiddenFill>
              </a:ext>
            </a:extLst>
          </p:spPr>
          <p:txBody>
            <a:bodyPr wrap="square" lIns="72000" tIns="72000" rIns="0" bIns="36000" anchor="ctr">
              <a:noAutofit/>
            </a:bodyPr>
            <a:lstStyle>
              <a:lvl1pPr marL="180975" indent="-180975">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buClr>
                  <a:schemeClr val="accent1"/>
                </a:buClr>
                <a:buFont typeface="Arial" charset="0"/>
                <a:buChar char="•"/>
                <a:defRPr/>
              </a:pPr>
              <a:endParaRPr lang="en-US" sz="1400" dirty="0" smtClean="0">
                <a:latin typeface="Vodafone Lt" panose="020B0606040202020204" pitchFamily="34" charset="0"/>
              </a:endParaRPr>
            </a:p>
          </p:txBody>
        </p:sp>
        <p:sp>
          <p:nvSpPr>
            <p:cNvPr id="41" name="Rectangle 63"/>
            <p:cNvSpPr>
              <a:spLocks noChangeArrowheads="1"/>
            </p:cNvSpPr>
            <p:nvPr/>
          </p:nvSpPr>
          <p:spPr bwMode="auto">
            <a:xfrm>
              <a:off x="986596" y="2644621"/>
              <a:ext cx="3582000" cy="271357"/>
            </a:xfrm>
            <a:prstGeom prst="rect">
              <a:avLst/>
            </a:prstGeom>
            <a:solidFill>
              <a:srgbClr val="FF0000"/>
            </a:solidFill>
            <a:ln w="19050" algn="ctr">
              <a:noFill/>
              <a:miter lim="800000"/>
              <a:headEnd/>
              <a:tailEnd/>
            </a:ln>
          </p:spPr>
          <p:txBody>
            <a:bodyPr wrap="none" lIns="76698" tIns="39883" rIns="76698" bIns="39883" anchor="ctr"/>
            <a:lstStyle/>
            <a:p>
              <a:pPr algn="ctr" defTabSz="444500">
                <a:lnSpc>
                  <a:spcPct val="90000"/>
                </a:lnSpc>
                <a:spcBef>
                  <a:spcPct val="0"/>
                </a:spcBef>
                <a:spcAft>
                  <a:spcPct val="35000"/>
                </a:spcAft>
              </a:pPr>
              <a:r>
                <a:rPr lang="en-US" sz="1400" b="1" dirty="0" smtClean="0">
                  <a:solidFill>
                    <a:schemeClr val="bg1"/>
                  </a:solidFill>
                  <a:latin typeface="Vodafone Rg"/>
                </a:rPr>
                <a:t>Manufacturing</a:t>
              </a:r>
              <a:endParaRPr lang="en-US" sz="1400" b="1" dirty="0">
                <a:solidFill>
                  <a:schemeClr val="bg1"/>
                </a:solidFill>
                <a:latin typeface="Vodafone Rg"/>
              </a:endParaRPr>
            </a:p>
          </p:txBody>
        </p:sp>
        <p:pic>
          <p:nvPicPr>
            <p:cNvPr id="42" name="Picture 2" descr="http://www.eliplay.eu/wp-content/uploads/2013/04/production-of-your-indoor-playground.png"/>
            <p:cNvPicPr>
              <a:picLocks noChangeAspect="1" noChangeArrowheads="1"/>
            </p:cNvPicPr>
            <p:nvPr/>
          </p:nvPicPr>
          <p:blipFill>
            <a:blip r:embed="rId7" cstate="email"/>
            <a:srcRect/>
            <a:stretch>
              <a:fillRect/>
            </a:stretch>
          </p:blipFill>
          <p:spPr bwMode="auto">
            <a:xfrm>
              <a:off x="1245189" y="3392877"/>
              <a:ext cx="584496" cy="584496"/>
            </a:xfrm>
            <a:prstGeom prst="rect">
              <a:avLst/>
            </a:prstGeom>
            <a:noFill/>
          </p:spPr>
        </p:pic>
        <p:pic>
          <p:nvPicPr>
            <p:cNvPr id="43" name="Picture 8" descr="http://comps.canstockphoto.com/can-stock-photo_csp14701935.jpg"/>
            <p:cNvPicPr>
              <a:picLocks noChangeAspect="1" noChangeArrowheads="1"/>
            </p:cNvPicPr>
            <p:nvPr/>
          </p:nvPicPr>
          <p:blipFill>
            <a:blip r:embed="rId8" cstate="email"/>
            <a:srcRect/>
            <a:stretch>
              <a:fillRect/>
            </a:stretch>
          </p:blipFill>
          <p:spPr bwMode="auto">
            <a:xfrm>
              <a:off x="2750057" y="3446423"/>
              <a:ext cx="646962" cy="432048"/>
            </a:xfrm>
            <a:prstGeom prst="rect">
              <a:avLst/>
            </a:prstGeom>
            <a:noFill/>
          </p:spPr>
        </p:pic>
        <p:sp>
          <p:nvSpPr>
            <p:cNvPr id="44" name="AutoShape 48"/>
            <p:cNvSpPr>
              <a:spLocks noChangeArrowheads="1"/>
            </p:cNvSpPr>
            <p:nvPr/>
          </p:nvSpPr>
          <p:spPr bwMode="auto">
            <a:xfrm>
              <a:off x="1113177" y="2929954"/>
              <a:ext cx="3017520" cy="457200"/>
            </a:xfrm>
            <a:prstGeom prst="rect">
              <a:avLst/>
            </a:prstGeom>
            <a:noFill/>
            <a:ln w="12700" algn="ctr">
              <a:noFill/>
              <a:round/>
              <a:headEnd/>
              <a:tailEnd/>
            </a:ln>
          </p:spPr>
          <p:txBody>
            <a:bodyPr lIns="36000" tIns="36000" rIns="36000" bIns="36000" anchor="t" anchorCtr="0"/>
            <a:lstStyle/>
            <a:p>
              <a:pPr algn="ctr">
                <a:lnSpc>
                  <a:spcPct val="90000"/>
                </a:lnSpc>
              </a:pPr>
              <a:r>
                <a:rPr lang="en-US" sz="1400" dirty="0" smtClean="0">
                  <a:latin typeface="Vodafone Rg"/>
                </a:rPr>
                <a:t>Small manufacturing units</a:t>
              </a:r>
            </a:p>
          </p:txBody>
        </p:sp>
        <p:pic>
          <p:nvPicPr>
            <p:cNvPr id="45" name="Picture 15"/>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3678304" y="3354114"/>
              <a:ext cx="500701" cy="54864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6" name="Picture 12"/>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1963557" y="3325085"/>
              <a:ext cx="595928" cy="72008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grpSp>
        <p:nvGrpSpPr>
          <p:cNvPr id="47" name="Group 46"/>
          <p:cNvGrpSpPr/>
          <p:nvPr/>
        </p:nvGrpSpPr>
        <p:grpSpPr>
          <a:xfrm>
            <a:off x="5715431" y="1001061"/>
            <a:ext cx="3168000" cy="1472400"/>
            <a:chOff x="4710480" y="1040926"/>
            <a:chExt cx="3657600" cy="1478957"/>
          </a:xfrm>
        </p:grpSpPr>
        <p:sp>
          <p:nvSpPr>
            <p:cNvPr id="50" name="TextBox 16"/>
            <p:cNvSpPr txBox="1">
              <a:spLocks noChangeArrowheads="1"/>
            </p:cNvSpPr>
            <p:nvPr/>
          </p:nvSpPr>
          <p:spPr bwMode="auto">
            <a:xfrm>
              <a:off x="4710480" y="1056502"/>
              <a:ext cx="3657600" cy="1463381"/>
            </a:xfrm>
            <a:prstGeom prst="rect">
              <a:avLst/>
            </a:prstGeom>
            <a:noFill/>
            <a:ln w="9525">
              <a:solidFill>
                <a:schemeClr val="bg2">
                  <a:lumMod val="40000"/>
                  <a:lumOff val="60000"/>
                </a:schemeClr>
              </a:solidFill>
              <a:miter lim="800000"/>
              <a:headEnd/>
              <a:tailEnd/>
            </a:ln>
            <a:extLst>
              <a:ext uri="{909E8E84-426E-40dd-AFC4-6F175D3DCCD1}">
                <a14:hiddenFill xmlns="" xmlns:a14="http://schemas.microsoft.com/office/drawing/2010/main">
                  <a:solidFill>
                    <a:srgbClr val="FFFFFF"/>
                  </a:solidFill>
                </a14:hiddenFill>
              </a:ext>
            </a:extLst>
          </p:spPr>
          <p:txBody>
            <a:bodyPr wrap="square" lIns="72000" tIns="0" rIns="72000" bIns="91440" anchor="ctr">
              <a:noAutofit/>
            </a:bodyPr>
            <a:lstStyle>
              <a:lvl1pPr marL="180975" indent="-180975">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buClr>
                  <a:schemeClr val="accent1"/>
                </a:buClr>
                <a:buFont typeface="Arial" charset="0"/>
                <a:buChar char="•"/>
                <a:defRPr/>
              </a:pPr>
              <a:endParaRPr lang="en-US" sz="1400" dirty="0" smtClean="0">
                <a:latin typeface="Vodafone Lt" panose="020B0606040202020204" pitchFamily="34" charset="0"/>
              </a:endParaRPr>
            </a:p>
          </p:txBody>
        </p:sp>
        <p:sp>
          <p:nvSpPr>
            <p:cNvPr id="51" name="Rectangle 59"/>
            <p:cNvSpPr>
              <a:spLocks noChangeArrowheads="1"/>
            </p:cNvSpPr>
            <p:nvPr/>
          </p:nvSpPr>
          <p:spPr bwMode="auto">
            <a:xfrm>
              <a:off x="4710480" y="1040926"/>
              <a:ext cx="3657600" cy="271357"/>
            </a:xfrm>
            <a:prstGeom prst="rect">
              <a:avLst/>
            </a:prstGeom>
            <a:solidFill>
              <a:srgbClr val="FF0000"/>
            </a:solidFill>
            <a:ln w="19050" algn="ctr">
              <a:noFill/>
              <a:miter lim="800000"/>
              <a:headEnd/>
              <a:tailEnd/>
            </a:ln>
          </p:spPr>
          <p:txBody>
            <a:bodyPr wrap="none" lIns="76698" tIns="39883" rIns="76698" bIns="39883" anchor="ctr"/>
            <a:lstStyle/>
            <a:p>
              <a:pPr algn="ctr" defTabSz="444500">
                <a:lnSpc>
                  <a:spcPct val="90000"/>
                </a:lnSpc>
                <a:spcBef>
                  <a:spcPct val="0"/>
                </a:spcBef>
                <a:spcAft>
                  <a:spcPct val="35000"/>
                </a:spcAft>
              </a:pPr>
              <a:r>
                <a:rPr lang="en-US" sz="1400" b="1" dirty="0" smtClean="0">
                  <a:solidFill>
                    <a:schemeClr val="bg1"/>
                  </a:solidFill>
                  <a:latin typeface="Vodafone Rg"/>
                </a:rPr>
                <a:t>Professional </a:t>
              </a:r>
              <a:r>
                <a:rPr lang="en-US" sz="1400" b="1" dirty="0">
                  <a:solidFill>
                    <a:schemeClr val="bg1"/>
                  </a:solidFill>
                  <a:latin typeface="Vodafone Rg"/>
                </a:rPr>
                <a:t>Services</a:t>
              </a:r>
              <a:endParaRPr lang="en-GB" sz="1400" b="1" dirty="0">
                <a:solidFill>
                  <a:schemeClr val="bg1"/>
                </a:solidFill>
                <a:latin typeface="Vodafone Rg"/>
              </a:endParaRPr>
            </a:p>
          </p:txBody>
        </p:sp>
        <p:pic>
          <p:nvPicPr>
            <p:cNvPr id="52" name="Picture 10" descr="http://www.colourbox.com/preview/3180486-418276-house-for-sale-conceptual-real-estate-icon-on-white-background.jpg"/>
            <p:cNvPicPr>
              <a:picLocks noChangeAspect="1" noChangeArrowheads="1"/>
            </p:cNvPicPr>
            <p:nvPr/>
          </p:nvPicPr>
          <p:blipFill>
            <a:blip r:embed="rId11" cstate="email"/>
            <a:srcRect/>
            <a:stretch>
              <a:fillRect/>
            </a:stretch>
          </p:blipFill>
          <p:spPr bwMode="auto">
            <a:xfrm>
              <a:off x="5555429" y="1700697"/>
              <a:ext cx="583107" cy="588007"/>
            </a:xfrm>
            <a:prstGeom prst="rect">
              <a:avLst/>
            </a:prstGeom>
            <a:noFill/>
          </p:spPr>
        </p:pic>
        <p:sp>
          <p:nvSpPr>
            <p:cNvPr id="53" name="AutoShape 48"/>
            <p:cNvSpPr>
              <a:spLocks noChangeArrowheads="1"/>
            </p:cNvSpPr>
            <p:nvPr/>
          </p:nvSpPr>
          <p:spPr bwMode="auto">
            <a:xfrm>
              <a:off x="4748499" y="1348165"/>
              <a:ext cx="3017520" cy="457200"/>
            </a:xfrm>
            <a:prstGeom prst="rect">
              <a:avLst/>
            </a:prstGeom>
            <a:noFill/>
            <a:ln w="12700" algn="ctr">
              <a:noFill/>
              <a:round/>
              <a:headEnd/>
              <a:tailEnd/>
            </a:ln>
          </p:spPr>
          <p:txBody>
            <a:bodyPr lIns="36000" tIns="36000" rIns="36000" bIns="36000" anchor="t" anchorCtr="0"/>
            <a:lstStyle/>
            <a:p>
              <a:pPr algn="ctr">
                <a:lnSpc>
                  <a:spcPct val="90000"/>
                </a:lnSpc>
              </a:pPr>
              <a:r>
                <a:rPr lang="en-US" sz="1400" dirty="0" smtClean="0">
                  <a:latin typeface="Vodafone Rg"/>
                </a:rPr>
                <a:t>Office and client premises</a:t>
              </a:r>
            </a:p>
            <a:p>
              <a:pPr>
                <a:lnSpc>
                  <a:spcPct val="90000"/>
                </a:lnSpc>
              </a:pPr>
              <a:endParaRPr lang="en-US" sz="1400" dirty="0" smtClean="0">
                <a:latin typeface="Vodafone Lt" panose="020B0606040202020204" pitchFamily="34" charset="0"/>
              </a:endParaRPr>
            </a:p>
          </p:txBody>
        </p:sp>
        <p:pic>
          <p:nvPicPr>
            <p:cNvPr id="54" name="Picture 2" descr="http://www.conceptdraw.com/solution-park/resource/images/solutions/people/Design-elements-Professions.png"/>
            <p:cNvPicPr>
              <a:picLocks noChangeAspect="1" noChangeArrowheads="1"/>
            </p:cNvPicPr>
            <p:nvPr/>
          </p:nvPicPr>
          <p:blipFill rotWithShape="1">
            <a:blip r:embed="rId12" cstate="email">
              <a:extLst>
                <a:ext uri="{BEBA8EAE-BF5A-486C-A8C5-ECC9F3942E4B}">
                  <a14:imgProps xmlns:a14="http://schemas.microsoft.com/office/drawing/2010/main">
                    <a14:imgLayer r:embed="rId13">
                      <a14:imgEffect>
                        <a14:backgroundRemoval t="53053" b="67300" l="73206" r="83833"/>
                      </a14:imgEffect>
                    </a14:imgLayer>
                  </a14:imgProps>
                </a:ext>
              </a:extLst>
            </a:blip>
            <a:srcRect/>
            <a:stretch/>
          </p:blipFill>
          <p:spPr bwMode="auto">
            <a:xfrm>
              <a:off x="4861908" y="1712004"/>
              <a:ext cx="580288" cy="520039"/>
            </a:xfrm>
            <a:prstGeom prst="rect">
              <a:avLst/>
            </a:prstGeom>
            <a:noFill/>
          </p:spPr>
        </p:pic>
        <p:pic>
          <p:nvPicPr>
            <p:cNvPr id="55" name="Picture 4"/>
            <p:cNvPicPr>
              <a:picLocks noChangeAspect="1" noChangeArrowheads="1"/>
            </p:cNvPicPr>
            <p:nvPr/>
          </p:nvPicPr>
          <p:blipFill>
            <a:blip r:embed="rId14" cstate="email">
              <a:extLst>
                <a:ext uri="{BEBA8EAE-BF5A-486C-A8C5-ECC9F3942E4B}">
                  <a14:imgProps xmlns:a14="http://schemas.microsoft.com/office/drawing/2010/main">
                    <a14:imgLayer r:embed="rId15">
                      <a14:imgEffect>
                        <a14:backgroundRemoval t="0" b="100000" l="3774" r="96226"/>
                      </a14:imgEffect>
                    </a14:imgLayer>
                  </a14:imgProps>
                </a:ext>
                <a:ext uri="{28A0092B-C50C-407E-A947-70E740481C1C}">
                  <a14:useLocalDpi xmlns:a14="http://schemas.microsoft.com/office/drawing/2010/main" val="0"/>
                </a:ext>
              </a:extLst>
            </a:blip>
            <a:srcRect/>
            <a:stretch>
              <a:fillRect/>
            </a:stretch>
          </p:blipFill>
          <p:spPr bwMode="auto">
            <a:xfrm>
              <a:off x="7140360" y="1752103"/>
              <a:ext cx="257680" cy="68929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6" name="Picture 2" descr="http://www.conceptdraw.com/solution-park/resource/images/solutions/people/Design-elements-Professions.png"/>
            <p:cNvPicPr>
              <a:picLocks noChangeAspect="1" noChangeArrowheads="1"/>
            </p:cNvPicPr>
            <p:nvPr/>
          </p:nvPicPr>
          <p:blipFill>
            <a:blip r:embed="rId16" cstate="email"/>
            <a:srcRect/>
            <a:stretch>
              <a:fillRect/>
            </a:stretch>
          </p:blipFill>
          <p:spPr bwMode="auto">
            <a:xfrm>
              <a:off x="6285334" y="1756699"/>
              <a:ext cx="612068" cy="612068"/>
            </a:xfrm>
            <a:prstGeom prst="rect">
              <a:avLst/>
            </a:prstGeom>
            <a:noFill/>
          </p:spPr>
        </p:pic>
        <p:pic>
          <p:nvPicPr>
            <p:cNvPr id="57" name="Picture 3"/>
            <p:cNvPicPr>
              <a:picLocks noChangeAspect="1" noChangeArrowheads="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7735795" y="1804607"/>
              <a:ext cx="192405" cy="67499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grpSp>
        <p:nvGrpSpPr>
          <p:cNvPr id="58" name="Group 57"/>
          <p:cNvGrpSpPr/>
          <p:nvPr/>
        </p:nvGrpSpPr>
        <p:grpSpPr>
          <a:xfrm>
            <a:off x="2529268" y="1000222"/>
            <a:ext cx="3130375" cy="1473429"/>
            <a:chOff x="986596" y="1046454"/>
            <a:chExt cx="3582000" cy="1473429"/>
          </a:xfrm>
        </p:grpSpPr>
        <p:sp>
          <p:nvSpPr>
            <p:cNvPr id="59" name="TextBox 16"/>
            <p:cNvSpPr txBox="1">
              <a:spLocks noChangeArrowheads="1"/>
            </p:cNvSpPr>
            <p:nvPr/>
          </p:nvSpPr>
          <p:spPr bwMode="auto">
            <a:xfrm>
              <a:off x="986596" y="1056502"/>
              <a:ext cx="3582000" cy="1463381"/>
            </a:xfrm>
            <a:prstGeom prst="rect">
              <a:avLst/>
            </a:prstGeom>
            <a:noFill/>
            <a:ln w="9525">
              <a:solidFill>
                <a:schemeClr val="bg2">
                  <a:lumMod val="40000"/>
                  <a:lumOff val="60000"/>
                </a:schemeClr>
              </a:solidFill>
              <a:miter lim="800000"/>
              <a:headEnd/>
              <a:tailEnd/>
            </a:ln>
            <a:extLst>
              <a:ext uri="{909E8E84-426E-40dd-AFC4-6F175D3DCCD1}">
                <a14:hiddenFill xmlns="" xmlns:a14="http://schemas.microsoft.com/office/drawing/2010/main">
                  <a:solidFill>
                    <a:srgbClr val="FFFFFF"/>
                  </a:solidFill>
                </a14:hiddenFill>
              </a:ext>
            </a:extLst>
          </p:spPr>
          <p:txBody>
            <a:bodyPr wrap="square" lIns="72000" tIns="46800" rIns="72000" bIns="91440" anchor="ctr">
              <a:noAutofit/>
            </a:bodyPr>
            <a:lstStyle>
              <a:defPPr>
                <a:defRPr lang="en-US"/>
              </a:defPPr>
              <a:lvl1pPr marL="180975" indent="-180975">
                <a:buClr>
                  <a:schemeClr val="accent1"/>
                </a:buClr>
                <a:buFont typeface="Arial" charset="0"/>
                <a:buChar char="•"/>
                <a:defRPr sz="1200">
                  <a:latin typeface="Vodafone Rg" pitchFamily="34" charset="0"/>
                </a:defRPr>
              </a:lvl1pPr>
              <a:lvl2pPr marL="742950" indent="-285750">
                <a:defRPr sz="1600">
                  <a:latin typeface="Arial" charset="0"/>
                </a:defRPr>
              </a:lvl2pPr>
              <a:lvl3pPr marL="1143000" indent="-228600">
                <a:defRPr sz="1600">
                  <a:latin typeface="Arial" charset="0"/>
                </a:defRPr>
              </a:lvl3pPr>
              <a:lvl4pPr marL="1600200" indent="-228600">
                <a:defRPr sz="1600">
                  <a:latin typeface="Arial" charset="0"/>
                </a:defRPr>
              </a:lvl4pPr>
              <a:lvl5pPr marL="2057400" indent="-228600">
                <a:defRPr sz="1600">
                  <a:latin typeface="Arial" charset="0"/>
                </a:defRPr>
              </a:lvl5pPr>
              <a:lvl6pPr marL="2514600" indent="-228600" algn="ctr" eaLnBrk="0" fontAlgn="base" hangingPunct="0">
                <a:spcBef>
                  <a:spcPct val="0"/>
                </a:spcBef>
                <a:spcAft>
                  <a:spcPct val="0"/>
                </a:spcAft>
                <a:defRPr sz="1600">
                  <a:latin typeface="Arial" charset="0"/>
                </a:defRPr>
              </a:lvl6pPr>
              <a:lvl7pPr marL="2971800" indent="-228600" algn="ctr" eaLnBrk="0" fontAlgn="base" hangingPunct="0">
                <a:spcBef>
                  <a:spcPct val="0"/>
                </a:spcBef>
                <a:spcAft>
                  <a:spcPct val="0"/>
                </a:spcAft>
                <a:defRPr sz="1600">
                  <a:latin typeface="Arial" charset="0"/>
                </a:defRPr>
              </a:lvl7pPr>
              <a:lvl8pPr marL="3429000" indent="-228600" algn="ctr" eaLnBrk="0" fontAlgn="base" hangingPunct="0">
                <a:spcBef>
                  <a:spcPct val="0"/>
                </a:spcBef>
                <a:spcAft>
                  <a:spcPct val="0"/>
                </a:spcAft>
                <a:defRPr sz="1600">
                  <a:latin typeface="Arial" charset="0"/>
                </a:defRPr>
              </a:lvl8pPr>
              <a:lvl9pPr marL="3886200" indent="-228600" algn="ctr" eaLnBrk="0" fontAlgn="base" hangingPunct="0">
                <a:spcBef>
                  <a:spcPct val="0"/>
                </a:spcBef>
                <a:spcAft>
                  <a:spcPct val="0"/>
                </a:spcAft>
                <a:defRPr sz="1600">
                  <a:latin typeface="Arial" charset="0"/>
                </a:defRPr>
              </a:lvl9pPr>
            </a:lstStyle>
            <a:p>
              <a:pPr>
                <a:defRPr/>
              </a:pPr>
              <a:endParaRPr lang="en-GB" sz="1400" dirty="0">
                <a:latin typeface="Vodafone Lt" panose="020B0606040202020204" pitchFamily="34" charset="0"/>
              </a:endParaRPr>
            </a:p>
          </p:txBody>
        </p:sp>
        <p:sp>
          <p:nvSpPr>
            <p:cNvPr id="60" name="Rectangle 47"/>
            <p:cNvSpPr>
              <a:spLocks noChangeArrowheads="1"/>
            </p:cNvSpPr>
            <p:nvPr/>
          </p:nvSpPr>
          <p:spPr bwMode="auto">
            <a:xfrm>
              <a:off x="986596" y="1046454"/>
              <a:ext cx="3582000" cy="271357"/>
            </a:xfrm>
            <a:prstGeom prst="rect">
              <a:avLst/>
            </a:prstGeom>
            <a:solidFill>
              <a:srgbClr val="FF0000"/>
            </a:solidFill>
            <a:ln w="19050" algn="ctr">
              <a:noFill/>
              <a:miter lim="800000"/>
              <a:headEnd/>
              <a:tailEnd/>
            </a:ln>
          </p:spPr>
          <p:txBody>
            <a:bodyPr wrap="none" lIns="76698" tIns="39883" rIns="76698" bIns="39883" anchor="ctr"/>
            <a:lstStyle/>
            <a:p>
              <a:pPr algn="ctr" defTabSz="444500">
                <a:lnSpc>
                  <a:spcPct val="90000"/>
                </a:lnSpc>
                <a:spcBef>
                  <a:spcPct val="0"/>
                </a:spcBef>
                <a:spcAft>
                  <a:spcPct val="35000"/>
                </a:spcAft>
              </a:pPr>
              <a:r>
                <a:rPr lang="en-US" sz="1400" b="1" dirty="0" smtClean="0">
                  <a:solidFill>
                    <a:schemeClr val="bg1"/>
                  </a:solidFill>
                  <a:latin typeface="Vodafone Rg"/>
                </a:rPr>
                <a:t>Retail</a:t>
              </a:r>
              <a:endParaRPr lang="en-GB" sz="1400" b="1" dirty="0">
                <a:solidFill>
                  <a:schemeClr val="bg1"/>
                </a:solidFill>
                <a:latin typeface="Vodafone Rg"/>
              </a:endParaRPr>
            </a:p>
          </p:txBody>
        </p:sp>
        <p:sp>
          <p:nvSpPr>
            <p:cNvPr id="61" name="AutoShape 48"/>
            <p:cNvSpPr>
              <a:spLocks noChangeArrowheads="1"/>
            </p:cNvSpPr>
            <p:nvPr/>
          </p:nvSpPr>
          <p:spPr bwMode="auto">
            <a:xfrm>
              <a:off x="1100771" y="1336826"/>
              <a:ext cx="3017520" cy="457200"/>
            </a:xfrm>
            <a:prstGeom prst="rect">
              <a:avLst/>
            </a:prstGeom>
            <a:noFill/>
            <a:ln w="12700" algn="ctr">
              <a:noFill/>
              <a:round/>
              <a:headEnd/>
              <a:tailEnd/>
            </a:ln>
          </p:spPr>
          <p:txBody>
            <a:bodyPr lIns="36000" tIns="36000" rIns="36000" bIns="36000" anchor="t" anchorCtr="0"/>
            <a:lstStyle/>
            <a:p>
              <a:pPr algn="ctr">
                <a:lnSpc>
                  <a:spcPct val="90000"/>
                </a:lnSpc>
              </a:pPr>
              <a:r>
                <a:rPr lang="en-US" sz="1400" dirty="0" smtClean="0">
                  <a:latin typeface="Vodafone Rg"/>
                </a:rPr>
                <a:t>Physical retail stores</a:t>
              </a:r>
            </a:p>
          </p:txBody>
        </p:sp>
        <p:pic>
          <p:nvPicPr>
            <p:cNvPr id="63" name="Picture 14"/>
            <p:cNvPicPr>
              <a:picLocks noChangeAspect="1" noChangeArrowheads="1"/>
            </p:cNvPicPr>
            <p:nvPr/>
          </p:nvPicPr>
          <p:blipFill>
            <a:blip r:embed="rId18" cstate="email">
              <a:extLst>
                <a:ext uri="{BEBA8EAE-BF5A-486C-A8C5-ECC9F3942E4B}">
                  <a14:imgProps xmlns:a14="http://schemas.microsoft.com/office/drawing/2010/main">
                    <a14:imgLayer r:embed="rId19">
                      <a14:imgEffect>
                        <a14:backgroundRemoval t="8974" b="98718" l="10000" r="90000"/>
                      </a14:imgEffect>
                    </a14:imgLayer>
                  </a14:imgProps>
                </a:ext>
                <a:ext uri="{28A0092B-C50C-407E-A947-70E740481C1C}">
                  <a14:useLocalDpi xmlns:a14="http://schemas.microsoft.com/office/drawing/2010/main" val="0"/>
                </a:ext>
              </a:extLst>
            </a:blip>
            <a:srcRect/>
            <a:stretch>
              <a:fillRect/>
            </a:stretch>
          </p:blipFill>
          <p:spPr bwMode="auto">
            <a:xfrm>
              <a:off x="1977162" y="1775703"/>
              <a:ext cx="619676" cy="48334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4" name="Picture 4" descr="http://t2.ftcdn.net/jpg/00/16/71/73/400_F_16717328_OrMPYdU0IGWbdDV6m6zbpk1LYYS31zcF.jpg"/>
            <p:cNvPicPr>
              <a:picLocks noChangeAspect="1" noChangeArrowheads="1"/>
            </p:cNvPicPr>
            <p:nvPr/>
          </p:nvPicPr>
          <p:blipFill>
            <a:blip r:embed="rId20" cstate="email"/>
            <a:srcRect/>
            <a:stretch>
              <a:fillRect/>
            </a:stretch>
          </p:blipFill>
          <p:spPr bwMode="auto">
            <a:xfrm>
              <a:off x="3705297" y="1759030"/>
              <a:ext cx="444280" cy="494019"/>
            </a:xfrm>
            <a:prstGeom prst="rect">
              <a:avLst/>
            </a:prstGeom>
            <a:noFill/>
          </p:spPr>
        </p:pic>
        <p:pic>
          <p:nvPicPr>
            <p:cNvPr id="65" name="Picture 4" descr="https://cdn1.iconfinder.com/data/icons/containers/512/fork2.png"/>
            <p:cNvPicPr>
              <a:picLocks noChangeAspect="1" noChangeArrowheads="1"/>
            </p:cNvPicPr>
            <p:nvPr/>
          </p:nvPicPr>
          <p:blipFill>
            <a:blip r:embed="rId21" cstate="email"/>
            <a:srcRect/>
            <a:stretch>
              <a:fillRect/>
            </a:stretch>
          </p:blipFill>
          <p:spPr bwMode="auto">
            <a:xfrm>
              <a:off x="2755308" y="1683990"/>
              <a:ext cx="576064" cy="576064"/>
            </a:xfrm>
            <a:prstGeom prst="rect">
              <a:avLst/>
            </a:prstGeom>
            <a:noFill/>
          </p:spPr>
        </p:pic>
        <p:pic>
          <p:nvPicPr>
            <p:cNvPr id="66" name="Picture 2" descr="shop icon"/>
            <p:cNvPicPr>
              <a:picLocks noChangeAspect="1" noChangeArrowheads="1"/>
            </p:cNvPicPr>
            <p:nvPr/>
          </p:nvPicPr>
          <p:blipFill>
            <a:blip r:embed="rId22" cstate="email"/>
            <a:srcRect/>
            <a:stretch>
              <a:fillRect/>
            </a:stretch>
          </p:blipFill>
          <p:spPr bwMode="auto">
            <a:xfrm>
              <a:off x="1256528" y="1741968"/>
              <a:ext cx="482786" cy="482786"/>
            </a:xfrm>
            <a:prstGeom prst="rect">
              <a:avLst/>
            </a:prstGeom>
            <a:noFill/>
          </p:spPr>
        </p:pic>
      </p:grpSp>
      <p:sp>
        <p:nvSpPr>
          <p:cNvPr id="73" name="Pentagon 72">
            <a:hlinkClick r:id="" action="ppaction://hlinkshowjump?jump=nextslide"/>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grpSp>
        <p:nvGrpSpPr>
          <p:cNvPr id="62" name="Group 61"/>
          <p:cNvGrpSpPr/>
          <p:nvPr/>
        </p:nvGrpSpPr>
        <p:grpSpPr>
          <a:xfrm>
            <a:off x="0" y="-1"/>
            <a:ext cx="1945904" cy="5143501"/>
            <a:chOff x="0" y="-1"/>
            <a:chExt cx="1945904" cy="5143501"/>
          </a:xfrm>
        </p:grpSpPr>
        <p:sp>
          <p:nvSpPr>
            <p:cNvPr id="74" name="Rectangle 73"/>
            <p:cNvSpPr/>
            <p:nvPr/>
          </p:nvSpPr>
          <p:spPr>
            <a:xfrm>
              <a:off x="0" y="-1"/>
              <a:ext cx="1945904" cy="514350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Lt" panose="020B0606040202020204" pitchFamily="34" charset="0"/>
              </a:endParaRPr>
            </a:p>
          </p:txBody>
        </p:sp>
        <p:sp>
          <p:nvSpPr>
            <p:cNvPr id="76" name="Pentagon 75"/>
            <p:cNvSpPr>
              <a:spLocks noChangeAspect="1"/>
            </p:cNvSpPr>
            <p:nvPr/>
          </p:nvSpPr>
          <p:spPr>
            <a:xfrm>
              <a:off x="51846" y="88018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77" name="Pentagon 76"/>
            <p:cNvSpPr>
              <a:spLocks noChangeAspect="1"/>
            </p:cNvSpPr>
            <p:nvPr/>
          </p:nvSpPr>
          <p:spPr>
            <a:xfrm>
              <a:off x="51846" y="1289403"/>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smtClean="0">
                  <a:solidFill>
                    <a:schemeClr val="bg1">
                      <a:lumMod val="95000"/>
                    </a:schemeClr>
                  </a:solidFill>
                  <a:latin typeface="Vodafone Rg"/>
                </a:rPr>
                <a:t> 1. Why?</a:t>
              </a:r>
              <a:endParaRPr lang="en-GB" b="1" kern="1200" dirty="0" smtClean="0">
                <a:solidFill>
                  <a:schemeClr val="bg1">
                    <a:lumMod val="95000"/>
                  </a:schemeClr>
                </a:solidFill>
                <a:latin typeface="Vodafone Rg"/>
              </a:endParaRPr>
            </a:p>
          </p:txBody>
        </p:sp>
      </p:grpSp>
      <p:sp>
        <p:nvSpPr>
          <p:cNvPr id="80" name="23 Rectángulo"/>
          <p:cNvSpPr/>
          <p:nvPr/>
        </p:nvSpPr>
        <p:spPr>
          <a:xfrm>
            <a:off x="0" y="-1"/>
            <a:ext cx="9144000" cy="617539"/>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200" b="1" kern="1200" dirty="0" smtClean="0">
              <a:solidFill>
                <a:srgbClr val="34342B"/>
              </a:solidFill>
              <a:latin typeface="Vodafone Lt" panose="020B0606040202020204" pitchFamily="34" charset="0"/>
            </a:endParaRPr>
          </a:p>
        </p:txBody>
      </p:sp>
      <p:pic>
        <p:nvPicPr>
          <p:cNvPr id="82" name="Picture 5"/>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807317" y="11154"/>
            <a:ext cx="336654" cy="606384"/>
          </a:xfrm>
          <a:prstGeom prst="rect">
            <a:avLst/>
          </a:prstGeom>
        </p:spPr>
      </p:pic>
      <p:sp>
        <p:nvSpPr>
          <p:cNvPr id="67" name="Pentagon 66"/>
          <p:cNvSpPr>
            <a:spLocks noChangeAspect="1"/>
          </p:cNvSpPr>
          <p:nvPr/>
        </p:nvSpPr>
        <p:spPr>
          <a:xfrm>
            <a:off x="58260" y="353391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68" name="Pentagon 67"/>
          <p:cNvSpPr>
            <a:spLocks noChangeAspect="1"/>
          </p:cNvSpPr>
          <p:nvPr/>
        </p:nvSpPr>
        <p:spPr>
          <a:xfrm>
            <a:off x="58260" y="3059692"/>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sp>
        <p:nvSpPr>
          <p:cNvPr id="70" name="TextBox 69"/>
          <p:cNvSpPr txBox="1"/>
          <p:nvPr/>
        </p:nvSpPr>
        <p:spPr>
          <a:xfrm>
            <a:off x="124765" y="1851687"/>
            <a:ext cx="1794426" cy="3374803"/>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Core Business Needs</a:t>
            </a:r>
          </a:p>
          <a:p>
            <a:pPr>
              <a:tabLst>
                <a:tab pos="93663" algn="l"/>
              </a:tabLst>
            </a:pPr>
            <a:r>
              <a:rPr lang="en-US" sz="1200" b="1" dirty="0">
                <a:solidFill>
                  <a:schemeClr val="accent1"/>
                </a:solidFill>
                <a:latin typeface="Vodafone Rg"/>
              </a:rPr>
              <a:t>Verticals Main Characteristics</a:t>
            </a:r>
          </a:p>
          <a:p>
            <a:pPr>
              <a:tabLst>
                <a:tab pos="93663" algn="l"/>
              </a:tabLst>
            </a:pPr>
            <a:r>
              <a:rPr lang="en-US" sz="1200" dirty="0" smtClean="0">
                <a:solidFill>
                  <a:srgbClr val="888888"/>
                </a:solidFill>
                <a:latin typeface="Vodafone Rg"/>
              </a:rPr>
              <a:t>Summary</a:t>
            </a:r>
          </a:p>
          <a:p>
            <a:pPr>
              <a:tabLst>
                <a:tab pos="93663" algn="l"/>
              </a:tabLst>
            </a:pPr>
            <a:r>
              <a:rPr lang="en-US" sz="1200" dirty="0" smtClean="0">
                <a:solidFill>
                  <a:srgbClr val="888888"/>
                </a:solidFill>
                <a:latin typeface="Vodafone Rg"/>
              </a:rPr>
              <a:t>Test yourself</a:t>
            </a:r>
          </a:p>
        </p:txBody>
      </p:sp>
      <p:sp>
        <p:nvSpPr>
          <p:cNvPr id="72" name="33 CuadroTexto"/>
          <p:cNvSpPr txBox="1"/>
          <p:nvPr/>
        </p:nvSpPr>
        <p:spPr>
          <a:xfrm>
            <a:off x="1359147" y="-26986"/>
            <a:ext cx="6532987" cy="614150"/>
          </a:xfrm>
          <a:prstGeom prst="rect">
            <a:avLst/>
          </a:prstGeom>
        </p:spPr>
        <p:txBody>
          <a:bodyPr wrap="square" lIns="0" tIns="0" rIns="0" bIns="0" rtlCol="0" anchor="ctr">
            <a:noAutofit/>
          </a:bodyPr>
          <a:lstStyle/>
          <a:p>
            <a:r>
              <a:rPr lang="es-ES" sz="2800" b="1" dirty="0" err="1" smtClean="0">
                <a:solidFill>
                  <a:schemeClr val="bg1"/>
                </a:solidFill>
                <a:latin typeface="Vodafone Rg"/>
              </a:rPr>
              <a:t>Why</a:t>
            </a:r>
            <a:r>
              <a:rPr lang="es-ES" sz="2800" b="1" dirty="0">
                <a:solidFill>
                  <a:schemeClr val="bg1"/>
                </a:solidFill>
                <a:latin typeface="Vodafone Rg"/>
              </a:rPr>
              <a:t> </a:t>
            </a:r>
            <a:r>
              <a:rPr lang="es-ES" sz="2800" b="1" dirty="0" smtClean="0">
                <a:solidFill>
                  <a:schemeClr val="bg1"/>
                </a:solidFill>
                <a:latin typeface="Vodafone Rg"/>
              </a:rPr>
              <a:t>are Small </a:t>
            </a:r>
            <a:r>
              <a:rPr lang="es-ES" sz="2800" b="1" dirty="0" err="1" smtClean="0">
                <a:solidFill>
                  <a:schemeClr val="bg1"/>
                </a:solidFill>
                <a:latin typeface="Vodafone Rg"/>
              </a:rPr>
              <a:t>Businesses</a:t>
            </a:r>
            <a:r>
              <a:rPr lang="es-ES" sz="2800" b="1" dirty="0" smtClean="0">
                <a:solidFill>
                  <a:schemeClr val="bg1"/>
                </a:solidFill>
                <a:latin typeface="Vodafone Rg"/>
              </a:rPr>
              <a:t> </a:t>
            </a:r>
            <a:r>
              <a:rPr lang="es-ES" sz="2800" b="1" dirty="0" err="1" smtClean="0">
                <a:solidFill>
                  <a:schemeClr val="bg1"/>
                </a:solidFill>
                <a:latin typeface="Vodafone Rg"/>
              </a:rPr>
              <a:t>Important</a:t>
            </a:r>
            <a:r>
              <a:rPr lang="es-ES" sz="2800" b="1" dirty="0" smtClean="0">
                <a:solidFill>
                  <a:schemeClr val="bg1"/>
                </a:solidFill>
                <a:latin typeface="Vodafone Rg"/>
              </a:rPr>
              <a:t>?</a:t>
            </a:r>
            <a:endParaRPr lang="es-ES" sz="2800" b="1" dirty="0">
              <a:solidFill>
                <a:schemeClr val="bg1"/>
              </a:solidFill>
              <a:latin typeface="Vodafone Rg"/>
            </a:endParaRPr>
          </a:p>
        </p:txBody>
      </p:sp>
    </p:spTree>
    <p:extLst>
      <p:ext uri="{BB962C8B-B14F-4D97-AF65-F5344CB8AC3E}">
        <p14:creationId xmlns:p14="http://schemas.microsoft.com/office/powerpoint/2010/main" val="4837581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Lt" panose="020B0606040202020204" pitchFamily="34" charset="0"/>
            </a:endParaRPr>
          </a:p>
        </p:txBody>
      </p:sp>
      <p:sp>
        <p:nvSpPr>
          <p:cNvPr id="11" name="Rectangle 30"/>
          <p:cNvSpPr>
            <a:spLocks noChangeArrowheads="1"/>
          </p:cNvSpPr>
          <p:nvPr/>
        </p:nvSpPr>
        <p:spPr bwMode="auto">
          <a:xfrm flipH="1">
            <a:off x="2662705" y="4220100"/>
            <a:ext cx="5728313" cy="235558"/>
          </a:xfrm>
          <a:prstGeom prst="rtTriangle">
            <a:avLst/>
          </a:prstGeom>
          <a:solidFill>
            <a:schemeClr val="bg1">
              <a:lumMod val="75000"/>
            </a:schemeClr>
          </a:solidFill>
          <a:ln w="19050" algn="ctr">
            <a:noFill/>
            <a:miter lim="800000"/>
            <a:headEnd/>
            <a:tailEnd/>
          </a:ln>
        </p:spPr>
        <p:txBody>
          <a:bodyPr wrap="none" lIns="76698" tIns="39883" rIns="76698" bIns="39883" anchor="ctr"/>
          <a:lstStyle/>
          <a:p>
            <a:pPr algn="ctr" eaLnBrk="0" hangingPunct="0"/>
            <a:endParaRPr lang="en-US" sz="1050" b="1" dirty="0">
              <a:latin typeface="Vodafone Lt" panose="020B0606040202020204" pitchFamily="34" charset="0"/>
            </a:endParaRPr>
          </a:p>
        </p:txBody>
      </p:sp>
      <p:sp>
        <p:nvSpPr>
          <p:cNvPr id="15" name="Line 31"/>
          <p:cNvSpPr>
            <a:spLocks noChangeShapeType="1"/>
          </p:cNvSpPr>
          <p:nvPr/>
        </p:nvSpPr>
        <p:spPr bwMode="auto">
          <a:xfrm>
            <a:off x="2428597" y="997188"/>
            <a:ext cx="0" cy="3200400"/>
          </a:xfrm>
          <a:prstGeom prst="line">
            <a:avLst/>
          </a:prstGeom>
          <a:noFill/>
          <a:ln w="19050">
            <a:solidFill>
              <a:schemeClr val="bg2"/>
            </a:solidFill>
            <a:round/>
            <a:headEnd type="triangle" w="med" len="med"/>
            <a:tailEnd/>
          </a:ln>
        </p:spPr>
        <p:txBody>
          <a:bodyPr lIns="76698" tIns="39883" rIns="76698" bIns="39883" anchor="ctr"/>
          <a:lstStyle/>
          <a:p>
            <a:endParaRPr lang="en-US" sz="1050" dirty="0">
              <a:solidFill>
                <a:srgbClr val="000000"/>
              </a:solidFill>
              <a:latin typeface="Vodafone Lt" panose="020B0606040202020204" pitchFamily="34" charset="0"/>
            </a:endParaRPr>
          </a:p>
        </p:txBody>
      </p:sp>
      <p:sp>
        <p:nvSpPr>
          <p:cNvPr id="16" name="Line 34"/>
          <p:cNvSpPr>
            <a:spLocks noChangeShapeType="1"/>
          </p:cNvSpPr>
          <p:nvPr/>
        </p:nvSpPr>
        <p:spPr bwMode="auto">
          <a:xfrm flipV="1">
            <a:off x="2428744" y="4155557"/>
            <a:ext cx="6404189" cy="32760"/>
          </a:xfrm>
          <a:prstGeom prst="line">
            <a:avLst/>
          </a:prstGeom>
          <a:noFill/>
          <a:ln w="19050">
            <a:solidFill>
              <a:schemeClr val="bg2"/>
            </a:solidFill>
            <a:round/>
            <a:headEnd/>
            <a:tailEnd type="triangle" w="med" len="med"/>
          </a:ln>
        </p:spPr>
        <p:txBody>
          <a:bodyPr lIns="76698" tIns="39883" rIns="76698" bIns="39883" anchor="ctr"/>
          <a:lstStyle/>
          <a:p>
            <a:endParaRPr lang="en-US" sz="1050" b="1" dirty="0">
              <a:solidFill>
                <a:srgbClr val="000000"/>
              </a:solidFill>
              <a:latin typeface="Vodafone Lt" panose="020B0606040202020204" pitchFamily="34" charset="0"/>
            </a:endParaRPr>
          </a:p>
        </p:txBody>
      </p:sp>
      <p:sp>
        <p:nvSpPr>
          <p:cNvPr id="17" name="Oval 16"/>
          <p:cNvSpPr/>
          <p:nvPr/>
        </p:nvSpPr>
        <p:spPr>
          <a:xfrm>
            <a:off x="2130980" y="896150"/>
            <a:ext cx="253218" cy="252000"/>
          </a:xfrm>
          <a:prstGeom prst="ellipse">
            <a:avLst/>
          </a:prstGeom>
          <a:solidFill>
            <a:srgbClr val="C00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50" b="1" kern="1200" dirty="0" smtClean="0">
                <a:solidFill>
                  <a:schemeClr val="bg1"/>
                </a:solidFill>
                <a:latin typeface="Vodafone Lt" panose="020B0606040202020204" pitchFamily="34" charset="0"/>
              </a:rPr>
              <a:t>+</a:t>
            </a:r>
          </a:p>
        </p:txBody>
      </p:sp>
      <p:sp>
        <p:nvSpPr>
          <p:cNvPr id="22" name="Oval 21"/>
          <p:cNvSpPr/>
          <p:nvPr/>
        </p:nvSpPr>
        <p:spPr>
          <a:xfrm>
            <a:off x="2108437" y="4010890"/>
            <a:ext cx="253218" cy="252000"/>
          </a:xfrm>
          <a:prstGeom prst="ellipse">
            <a:avLst/>
          </a:prstGeom>
          <a:solidFill>
            <a:srgbClr val="C00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50" b="1" dirty="0">
                <a:solidFill>
                  <a:schemeClr val="bg1"/>
                </a:solidFill>
                <a:latin typeface="Vodafone Lt" panose="020B0606040202020204" pitchFamily="34" charset="0"/>
              </a:rPr>
              <a:t>-</a:t>
            </a:r>
            <a:endParaRPr lang="en-GB" sz="1050" b="1" kern="1200" dirty="0" smtClean="0">
              <a:solidFill>
                <a:schemeClr val="bg1"/>
              </a:solidFill>
              <a:latin typeface="Vodafone Lt" panose="020B0606040202020204" pitchFamily="34" charset="0"/>
            </a:endParaRPr>
          </a:p>
        </p:txBody>
      </p:sp>
      <p:sp>
        <p:nvSpPr>
          <p:cNvPr id="23" name="Oval 22"/>
          <p:cNvSpPr/>
          <p:nvPr/>
        </p:nvSpPr>
        <p:spPr>
          <a:xfrm>
            <a:off x="2341445" y="4244403"/>
            <a:ext cx="253218" cy="252000"/>
          </a:xfrm>
          <a:prstGeom prst="ellipse">
            <a:avLst/>
          </a:prstGeom>
          <a:solidFill>
            <a:srgbClr val="C00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50" b="1" dirty="0">
                <a:solidFill>
                  <a:schemeClr val="bg1"/>
                </a:solidFill>
                <a:latin typeface="Vodafone Lt" panose="020B0606040202020204" pitchFamily="34" charset="0"/>
              </a:rPr>
              <a:t>-</a:t>
            </a:r>
            <a:endParaRPr lang="en-GB" sz="1050" b="1" kern="1200" dirty="0" smtClean="0">
              <a:solidFill>
                <a:schemeClr val="bg1"/>
              </a:solidFill>
              <a:latin typeface="Vodafone Lt" panose="020B0606040202020204" pitchFamily="34" charset="0"/>
            </a:endParaRPr>
          </a:p>
        </p:txBody>
      </p:sp>
      <p:sp>
        <p:nvSpPr>
          <p:cNvPr id="24" name="Oval 23"/>
          <p:cNvSpPr/>
          <p:nvPr/>
        </p:nvSpPr>
        <p:spPr>
          <a:xfrm>
            <a:off x="8655414" y="4210988"/>
            <a:ext cx="253218" cy="252000"/>
          </a:xfrm>
          <a:prstGeom prst="ellipse">
            <a:avLst/>
          </a:prstGeom>
          <a:solidFill>
            <a:srgbClr val="C00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50" b="1" dirty="0" smtClean="0">
                <a:solidFill>
                  <a:schemeClr val="bg1"/>
                </a:solidFill>
                <a:latin typeface="Vodafone Lt" panose="020B0606040202020204" pitchFamily="34" charset="0"/>
              </a:rPr>
              <a:t>+</a:t>
            </a:r>
            <a:endParaRPr lang="en-GB" sz="1050" b="1" kern="1200" dirty="0" smtClean="0">
              <a:solidFill>
                <a:schemeClr val="bg1"/>
              </a:solidFill>
              <a:latin typeface="Vodafone Lt" panose="020B0606040202020204" pitchFamily="34" charset="0"/>
            </a:endParaRPr>
          </a:p>
        </p:txBody>
      </p:sp>
      <p:sp>
        <p:nvSpPr>
          <p:cNvPr id="25" name="Rectangle 24"/>
          <p:cNvSpPr/>
          <p:nvPr/>
        </p:nvSpPr>
        <p:spPr>
          <a:xfrm>
            <a:off x="3806289" y="4473711"/>
            <a:ext cx="2042034" cy="338554"/>
          </a:xfrm>
          <a:prstGeom prst="rect">
            <a:avLst/>
          </a:prstGeom>
        </p:spPr>
        <p:txBody>
          <a:bodyPr wrap="none">
            <a:spAutoFit/>
          </a:bodyPr>
          <a:lstStyle/>
          <a:p>
            <a:r>
              <a:rPr lang="en-US" sz="1600" b="1" dirty="0" smtClean="0">
                <a:latin typeface="Vodafone Rg"/>
              </a:rPr>
              <a:t>Workforce mobility</a:t>
            </a:r>
            <a:endParaRPr lang="en-GB" sz="1600" dirty="0">
              <a:latin typeface="Vodafone Rg"/>
            </a:endParaRPr>
          </a:p>
        </p:txBody>
      </p:sp>
      <p:sp>
        <p:nvSpPr>
          <p:cNvPr id="26" name="Rectangle 30"/>
          <p:cNvSpPr>
            <a:spLocks noChangeArrowheads="1"/>
          </p:cNvSpPr>
          <p:nvPr/>
        </p:nvSpPr>
        <p:spPr bwMode="auto">
          <a:xfrm rot="16200000" flipH="1">
            <a:off x="907627" y="2450973"/>
            <a:ext cx="2685750" cy="231990"/>
          </a:xfrm>
          <a:prstGeom prst="rtTriangle">
            <a:avLst/>
          </a:prstGeom>
          <a:solidFill>
            <a:schemeClr val="bg1">
              <a:lumMod val="75000"/>
            </a:schemeClr>
          </a:solidFill>
          <a:ln w="19050" algn="ctr">
            <a:noFill/>
            <a:miter lim="800000"/>
            <a:headEnd/>
            <a:tailEnd/>
          </a:ln>
        </p:spPr>
        <p:txBody>
          <a:bodyPr wrap="none" lIns="76698" tIns="39883" rIns="76698" bIns="39883" anchor="ctr"/>
          <a:lstStyle/>
          <a:p>
            <a:pPr algn="ctr" eaLnBrk="0" hangingPunct="0"/>
            <a:endParaRPr lang="en-US" sz="1050" b="1" dirty="0">
              <a:latin typeface="Vodafone Lt" panose="020B0606040202020204" pitchFamily="34" charset="0"/>
            </a:endParaRPr>
          </a:p>
        </p:txBody>
      </p:sp>
      <p:sp>
        <p:nvSpPr>
          <p:cNvPr id="27" name="Rectangle 26"/>
          <p:cNvSpPr/>
          <p:nvPr/>
        </p:nvSpPr>
        <p:spPr>
          <a:xfrm rot="16200000">
            <a:off x="1081653" y="2523782"/>
            <a:ext cx="1988045" cy="338554"/>
          </a:xfrm>
          <a:prstGeom prst="rect">
            <a:avLst/>
          </a:prstGeom>
        </p:spPr>
        <p:txBody>
          <a:bodyPr wrap="none">
            <a:spAutoFit/>
          </a:bodyPr>
          <a:lstStyle/>
          <a:p>
            <a:r>
              <a:rPr lang="en-US" sz="1600" b="1" dirty="0" smtClean="0">
                <a:latin typeface="Vodafone Rg"/>
              </a:rPr>
              <a:t>Office Enablement</a:t>
            </a:r>
          </a:p>
        </p:txBody>
      </p:sp>
      <p:sp>
        <p:nvSpPr>
          <p:cNvPr id="67" name="TextBox 16"/>
          <p:cNvSpPr txBox="1">
            <a:spLocks noChangeArrowheads="1"/>
          </p:cNvSpPr>
          <p:nvPr/>
        </p:nvSpPr>
        <p:spPr bwMode="auto">
          <a:xfrm>
            <a:off x="2512917" y="1008377"/>
            <a:ext cx="3132000" cy="1463381"/>
          </a:xfrm>
          <a:prstGeom prst="rect">
            <a:avLst/>
          </a:prstGeom>
          <a:noFill/>
          <a:ln w="9525">
            <a:solidFill>
              <a:schemeClr val="bg2">
                <a:lumMod val="40000"/>
                <a:lumOff val="60000"/>
              </a:schemeClr>
            </a:solidFill>
            <a:miter lim="800000"/>
            <a:headEnd/>
            <a:tailEnd/>
          </a:ln>
          <a:scene3d>
            <a:camera prst="orthographicFront"/>
            <a:lightRig rig="threePt" dir="t"/>
          </a:scene3d>
          <a:sp3d>
            <a:bevelT/>
          </a:sp3d>
          <a:extLst/>
        </p:spPr>
        <p:txBody>
          <a:bodyPr wrap="square" lIns="72000" tIns="46800" rIns="72000" bIns="91440" anchor="ctr">
            <a:noAutofit/>
          </a:bodyPr>
          <a:lstStyle>
            <a:defPPr>
              <a:defRPr lang="en-US"/>
            </a:defPPr>
            <a:lvl1pPr marL="180975" indent="-180975">
              <a:buClr>
                <a:schemeClr val="accent1"/>
              </a:buClr>
              <a:buFont typeface="Arial" charset="0"/>
              <a:buChar char="•"/>
              <a:defRPr sz="1200">
                <a:latin typeface="Vodafone Rg" pitchFamily="34" charset="0"/>
              </a:defRPr>
            </a:lvl1pPr>
            <a:lvl2pPr marL="742950" indent="-285750">
              <a:defRPr sz="1600">
                <a:latin typeface="Arial" charset="0"/>
              </a:defRPr>
            </a:lvl2pPr>
            <a:lvl3pPr marL="1143000" indent="-228600">
              <a:defRPr sz="1600">
                <a:latin typeface="Arial" charset="0"/>
              </a:defRPr>
            </a:lvl3pPr>
            <a:lvl4pPr marL="1600200" indent="-228600">
              <a:defRPr sz="1600">
                <a:latin typeface="Arial" charset="0"/>
              </a:defRPr>
            </a:lvl4pPr>
            <a:lvl5pPr marL="2057400" indent="-228600">
              <a:defRPr sz="1600">
                <a:latin typeface="Arial" charset="0"/>
              </a:defRPr>
            </a:lvl5pPr>
            <a:lvl6pPr marL="2514600" indent="-228600" algn="ctr" eaLnBrk="0" fontAlgn="base" hangingPunct="0">
              <a:spcBef>
                <a:spcPct val="0"/>
              </a:spcBef>
              <a:spcAft>
                <a:spcPct val="0"/>
              </a:spcAft>
              <a:defRPr sz="1600">
                <a:latin typeface="Arial" charset="0"/>
              </a:defRPr>
            </a:lvl6pPr>
            <a:lvl7pPr marL="2971800" indent="-228600" algn="ctr" eaLnBrk="0" fontAlgn="base" hangingPunct="0">
              <a:spcBef>
                <a:spcPct val="0"/>
              </a:spcBef>
              <a:spcAft>
                <a:spcPct val="0"/>
              </a:spcAft>
              <a:defRPr sz="1600">
                <a:latin typeface="Arial" charset="0"/>
              </a:defRPr>
            </a:lvl7pPr>
            <a:lvl8pPr marL="3429000" indent="-228600" algn="ctr" eaLnBrk="0" fontAlgn="base" hangingPunct="0">
              <a:spcBef>
                <a:spcPct val="0"/>
              </a:spcBef>
              <a:spcAft>
                <a:spcPct val="0"/>
              </a:spcAft>
              <a:defRPr sz="1600">
                <a:latin typeface="Arial" charset="0"/>
              </a:defRPr>
            </a:lvl8pPr>
            <a:lvl9pPr marL="3886200" indent="-228600" algn="ctr" eaLnBrk="0" fontAlgn="base" hangingPunct="0">
              <a:spcBef>
                <a:spcPct val="0"/>
              </a:spcBef>
              <a:spcAft>
                <a:spcPct val="0"/>
              </a:spcAft>
              <a:defRPr sz="1600">
                <a:latin typeface="Arial" charset="0"/>
              </a:defRPr>
            </a:lvl9pPr>
          </a:lstStyle>
          <a:p>
            <a:pPr>
              <a:defRPr/>
            </a:pPr>
            <a:endParaRPr lang="en-GB" sz="1400" dirty="0">
              <a:latin typeface="Vodafone Lt" panose="020B0606040202020204" pitchFamily="34" charset="0"/>
            </a:endParaRPr>
          </a:p>
          <a:p>
            <a:pPr marL="0" indent="0" algn="ctr">
              <a:buNone/>
              <a:defRPr/>
            </a:pPr>
            <a:r>
              <a:rPr lang="en-GB" sz="1600" b="1" i="1" dirty="0">
                <a:latin typeface="Vodafone Lt" panose="020B0606040202020204" pitchFamily="34" charset="0"/>
              </a:rPr>
              <a:t>“</a:t>
            </a:r>
            <a:r>
              <a:rPr lang="en-GB" sz="1600" b="1" i="1" dirty="0">
                <a:latin typeface="Vodafone Rg"/>
              </a:rPr>
              <a:t>Sales efficiency”</a:t>
            </a:r>
          </a:p>
          <a:p>
            <a:pPr>
              <a:defRPr/>
            </a:pPr>
            <a:r>
              <a:rPr lang="en-US" sz="1600" dirty="0">
                <a:latin typeface="Vodafone Rg"/>
              </a:rPr>
              <a:t>Point of sale</a:t>
            </a:r>
          </a:p>
          <a:p>
            <a:pPr>
              <a:defRPr/>
            </a:pPr>
            <a:r>
              <a:rPr lang="en-US" sz="1600" dirty="0">
                <a:latin typeface="Vodafone Rg"/>
              </a:rPr>
              <a:t>Online sales</a:t>
            </a:r>
          </a:p>
          <a:p>
            <a:pPr>
              <a:defRPr/>
            </a:pPr>
            <a:r>
              <a:rPr lang="en-US" sz="1600" dirty="0">
                <a:latin typeface="Vodafone Rg"/>
              </a:rPr>
              <a:t>Card payments</a:t>
            </a:r>
          </a:p>
        </p:txBody>
      </p:sp>
      <p:grpSp>
        <p:nvGrpSpPr>
          <p:cNvPr id="70" name="Group 69"/>
          <p:cNvGrpSpPr/>
          <p:nvPr/>
        </p:nvGrpSpPr>
        <p:grpSpPr>
          <a:xfrm>
            <a:off x="5757737" y="2563078"/>
            <a:ext cx="3132000" cy="1472400"/>
            <a:chOff x="4710480" y="2644621"/>
            <a:chExt cx="3657600" cy="1463381"/>
          </a:xfrm>
        </p:grpSpPr>
        <p:sp>
          <p:nvSpPr>
            <p:cNvPr id="71" name="TextBox 16"/>
            <p:cNvSpPr txBox="1">
              <a:spLocks noChangeArrowheads="1"/>
            </p:cNvSpPr>
            <p:nvPr/>
          </p:nvSpPr>
          <p:spPr bwMode="auto">
            <a:xfrm>
              <a:off x="4710480" y="2644621"/>
              <a:ext cx="3657600" cy="1463381"/>
            </a:xfrm>
            <a:prstGeom prst="rect">
              <a:avLst/>
            </a:prstGeom>
            <a:noFill/>
            <a:ln w="9525">
              <a:solidFill>
                <a:schemeClr val="bg2">
                  <a:lumMod val="40000"/>
                  <a:lumOff val="60000"/>
                </a:schemeClr>
              </a:solidFill>
              <a:miter lim="800000"/>
              <a:headEnd/>
              <a:tailEnd/>
            </a:ln>
            <a:scene3d>
              <a:camera prst="orthographicFront"/>
              <a:lightRig rig="threePt" dir="t"/>
            </a:scene3d>
            <a:sp3d>
              <a:bevelT/>
            </a:sp3d>
            <a:extLst/>
          </p:spPr>
          <p:txBody>
            <a:bodyPr wrap="square" lIns="72000" rIns="72000" bIns="91440" anchor="ctr">
              <a:noAutofit/>
            </a:bodyPr>
            <a:lstStyle>
              <a:lvl1pPr marL="180975" indent="-180975">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marL="0" indent="0" algn="ctr">
                <a:buClr>
                  <a:schemeClr val="accent1"/>
                </a:buClr>
                <a:defRPr/>
              </a:pPr>
              <a:endParaRPr lang="en-US" sz="1400" dirty="0">
                <a:latin typeface="Vodafone Lt" panose="020B0606040202020204" pitchFamily="34" charset="0"/>
              </a:endParaRPr>
            </a:p>
            <a:p>
              <a:pPr marL="0" indent="0" algn="ctr">
                <a:buClr>
                  <a:schemeClr val="accent1"/>
                </a:buClr>
                <a:defRPr/>
              </a:pPr>
              <a:r>
                <a:rPr lang="en-US" b="1" i="1" dirty="0" smtClean="0">
                  <a:latin typeface="Vodafone Lt" panose="020B0606040202020204" pitchFamily="34" charset="0"/>
                </a:rPr>
                <a:t>“</a:t>
              </a:r>
              <a:r>
                <a:rPr lang="en-US" b="1" i="1" dirty="0">
                  <a:latin typeface="Vodafone Rg"/>
                </a:rPr>
                <a:t>Job productivity”</a:t>
              </a:r>
            </a:p>
            <a:p>
              <a:pPr marL="285750" indent="-285750">
                <a:buClr>
                  <a:schemeClr val="accent1"/>
                </a:buClr>
                <a:buFont typeface="Arial"/>
                <a:buChar char="•"/>
                <a:defRPr/>
              </a:pPr>
              <a:r>
                <a:rPr lang="en-US" dirty="0">
                  <a:latin typeface="Vodafone Rg"/>
                </a:rPr>
                <a:t>Onsite productivity</a:t>
              </a:r>
            </a:p>
            <a:p>
              <a:pPr marL="285750" indent="-285750">
                <a:buClr>
                  <a:schemeClr val="accent1"/>
                </a:buClr>
                <a:buFont typeface="Arial"/>
                <a:buChar char="•"/>
                <a:defRPr/>
              </a:pPr>
              <a:r>
                <a:rPr lang="en-US" dirty="0">
                  <a:latin typeface="Vodafone Rg"/>
                </a:rPr>
                <a:t>Project planning</a:t>
              </a:r>
            </a:p>
            <a:p>
              <a:pPr marL="285750" indent="-285750">
                <a:buClr>
                  <a:schemeClr val="accent1"/>
                </a:buClr>
                <a:buFont typeface="Arial"/>
                <a:buChar char="•"/>
                <a:defRPr/>
              </a:pPr>
              <a:r>
                <a:rPr lang="en-US" dirty="0">
                  <a:latin typeface="Vodafone Rg"/>
                </a:rPr>
                <a:t>Workforce management</a:t>
              </a:r>
            </a:p>
          </p:txBody>
        </p:sp>
        <p:sp>
          <p:nvSpPr>
            <p:cNvPr id="72" name="Rectangle 43"/>
            <p:cNvSpPr>
              <a:spLocks noChangeArrowheads="1"/>
            </p:cNvSpPr>
            <p:nvPr/>
          </p:nvSpPr>
          <p:spPr bwMode="auto">
            <a:xfrm>
              <a:off x="4710480" y="2644621"/>
              <a:ext cx="3657600" cy="271357"/>
            </a:xfrm>
            <a:prstGeom prst="rect">
              <a:avLst/>
            </a:prstGeom>
            <a:solidFill>
              <a:srgbClr val="FF0000"/>
            </a:solidFill>
            <a:ln w="19050" algn="ctr">
              <a:noFill/>
              <a:miter lim="800000"/>
              <a:headEnd/>
              <a:tailEnd/>
            </a:ln>
          </p:spPr>
          <p:txBody>
            <a:bodyPr wrap="none" lIns="76698" tIns="39883" rIns="76698" bIns="39883" anchor="ctr"/>
            <a:lstStyle/>
            <a:p>
              <a:pPr algn="ctr" defTabSz="444500">
                <a:lnSpc>
                  <a:spcPct val="90000"/>
                </a:lnSpc>
                <a:spcBef>
                  <a:spcPct val="0"/>
                </a:spcBef>
                <a:spcAft>
                  <a:spcPct val="35000"/>
                </a:spcAft>
              </a:pPr>
              <a:r>
                <a:rPr lang="en-US" sz="1400" b="1" dirty="0" smtClean="0">
                  <a:solidFill>
                    <a:schemeClr val="bg1"/>
                  </a:solidFill>
                  <a:latin typeface="Vodafone Rg"/>
                </a:rPr>
                <a:t>Construction</a:t>
              </a:r>
              <a:endParaRPr lang="en-GB" sz="1400" b="1" dirty="0">
                <a:solidFill>
                  <a:schemeClr val="bg1"/>
                </a:solidFill>
                <a:latin typeface="Vodafone Rg"/>
              </a:endParaRPr>
            </a:p>
          </p:txBody>
        </p:sp>
      </p:grpSp>
      <p:grpSp>
        <p:nvGrpSpPr>
          <p:cNvPr id="73" name="Group 72"/>
          <p:cNvGrpSpPr/>
          <p:nvPr/>
        </p:nvGrpSpPr>
        <p:grpSpPr>
          <a:xfrm>
            <a:off x="5746596" y="992801"/>
            <a:ext cx="3132000" cy="1472400"/>
            <a:chOff x="4710480" y="1040926"/>
            <a:chExt cx="3657600" cy="1478957"/>
          </a:xfrm>
        </p:grpSpPr>
        <p:sp>
          <p:nvSpPr>
            <p:cNvPr id="74" name="TextBox 16"/>
            <p:cNvSpPr txBox="1">
              <a:spLocks noChangeArrowheads="1"/>
            </p:cNvSpPr>
            <p:nvPr/>
          </p:nvSpPr>
          <p:spPr bwMode="auto">
            <a:xfrm>
              <a:off x="4710480" y="1056502"/>
              <a:ext cx="3657600" cy="1463381"/>
            </a:xfrm>
            <a:prstGeom prst="rect">
              <a:avLst/>
            </a:prstGeom>
            <a:noFill/>
            <a:ln w="9525">
              <a:solidFill>
                <a:schemeClr val="bg2">
                  <a:lumMod val="40000"/>
                  <a:lumOff val="60000"/>
                </a:schemeClr>
              </a:solidFill>
              <a:miter lim="800000"/>
              <a:headEnd/>
              <a:tailEnd/>
            </a:ln>
            <a:scene3d>
              <a:camera prst="orthographicFront"/>
              <a:lightRig rig="threePt" dir="t"/>
            </a:scene3d>
            <a:sp3d>
              <a:bevelT/>
            </a:sp3d>
            <a:extLst/>
          </p:spPr>
          <p:txBody>
            <a:bodyPr wrap="square" lIns="72000" tIns="0" rIns="72000" bIns="91440" anchor="ctr">
              <a:noAutofit/>
            </a:bodyPr>
            <a:lstStyle>
              <a:lvl1pPr marL="180975" indent="-180975">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buClr>
                  <a:schemeClr val="accent1"/>
                </a:buClr>
                <a:buFont typeface="Arial" charset="0"/>
                <a:buChar char="•"/>
                <a:defRPr/>
              </a:pPr>
              <a:endParaRPr lang="en-US" sz="1400" dirty="0" smtClean="0">
                <a:latin typeface="Vodafone Lt" panose="020B0606040202020204" pitchFamily="34" charset="0"/>
              </a:endParaRPr>
            </a:p>
            <a:p>
              <a:pPr marL="0" indent="0" algn="ctr">
                <a:buClr>
                  <a:schemeClr val="accent1"/>
                </a:buClr>
                <a:defRPr/>
              </a:pPr>
              <a:r>
                <a:rPr lang="en-US" b="1" i="1" dirty="0" smtClean="0">
                  <a:latin typeface="Vodafone Lt" panose="020B0606040202020204" pitchFamily="34" charset="0"/>
                </a:rPr>
                <a:t>“</a:t>
              </a:r>
              <a:r>
                <a:rPr lang="en-US" b="1" i="1" dirty="0" smtClean="0">
                  <a:latin typeface="Vodafone Rg"/>
                </a:rPr>
                <a:t>Collaboration and information </a:t>
              </a:r>
              <a:r>
                <a:rPr lang="en-US" b="1" i="1" dirty="0">
                  <a:latin typeface="Vodafone Rg"/>
                </a:rPr>
                <a:t>management”</a:t>
              </a:r>
            </a:p>
            <a:p>
              <a:pPr marL="285750" indent="-285750">
                <a:buClr>
                  <a:schemeClr val="accent1"/>
                </a:buClr>
                <a:buFont typeface="Arial"/>
                <a:buChar char="•"/>
                <a:defRPr/>
              </a:pPr>
              <a:r>
                <a:rPr lang="en-US" dirty="0">
                  <a:latin typeface="Vodafone Rg"/>
                </a:rPr>
                <a:t>D</a:t>
              </a:r>
              <a:r>
                <a:rPr lang="en-US" dirty="0" smtClean="0">
                  <a:latin typeface="Vodafone Rg"/>
                </a:rPr>
                <a:t>ocument </a:t>
              </a:r>
              <a:r>
                <a:rPr lang="en-US" dirty="0">
                  <a:latin typeface="Vodafone Rg"/>
                </a:rPr>
                <a:t>management</a:t>
              </a:r>
            </a:p>
            <a:p>
              <a:pPr marL="285750" indent="-285750">
                <a:buClr>
                  <a:schemeClr val="accent1"/>
                </a:buClr>
                <a:buFont typeface="Arial"/>
                <a:buChar char="•"/>
                <a:defRPr/>
              </a:pPr>
              <a:r>
                <a:rPr lang="en-US" dirty="0">
                  <a:latin typeface="Vodafone Rg"/>
                </a:rPr>
                <a:t>Mobile </a:t>
              </a:r>
              <a:r>
                <a:rPr lang="en-US" dirty="0" smtClean="0">
                  <a:latin typeface="Vodafone Rg"/>
                </a:rPr>
                <a:t>productivity</a:t>
              </a:r>
              <a:endParaRPr lang="en-US" dirty="0">
                <a:latin typeface="Vodafone Rg"/>
              </a:endParaRPr>
            </a:p>
          </p:txBody>
        </p:sp>
        <p:sp>
          <p:nvSpPr>
            <p:cNvPr id="75" name="Rectangle 59"/>
            <p:cNvSpPr>
              <a:spLocks noChangeArrowheads="1"/>
            </p:cNvSpPr>
            <p:nvPr/>
          </p:nvSpPr>
          <p:spPr bwMode="auto">
            <a:xfrm>
              <a:off x="4710480" y="1040926"/>
              <a:ext cx="3657600" cy="271357"/>
            </a:xfrm>
            <a:prstGeom prst="rect">
              <a:avLst/>
            </a:prstGeom>
            <a:solidFill>
              <a:srgbClr val="FF0000"/>
            </a:solidFill>
            <a:ln w="19050" algn="ctr">
              <a:noFill/>
              <a:miter lim="800000"/>
              <a:headEnd/>
              <a:tailEnd/>
            </a:ln>
          </p:spPr>
          <p:txBody>
            <a:bodyPr wrap="none" lIns="76698" tIns="39883" rIns="76698" bIns="39883" anchor="ctr"/>
            <a:lstStyle/>
            <a:p>
              <a:pPr algn="ctr" defTabSz="444500">
                <a:lnSpc>
                  <a:spcPct val="90000"/>
                </a:lnSpc>
                <a:spcBef>
                  <a:spcPct val="0"/>
                </a:spcBef>
                <a:spcAft>
                  <a:spcPct val="35000"/>
                </a:spcAft>
              </a:pPr>
              <a:r>
                <a:rPr lang="en-US" sz="1400" b="1" dirty="0" smtClean="0">
                  <a:solidFill>
                    <a:schemeClr val="bg1"/>
                  </a:solidFill>
                  <a:latin typeface="Vodafone Rg"/>
                </a:rPr>
                <a:t>Professional </a:t>
              </a:r>
              <a:r>
                <a:rPr lang="en-US" sz="1400" b="1" dirty="0">
                  <a:solidFill>
                    <a:schemeClr val="bg1"/>
                  </a:solidFill>
                  <a:latin typeface="Vodafone Rg"/>
                </a:rPr>
                <a:t>Services</a:t>
              </a:r>
              <a:endParaRPr lang="en-GB" sz="1400" b="1" dirty="0">
                <a:solidFill>
                  <a:schemeClr val="bg1"/>
                </a:solidFill>
                <a:latin typeface="Vodafone Rg"/>
              </a:endParaRPr>
            </a:p>
          </p:txBody>
        </p:sp>
      </p:grpSp>
      <p:grpSp>
        <p:nvGrpSpPr>
          <p:cNvPr id="76" name="Group 75"/>
          <p:cNvGrpSpPr/>
          <p:nvPr/>
        </p:nvGrpSpPr>
        <p:grpSpPr>
          <a:xfrm>
            <a:off x="2512917" y="2563078"/>
            <a:ext cx="3132000" cy="1472400"/>
            <a:chOff x="986596" y="2644621"/>
            <a:chExt cx="3582000" cy="1463381"/>
          </a:xfrm>
        </p:grpSpPr>
        <p:sp>
          <p:nvSpPr>
            <p:cNvPr id="77" name="TextBox 16"/>
            <p:cNvSpPr txBox="1">
              <a:spLocks noChangeArrowheads="1"/>
            </p:cNvSpPr>
            <p:nvPr/>
          </p:nvSpPr>
          <p:spPr bwMode="auto">
            <a:xfrm>
              <a:off x="986596" y="2644621"/>
              <a:ext cx="3582000" cy="1463381"/>
            </a:xfrm>
            <a:prstGeom prst="rect">
              <a:avLst/>
            </a:prstGeom>
            <a:noFill/>
            <a:ln w="9525">
              <a:solidFill>
                <a:schemeClr val="bg2">
                  <a:lumMod val="40000"/>
                  <a:lumOff val="60000"/>
                </a:schemeClr>
              </a:solidFill>
              <a:miter lim="800000"/>
              <a:headEnd/>
              <a:tailEnd/>
            </a:ln>
            <a:scene3d>
              <a:camera prst="orthographicFront"/>
              <a:lightRig rig="threePt" dir="t"/>
            </a:scene3d>
            <a:sp3d>
              <a:bevelT/>
            </a:sp3d>
            <a:extLst/>
          </p:spPr>
          <p:txBody>
            <a:bodyPr wrap="square" lIns="72000" tIns="72000" rIns="0" bIns="36000" anchor="ctr">
              <a:noAutofit/>
            </a:bodyPr>
            <a:lstStyle>
              <a:lvl1pPr marL="180975" indent="-180975">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buClr>
                  <a:schemeClr val="accent1"/>
                </a:buClr>
                <a:buFont typeface="Arial" charset="0"/>
                <a:buChar char="•"/>
                <a:defRPr/>
              </a:pPr>
              <a:endParaRPr lang="en-US" dirty="0" smtClean="0">
                <a:latin typeface="Vodafone Lt" panose="020B0606040202020204" pitchFamily="34" charset="0"/>
              </a:endParaRPr>
            </a:p>
            <a:p>
              <a:pPr marL="0" indent="0" algn="ctr">
                <a:buClr>
                  <a:schemeClr val="accent1"/>
                </a:buClr>
                <a:defRPr/>
              </a:pPr>
              <a:endParaRPr lang="en-US" i="1" dirty="0" smtClean="0">
                <a:latin typeface="Vodafone Lt" panose="020B0606040202020204" pitchFamily="34" charset="0"/>
              </a:endParaRPr>
            </a:p>
            <a:p>
              <a:pPr marL="0" indent="0" algn="ctr">
                <a:buClr>
                  <a:schemeClr val="accent1"/>
                </a:buClr>
                <a:defRPr/>
              </a:pPr>
              <a:r>
                <a:rPr lang="en-US" b="1" i="1" dirty="0" smtClean="0">
                  <a:latin typeface="Vodafone Lt" panose="020B0606040202020204" pitchFamily="34" charset="0"/>
                </a:rPr>
                <a:t>“</a:t>
              </a:r>
              <a:r>
                <a:rPr lang="en-US" b="1" i="1" dirty="0">
                  <a:latin typeface="Vodafone Rg"/>
                </a:rPr>
                <a:t>Operations efficiency”</a:t>
              </a:r>
            </a:p>
            <a:p>
              <a:pPr marL="285750" indent="-285750">
                <a:buClr>
                  <a:schemeClr val="accent1"/>
                </a:buClr>
                <a:buFont typeface="Arial"/>
                <a:buChar char="•"/>
                <a:defRPr/>
              </a:pPr>
              <a:r>
                <a:rPr lang="en-US" dirty="0">
                  <a:latin typeface="Vodafone Rg"/>
                </a:rPr>
                <a:t>Workforce management</a:t>
              </a:r>
            </a:p>
            <a:p>
              <a:pPr marL="285750" indent="-285750">
                <a:buClr>
                  <a:schemeClr val="accent1"/>
                </a:buClr>
                <a:buFont typeface="Arial"/>
                <a:buChar char="•"/>
                <a:defRPr/>
              </a:pPr>
              <a:r>
                <a:rPr lang="en-US" dirty="0">
                  <a:latin typeface="Vodafone Rg"/>
                </a:rPr>
                <a:t>Workflow management</a:t>
              </a:r>
            </a:p>
            <a:p>
              <a:pPr marL="285750" indent="-285750">
                <a:buClr>
                  <a:schemeClr val="accent1"/>
                </a:buClr>
                <a:buFont typeface="Arial"/>
                <a:buChar char="•"/>
                <a:defRPr/>
              </a:pPr>
              <a:r>
                <a:rPr lang="en-US" dirty="0">
                  <a:latin typeface="Vodafone Rg"/>
                </a:rPr>
                <a:t>Inventory/stock management</a:t>
              </a:r>
            </a:p>
            <a:p>
              <a:pPr marL="285750" indent="-285750">
                <a:buClr>
                  <a:schemeClr val="accent1"/>
                </a:buClr>
                <a:buFont typeface="Arial"/>
                <a:buChar char="•"/>
                <a:defRPr/>
              </a:pPr>
              <a:endParaRPr lang="en-US" sz="1800" dirty="0">
                <a:latin typeface="Vodafone Lt" panose="020B0606040202020204" pitchFamily="34" charset="0"/>
              </a:endParaRPr>
            </a:p>
          </p:txBody>
        </p:sp>
        <p:sp>
          <p:nvSpPr>
            <p:cNvPr id="78" name="Rectangle 63"/>
            <p:cNvSpPr>
              <a:spLocks noChangeArrowheads="1"/>
            </p:cNvSpPr>
            <p:nvPr/>
          </p:nvSpPr>
          <p:spPr bwMode="auto">
            <a:xfrm>
              <a:off x="986596" y="2644621"/>
              <a:ext cx="3582000" cy="271357"/>
            </a:xfrm>
            <a:prstGeom prst="rect">
              <a:avLst/>
            </a:prstGeom>
            <a:solidFill>
              <a:srgbClr val="FF0000"/>
            </a:solidFill>
            <a:ln w="19050" algn="ctr">
              <a:noFill/>
              <a:miter lim="800000"/>
              <a:headEnd/>
              <a:tailEnd/>
            </a:ln>
          </p:spPr>
          <p:txBody>
            <a:bodyPr wrap="none" lIns="76698" tIns="39883" rIns="76698" bIns="39883" anchor="ctr"/>
            <a:lstStyle/>
            <a:p>
              <a:pPr algn="ctr" defTabSz="444500">
                <a:lnSpc>
                  <a:spcPct val="90000"/>
                </a:lnSpc>
                <a:spcBef>
                  <a:spcPct val="0"/>
                </a:spcBef>
                <a:spcAft>
                  <a:spcPct val="35000"/>
                </a:spcAft>
              </a:pPr>
              <a:r>
                <a:rPr lang="en-US" sz="1400" b="1" dirty="0" smtClean="0">
                  <a:solidFill>
                    <a:schemeClr val="bg1"/>
                  </a:solidFill>
                  <a:latin typeface="Vodafone Rg"/>
                </a:rPr>
                <a:t>Manufacturing</a:t>
              </a:r>
              <a:endParaRPr lang="en-US" sz="1400" b="1" dirty="0">
                <a:solidFill>
                  <a:schemeClr val="bg1"/>
                </a:solidFill>
                <a:latin typeface="Vodafone Rg"/>
              </a:endParaRPr>
            </a:p>
          </p:txBody>
        </p:sp>
      </p:grpSp>
      <p:sp>
        <p:nvSpPr>
          <p:cNvPr id="33" name="Rectangle 47"/>
          <p:cNvSpPr>
            <a:spLocks noChangeArrowheads="1"/>
          </p:cNvSpPr>
          <p:nvPr/>
        </p:nvSpPr>
        <p:spPr bwMode="auto">
          <a:xfrm>
            <a:off x="2512917" y="998329"/>
            <a:ext cx="3132000" cy="271357"/>
          </a:xfrm>
          <a:prstGeom prst="rect">
            <a:avLst/>
          </a:prstGeom>
          <a:solidFill>
            <a:srgbClr val="FF0000"/>
          </a:solidFill>
          <a:ln w="19050" algn="ctr">
            <a:noFill/>
            <a:miter lim="800000"/>
            <a:headEnd/>
            <a:tailEnd/>
          </a:ln>
        </p:spPr>
        <p:txBody>
          <a:bodyPr wrap="none" lIns="76698" tIns="39883" rIns="76698" bIns="39883" anchor="ctr"/>
          <a:lstStyle/>
          <a:p>
            <a:pPr algn="ctr" defTabSz="444500">
              <a:lnSpc>
                <a:spcPct val="90000"/>
              </a:lnSpc>
              <a:spcBef>
                <a:spcPct val="0"/>
              </a:spcBef>
              <a:spcAft>
                <a:spcPct val="35000"/>
              </a:spcAft>
            </a:pPr>
            <a:r>
              <a:rPr lang="en-US" sz="1400" b="1" dirty="0" smtClean="0">
                <a:solidFill>
                  <a:schemeClr val="bg1"/>
                </a:solidFill>
                <a:latin typeface="Vodafone Rg"/>
              </a:rPr>
              <a:t>Retail</a:t>
            </a:r>
            <a:endParaRPr lang="en-GB" sz="1400" b="1" dirty="0">
              <a:solidFill>
                <a:schemeClr val="bg1"/>
              </a:solidFill>
              <a:latin typeface="Vodafone Rg"/>
            </a:endParaRPr>
          </a:p>
        </p:txBody>
      </p:sp>
      <p:sp>
        <p:nvSpPr>
          <p:cNvPr id="41" name="Pentagon 40">
            <a:hlinkClick r:id="" action="ppaction://hlinkshowjump?jump=nextslide"/>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smtClean="0">
                <a:solidFill>
                  <a:schemeClr val="bg1">
                    <a:lumMod val="95000"/>
                  </a:schemeClr>
                </a:solidFill>
                <a:latin typeface="Vodafone Rg"/>
              </a:rPr>
              <a:t>Next</a:t>
            </a:r>
            <a:endParaRPr lang="en-GB" b="1" dirty="0">
              <a:solidFill>
                <a:schemeClr val="bg1">
                  <a:lumMod val="95000"/>
                </a:schemeClr>
              </a:solidFill>
              <a:latin typeface="Vodafone Rg"/>
            </a:endParaRPr>
          </a:p>
        </p:txBody>
      </p:sp>
      <p:grpSp>
        <p:nvGrpSpPr>
          <p:cNvPr id="31" name="Group 30"/>
          <p:cNvGrpSpPr/>
          <p:nvPr/>
        </p:nvGrpSpPr>
        <p:grpSpPr>
          <a:xfrm>
            <a:off x="0" y="-1"/>
            <a:ext cx="1945904" cy="5143501"/>
            <a:chOff x="0" y="-1"/>
            <a:chExt cx="1945904" cy="5143501"/>
          </a:xfrm>
        </p:grpSpPr>
        <p:sp>
          <p:nvSpPr>
            <p:cNvPr id="32" name="Rectangle 31"/>
            <p:cNvSpPr/>
            <p:nvPr/>
          </p:nvSpPr>
          <p:spPr>
            <a:xfrm>
              <a:off x="0" y="-1"/>
              <a:ext cx="1945904" cy="514350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Lt" panose="020B0606040202020204" pitchFamily="34" charset="0"/>
              </a:endParaRPr>
            </a:p>
          </p:txBody>
        </p:sp>
        <p:sp>
          <p:nvSpPr>
            <p:cNvPr id="42" name="Pentagon 41"/>
            <p:cNvSpPr>
              <a:spLocks noChangeAspect="1"/>
            </p:cNvSpPr>
            <p:nvPr/>
          </p:nvSpPr>
          <p:spPr>
            <a:xfrm>
              <a:off x="51846" y="88018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43" name="Pentagon 42"/>
            <p:cNvSpPr>
              <a:spLocks noChangeAspect="1"/>
            </p:cNvSpPr>
            <p:nvPr/>
          </p:nvSpPr>
          <p:spPr>
            <a:xfrm>
              <a:off x="51846" y="1289403"/>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smtClean="0">
                  <a:solidFill>
                    <a:schemeClr val="bg1">
                      <a:lumMod val="95000"/>
                    </a:schemeClr>
                  </a:solidFill>
                  <a:latin typeface="Vodafone Rg"/>
                </a:rPr>
                <a:t> 1. Why?</a:t>
              </a:r>
              <a:endParaRPr lang="en-GB" b="1" kern="1200" dirty="0" smtClean="0">
                <a:solidFill>
                  <a:schemeClr val="bg1">
                    <a:lumMod val="95000"/>
                  </a:schemeClr>
                </a:solidFill>
                <a:latin typeface="Vodafone Rg"/>
              </a:endParaRPr>
            </a:p>
          </p:txBody>
        </p:sp>
      </p:grpSp>
      <p:sp>
        <p:nvSpPr>
          <p:cNvPr id="46" name="23 Rectángulo"/>
          <p:cNvSpPr/>
          <p:nvPr/>
        </p:nvSpPr>
        <p:spPr>
          <a:xfrm>
            <a:off x="0" y="-1"/>
            <a:ext cx="9144000" cy="617539"/>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200" b="1" kern="1200" dirty="0" smtClean="0">
              <a:solidFill>
                <a:srgbClr val="34342B"/>
              </a:solidFill>
              <a:latin typeface="Vodafone Lt" panose="020B0606040202020204" pitchFamily="34" charset="0"/>
            </a:endParaRPr>
          </a:p>
        </p:txBody>
      </p:sp>
      <p:pic>
        <p:nvPicPr>
          <p:cNvPr id="48"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317" y="11154"/>
            <a:ext cx="336654" cy="606384"/>
          </a:xfrm>
          <a:prstGeom prst="rect">
            <a:avLst/>
          </a:prstGeom>
        </p:spPr>
      </p:pic>
      <p:sp>
        <p:nvSpPr>
          <p:cNvPr id="35" name="Pentagon 34">
            <a:hlinkClick r:id="" action="ppaction://hlinkshowjump?jump=nextslide"/>
          </p:cNvPr>
          <p:cNvSpPr>
            <a:spLocks noChangeAspect="1"/>
          </p:cNvSpPr>
          <p:nvPr/>
        </p:nvSpPr>
        <p:spPr>
          <a:xfrm>
            <a:off x="2332038" y="707252"/>
            <a:ext cx="6306067" cy="244183"/>
          </a:xfrm>
          <a:prstGeom prst="homePlate">
            <a:avLst/>
          </a:prstGeom>
          <a:no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600" b="1" dirty="0">
                <a:solidFill>
                  <a:srgbClr val="FF0000"/>
                </a:solidFill>
                <a:latin typeface="Vodafone Rg"/>
              </a:rPr>
              <a:t>R</a:t>
            </a:r>
            <a:r>
              <a:rPr lang="en-GB" sz="1600" b="1" dirty="0" smtClean="0">
                <a:solidFill>
                  <a:srgbClr val="FF0000"/>
                </a:solidFill>
                <a:latin typeface="Vodafone Rg"/>
              </a:rPr>
              <a:t>emember the main needs per vertical are the following:</a:t>
            </a:r>
            <a:endParaRPr lang="en-GB" sz="1600" b="1" dirty="0">
              <a:solidFill>
                <a:srgbClr val="FF0000"/>
              </a:solidFill>
              <a:latin typeface="Vodafone Rg"/>
            </a:endParaRPr>
          </a:p>
        </p:txBody>
      </p:sp>
      <p:sp>
        <p:nvSpPr>
          <p:cNvPr id="36" name="Pentagon 35"/>
          <p:cNvSpPr>
            <a:spLocks noChangeAspect="1"/>
          </p:cNvSpPr>
          <p:nvPr/>
        </p:nvSpPr>
        <p:spPr>
          <a:xfrm>
            <a:off x="58260" y="353391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37" name="Pentagon 36"/>
          <p:cNvSpPr>
            <a:spLocks noChangeAspect="1"/>
          </p:cNvSpPr>
          <p:nvPr/>
        </p:nvSpPr>
        <p:spPr>
          <a:xfrm>
            <a:off x="58260" y="3059692"/>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sp>
        <p:nvSpPr>
          <p:cNvPr id="39" name="TextBox 38"/>
          <p:cNvSpPr txBox="1"/>
          <p:nvPr/>
        </p:nvSpPr>
        <p:spPr>
          <a:xfrm>
            <a:off x="124765" y="1851687"/>
            <a:ext cx="1794426" cy="3374803"/>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Core Business Needs</a:t>
            </a:r>
          </a:p>
          <a:p>
            <a:pPr>
              <a:tabLst>
                <a:tab pos="93663" algn="l"/>
              </a:tabLst>
            </a:pPr>
            <a:r>
              <a:rPr lang="en-US" sz="1200" dirty="0" smtClean="0">
                <a:solidFill>
                  <a:srgbClr val="888888"/>
                </a:solidFill>
                <a:latin typeface="Vodafone Rg"/>
              </a:rPr>
              <a:t>Verticals Main Characteristics</a:t>
            </a:r>
            <a:endParaRPr lang="en-US" sz="1200" dirty="0">
              <a:solidFill>
                <a:srgbClr val="888888"/>
              </a:solidFill>
              <a:latin typeface="Vodafone Rg"/>
            </a:endParaRPr>
          </a:p>
          <a:p>
            <a:pPr>
              <a:tabLst>
                <a:tab pos="93663" algn="l"/>
              </a:tabLst>
            </a:pPr>
            <a:r>
              <a:rPr lang="en-US" sz="1200" b="1" dirty="0">
                <a:solidFill>
                  <a:schemeClr val="accent1"/>
                </a:solidFill>
                <a:latin typeface="Vodafone Rg"/>
              </a:rPr>
              <a:t>Summary</a:t>
            </a:r>
          </a:p>
          <a:p>
            <a:pPr>
              <a:tabLst>
                <a:tab pos="93663" algn="l"/>
              </a:tabLst>
            </a:pPr>
            <a:r>
              <a:rPr lang="en-US" sz="1200" dirty="0" smtClean="0">
                <a:solidFill>
                  <a:srgbClr val="888888"/>
                </a:solidFill>
                <a:latin typeface="Vodafone Rg"/>
              </a:rPr>
              <a:t>Test yourself</a:t>
            </a:r>
          </a:p>
        </p:txBody>
      </p:sp>
      <p:sp>
        <p:nvSpPr>
          <p:cNvPr id="44" name="33 CuadroTexto"/>
          <p:cNvSpPr txBox="1"/>
          <p:nvPr/>
        </p:nvSpPr>
        <p:spPr>
          <a:xfrm>
            <a:off x="1359147" y="-26986"/>
            <a:ext cx="6532987" cy="614150"/>
          </a:xfrm>
          <a:prstGeom prst="rect">
            <a:avLst/>
          </a:prstGeom>
        </p:spPr>
        <p:txBody>
          <a:bodyPr wrap="square" lIns="0" tIns="0" rIns="0" bIns="0" rtlCol="0" anchor="ctr">
            <a:noAutofit/>
          </a:bodyPr>
          <a:lstStyle/>
          <a:p>
            <a:r>
              <a:rPr lang="es-ES" sz="2800" b="1" dirty="0" err="1" smtClean="0">
                <a:solidFill>
                  <a:schemeClr val="bg1"/>
                </a:solidFill>
                <a:latin typeface="Vodafone Rg"/>
              </a:rPr>
              <a:t>Why</a:t>
            </a:r>
            <a:r>
              <a:rPr lang="es-ES" sz="2800" b="1" dirty="0">
                <a:solidFill>
                  <a:schemeClr val="bg1"/>
                </a:solidFill>
                <a:latin typeface="Vodafone Rg"/>
              </a:rPr>
              <a:t> </a:t>
            </a:r>
            <a:r>
              <a:rPr lang="es-ES" sz="2800" b="1" dirty="0" smtClean="0">
                <a:solidFill>
                  <a:schemeClr val="bg1"/>
                </a:solidFill>
                <a:latin typeface="Vodafone Rg"/>
              </a:rPr>
              <a:t>are Small </a:t>
            </a:r>
            <a:r>
              <a:rPr lang="es-ES" sz="2800" b="1" dirty="0" err="1" smtClean="0">
                <a:solidFill>
                  <a:schemeClr val="bg1"/>
                </a:solidFill>
                <a:latin typeface="Vodafone Rg"/>
              </a:rPr>
              <a:t>Businesses</a:t>
            </a:r>
            <a:r>
              <a:rPr lang="es-ES" sz="2800" b="1" dirty="0" smtClean="0">
                <a:solidFill>
                  <a:schemeClr val="bg1"/>
                </a:solidFill>
                <a:latin typeface="Vodafone Rg"/>
              </a:rPr>
              <a:t> </a:t>
            </a:r>
            <a:r>
              <a:rPr lang="es-ES" sz="2800" b="1" dirty="0" err="1" smtClean="0">
                <a:solidFill>
                  <a:schemeClr val="bg1"/>
                </a:solidFill>
                <a:latin typeface="Vodafone Rg"/>
              </a:rPr>
              <a:t>Important</a:t>
            </a:r>
            <a:r>
              <a:rPr lang="es-ES" sz="2800" b="1" dirty="0" smtClean="0">
                <a:solidFill>
                  <a:schemeClr val="bg1"/>
                </a:solidFill>
                <a:latin typeface="Vodafone Rg"/>
              </a:rPr>
              <a:t>?</a:t>
            </a:r>
            <a:endParaRPr lang="es-ES" sz="2800" b="1" dirty="0">
              <a:solidFill>
                <a:schemeClr val="bg1"/>
              </a:solidFill>
              <a:latin typeface="Vodafone Rg"/>
            </a:endParaRPr>
          </a:p>
        </p:txBody>
      </p:sp>
    </p:spTree>
    <p:extLst>
      <p:ext uri="{BB962C8B-B14F-4D97-AF65-F5344CB8AC3E}">
        <p14:creationId xmlns:p14="http://schemas.microsoft.com/office/powerpoint/2010/main" val="34635431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pitchFamily="34" charset="0"/>
            </a:endParaRPr>
          </a:p>
        </p:txBody>
      </p:sp>
      <p:sp>
        <p:nvSpPr>
          <p:cNvPr id="21" name="TextBox 20"/>
          <p:cNvSpPr txBox="1"/>
          <p:nvPr/>
        </p:nvSpPr>
        <p:spPr>
          <a:xfrm>
            <a:off x="2332038" y="1000125"/>
            <a:ext cx="6281737" cy="3644463"/>
          </a:xfrm>
          <a:prstGeom prst="rect">
            <a:avLst/>
          </a:prstGeom>
        </p:spPr>
        <p:txBody>
          <a:bodyPr wrap="square" lIns="0" tIns="0" rIns="0" bIns="0" rtlCol="0">
            <a:noAutofit/>
          </a:bodyPr>
          <a:lstStyle/>
          <a:p>
            <a:r>
              <a:rPr lang="en-US" dirty="0">
                <a:latin typeface="Vodafone Rg"/>
              </a:rPr>
              <a:t>You </a:t>
            </a:r>
            <a:r>
              <a:rPr lang="en-US" dirty="0" smtClean="0">
                <a:latin typeface="Vodafone Rg"/>
              </a:rPr>
              <a:t>should now </a:t>
            </a:r>
            <a:r>
              <a:rPr lang="en-US" dirty="0">
                <a:latin typeface="Vodafone Rg"/>
              </a:rPr>
              <a:t>have a good understanding </a:t>
            </a:r>
            <a:r>
              <a:rPr lang="en-US" dirty="0" smtClean="0">
                <a:latin typeface="Vodafone Rg"/>
              </a:rPr>
              <a:t>about each:</a:t>
            </a:r>
            <a:endParaRPr lang="en-US" dirty="0">
              <a:latin typeface="Vodafone Rg"/>
            </a:endParaRPr>
          </a:p>
          <a:p>
            <a:endParaRPr lang="en-US" dirty="0">
              <a:latin typeface="Vodafone Rg"/>
            </a:endParaRPr>
          </a:p>
          <a:p>
            <a:pPr marL="285750" indent="-285750">
              <a:buFont typeface="Arial"/>
              <a:buChar char="•"/>
            </a:pPr>
            <a:r>
              <a:rPr lang="en-US" dirty="0">
                <a:latin typeface="Vodafone Rg"/>
              </a:rPr>
              <a:t>Vertical’s main revenue generation activities</a:t>
            </a:r>
          </a:p>
          <a:p>
            <a:pPr marL="285750" indent="-285750">
              <a:buFont typeface="Arial"/>
              <a:buChar char="•"/>
            </a:pPr>
            <a:r>
              <a:rPr lang="en-US" dirty="0">
                <a:latin typeface="Vodafone Rg"/>
              </a:rPr>
              <a:t>Vertical’s main characteristics</a:t>
            </a:r>
          </a:p>
          <a:p>
            <a:pPr marL="285750" indent="-285750">
              <a:buFont typeface="Arial"/>
              <a:buChar char="•"/>
            </a:pPr>
            <a:endParaRPr lang="en-US" dirty="0">
              <a:latin typeface="Vodafone Rg"/>
            </a:endParaRPr>
          </a:p>
          <a:p>
            <a:r>
              <a:rPr lang="en-US" dirty="0">
                <a:latin typeface="Vodafone Rg"/>
              </a:rPr>
              <a:t>This information will help you </a:t>
            </a:r>
            <a:r>
              <a:rPr lang="en-US" dirty="0" smtClean="0">
                <a:latin typeface="Vodafone Rg"/>
              </a:rPr>
              <a:t>to </a:t>
            </a:r>
            <a:r>
              <a:rPr lang="en-US" dirty="0">
                <a:latin typeface="Vodafone Rg"/>
              </a:rPr>
              <a:t>propose the right small business solution </a:t>
            </a:r>
            <a:r>
              <a:rPr lang="en-US" dirty="0" smtClean="0">
                <a:latin typeface="Vodafone Rg"/>
              </a:rPr>
              <a:t>to each customers.</a:t>
            </a:r>
            <a:endParaRPr lang="en-US" dirty="0">
              <a:latin typeface="Vodafone Rg"/>
            </a:endParaRPr>
          </a:p>
          <a:p>
            <a:pPr algn="ctr"/>
            <a:endParaRPr lang="en-US" dirty="0" smtClean="0">
              <a:latin typeface="Vodafone Rg"/>
            </a:endParaRPr>
          </a:p>
          <a:p>
            <a:pPr algn="ctr"/>
            <a:r>
              <a:rPr lang="en-US" b="1" dirty="0" smtClean="0">
                <a:solidFill>
                  <a:srgbClr val="FF0000"/>
                </a:solidFill>
                <a:latin typeface="Vodafone Rg"/>
              </a:rPr>
              <a:t>In order for us to be successful, we must provide solutions that meet the core needs of each of the verticals to help them generate revenue.</a:t>
            </a:r>
          </a:p>
          <a:p>
            <a:pPr algn="ctr"/>
            <a:endParaRPr lang="en-GB" dirty="0" smtClean="0">
              <a:latin typeface="Vodafone Rg"/>
            </a:endParaRPr>
          </a:p>
          <a:p>
            <a:pPr algn="ctr"/>
            <a:endParaRPr lang="en-GB" dirty="0">
              <a:latin typeface="Vodafone Rg"/>
            </a:endParaRPr>
          </a:p>
          <a:p>
            <a:pPr algn="ctr"/>
            <a:endParaRPr lang="en-US" dirty="0">
              <a:latin typeface="Vodafone Rg"/>
            </a:endParaRPr>
          </a:p>
          <a:p>
            <a:endParaRPr lang="en-GB" dirty="0">
              <a:latin typeface="Vodafone Rg"/>
            </a:endParaRPr>
          </a:p>
          <a:p>
            <a:endParaRPr lang="en-US" dirty="0" smtClean="0">
              <a:latin typeface="Vodafone Rg"/>
            </a:endParaRPr>
          </a:p>
        </p:txBody>
      </p:sp>
      <p:sp>
        <p:nvSpPr>
          <p:cNvPr id="27" name="Pentagon 26">
            <a:hlinkClick r:id="" action="ppaction://hlinkshowjump?jump=nextslide"/>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grpSp>
        <p:nvGrpSpPr>
          <p:cNvPr id="12" name="Group 11"/>
          <p:cNvGrpSpPr/>
          <p:nvPr/>
        </p:nvGrpSpPr>
        <p:grpSpPr>
          <a:xfrm>
            <a:off x="0" y="-1"/>
            <a:ext cx="1945904" cy="5143501"/>
            <a:chOff x="0" y="-1"/>
            <a:chExt cx="1945904" cy="5143501"/>
          </a:xfrm>
        </p:grpSpPr>
        <p:sp>
          <p:nvSpPr>
            <p:cNvPr id="13" name="Rectangle 12"/>
            <p:cNvSpPr/>
            <p:nvPr/>
          </p:nvSpPr>
          <p:spPr>
            <a:xfrm>
              <a:off x="0" y="-1"/>
              <a:ext cx="1945904" cy="514350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18" name="Pentagon 17"/>
            <p:cNvSpPr>
              <a:spLocks noChangeAspect="1"/>
            </p:cNvSpPr>
            <p:nvPr/>
          </p:nvSpPr>
          <p:spPr>
            <a:xfrm>
              <a:off x="51846" y="88018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19" name="Pentagon 18"/>
            <p:cNvSpPr>
              <a:spLocks noChangeAspect="1"/>
            </p:cNvSpPr>
            <p:nvPr/>
          </p:nvSpPr>
          <p:spPr>
            <a:xfrm>
              <a:off x="51846" y="1289403"/>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smtClean="0">
                  <a:solidFill>
                    <a:schemeClr val="bg1">
                      <a:lumMod val="95000"/>
                    </a:schemeClr>
                  </a:solidFill>
                  <a:latin typeface="Vodafone Rg"/>
                </a:rPr>
                <a:t> 1. Why?</a:t>
              </a:r>
              <a:endParaRPr lang="en-GB" b="1" kern="1200" dirty="0" smtClean="0">
                <a:solidFill>
                  <a:schemeClr val="bg1">
                    <a:lumMod val="95000"/>
                  </a:schemeClr>
                </a:solidFill>
                <a:latin typeface="Vodafone Rg"/>
              </a:endParaRPr>
            </a:p>
          </p:txBody>
        </p:sp>
      </p:grpSp>
      <p:sp>
        <p:nvSpPr>
          <p:cNvPr id="29" name="23 Rectángulo"/>
          <p:cNvSpPr/>
          <p:nvPr/>
        </p:nvSpPr>
        <p:spPr>
          <a:xfrm>
            <a:off x="0" y="-1"/>
            <a:ext cx="9144000" cy="617539"/>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200" b="1" kern="1200" dirty="0" smtClean="0">
              <a:solidFill>
                <a:srgbClr val="34342B"/>
              </a:solidFill>
              <a:latin typeface="Vodafone Lt" panose="020B0606040202020204" pitchFamily="34" charset="0"/>
            </a:endParaRPr>
          </a:p>
        </p:txBody>
      </p:sp>
      <p:pic>
        <p:nvPicPr>
          <p:cNvPr id="31"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317" y="11154"/>
            <a:ext cx="336654" cy="606384"/>
          </a:xfrm>
          <a:prstGeom prst="rect">
            <a:avLst/>
          </a:prstGeom>
        </p:spPr>
      </p:pic>
      <p:sp>
        <p:nvSpPr>
          <p:cNvPr id="15" name="Pentagon 14"/>
          <p:cNvSpPr>
            <a:spLocks noChangeAspect="1"/>
          </p:cNvSpPr>
          <p:nvPr/>
        </p:nvSpPr>
        <p:spPr>
          <a:xfrm>
            <a:off x="58260" y="353391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16" name="Pentagon 15"/>
          <p:cNvSpPr>
            <a:spLocks noChangeAspect="1"/>
          </p:cNvSpPr>
          <p:nvPr/>
        </p:nvSpPr>
        <p:spPr>
          <a:xfrm>
            <a:off x="58260" y="3059692"/>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sp>
        <p:nvSpPr>
          <p:cNvPr id="23" name="TextBox 22"/>
          <p:cNvSpPr txBox="1"/>
          <p:nvPr/>
        </p:nvSpPr>
        <p:spPr>
          <a:xfrm>
            <a:off x="124765" y="1851687"/>
            <a:ext cx="1794426" cy="3374803"/>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Core Business Needs</a:t>
            </a:r>
          </a:p>
          <a:p>
            <a:pPr>
              <a:tabLst>
                <a:tab pos="93663" algn="l"/>
              </a:tabLst>
            </a:pPr>
            <a:r>
              <a:rPr lang="en-US" sz="1200" dirty="0" smtClean="0">
                <a:solidFill>
                  <a:srgbClr val="888888"/>
                </a:solidFill>
                <a:latin typeface="Vodafone Rg"/>
              </a:rPr>
              <a:t>Verticals Main Characteristics</a:t>
            </a:r>
            <a:endParaRPr lang="en-US" sz="1200" dirty="0">
              <a:solidFill>
                <a:srgbClr val="888888"/>
              </a:solidFill>
              <a:latin typeface="Vodafone Rg"/>
            </a:endParaRPr>
          </a:p>
          <a:p>
            <a:pPr>
              <a:tabLst>
                <a:tab pos="93663" algn="l"/>
              </a:tabLst>
            </a:pPr>
            <a:r>
              <a:rPr lang="en-US" sz="1200" b="1" dirty="0">
                <a:solidFill>
                  <a:schemeClr val="accent1"/>
                </a:solidFill>
                <a:latin typeface="Vodafone Rg"/>
              </a:rPr>
              <a:t>Summary</a:t>
            </a:r>
          </a:p>
          <a:p>
            <a:pPr>
              <a:tabLst>
                <a:tab pos="93663" algn="l"/>
              </a:tabLst>
            </a:pPr>
            <a:r>
              <a:rPr lang="en-US" sz="1200" dirty="0" smtClean="0">
                <a:solidFill>
                  <a:srgbClr val="888888"/>
                </a:solidFill>
                <a:latin typeface="Vodafone Rg"/>
              </a:rPr>
              <a:t>Test yourself</a:t>
            </a:r>
          </a:p>
        </p:txBody>
      </p:sp>
      <p:sp>
        <p:nvSpPr>
          <p:cNvPr id="24" name="33 CuadroTexto"/>
          <p:cNvSpPr txBox="1"/>
          <p:nvPr/>
        </p:nvSpPr>
        <p:spPr>
          <a:xfrm>
            <a:off x="1359147" y="-26986"/>
            <a:ext cx="6532987" cy="614150"/>
          </a:xfrm>
          <a:prstGeom prst="rect">
            <a:avLst/>
          </a:prstGeom>
        </p:spPr>
        <p:txBody>
          <a:bodyPr wrap="square" lIns="0" tIns="0" rIns="0" bIns="0" rtlCol="0" anchor="ctr">
            <a:noAutofit/>
          </a:bodyPr>
          <a:lstStyle/>
          <a:p>
            <a:r>
              <a:rPr lang="es-ES" sz="2800" b="1" dirty="0" err="1" smtClean="0">
                <a:solidFill>
                  <a:schemeClr val="bg1"/>
                </a:solidFill>
                <a:latin typeface="Vodafone Rg"/>
              </a:rPr>
              <a:t>Why</a:t>
            </a:r>
            <a:r>
              <a:rPr lang="es-ES" sz="2800" b="1" dirty="0">
                <a:solidFill>
                  <a:schemeClr val="bg1"/>
                </a:solidFill>
                <a:latin typeface="Vodafone Rg"/>
              </a:rPr>
              <a:t> </a:t>
            </a:r>
            <a:r>
              <a:rPr lang="es-ES" sz="2800" b="1" dirty="0" smtClean="0">
                <a:solidFill>
                  <a:schemeClr val="bg1"/>
                </a:solidFill>
                <a:latin typeface="Vodafone Rg"/>
              </a:rPr>
              <a:t>are Small </a:t>
            </a:r>
            <a:r>
              <a:rPr lang="es-ES" sz="2800" b="1" dirty="0" err="1" smtClean="0">
                <a:solidFill>
                  <a:schemeClr val="bg1"/>
                </a:solidFill>
                <a:latin typeface="Vodafone Rg"/>
              </a:rPr>
              <a:t>Businesses</a:t>
            </a:r>
            <a:r>
              <a:rPr lang="es-ES" sz="2800" b="1" dirty="0" smtClean="0">
                <a:solidFill>
                  <a:schemeClr val="bg1"/>
                </a:solidFill>
                <a:latin typeface="Vodafone Rg"/>
              </a:rPr>
              <a:t> </a:t>
            </a:r>
            <a:r>
              <a:rPr lang="es-ES" sz="2800" b="1" dirty="0" err="1" smtClean="0">
                <a:solidFill>
                  <a:schemeClr val="bg1"/>
                </a:solidFill>
                <a:latin typeface="Vodafone Rg"/>
              </a:rPr>
              <a:t>Important</a:t>
            </a:r>
            <a:r>
              <a:rPr lang="es-ES" sz="2800" b="1" dirty="0" smtClean="0">
                <a:solidFill>
                  <a:schemeClr val="bg1"/>
                </a:solidFill>
                <a:latin typeface="Vodafone Rg"/>
              </a:rPr>
              <a:t>?</a:t>
            </a:r>
            <a:endParaRPr lang="es-ES" sz="2800" b="1" dirty="0">
              <a:solidFill>
                <a:schemeClr val="bg1"/>
              </a:solidFill>
              <a:latin typeface="Vodafone Rg"/>
            </a:endParaRPr>
          </a:p>
        </p:txBody>
      </p:sp>
    </p:spTree>
    <p:extLst>
      <p:ext uri="{BB962C8B-B14F-4D97-AF65-F5344CB8AC3E}">
        <p14:creationId xmlns:p14="http://schemas.microsoft.com/office/powerpoint/2010/main" val="41173679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pitchFamily="34" charset="0"/>
            </a:endParaRPr>
          </a:p>
        </p:txBody>
      </p:sp>
      <p:sp>
        <p:nvSpPr>
          <p:cNvPr id="21" name="TextBox 20"/>
          <p:cNvSpPr txBox="1"/>
          <p:nvPr/>
        </p:nvSpPr>
        <p:spPr>
          <a:xfrm>
            <a:off x="2332586" y="1000125"/>
            <a:ext cx="6281190" cy="3339663"/>
          </a:xfrm>
          <a:prstGeom prst="rect">
            <a:avLst/>
          </a:prstGeom>
        </p:spPr>
        <p:txBody>
          <a:bodyPr wrap="square" lIns="0" tIns="0" rIns="0" bIns="0" rtlCol="0">
            <a:noAutofit/>
          </a:bodyPr>
          <a:lstStyle/>
          <a:p>
            <a:pPr algn="ctr"/>
            <a:endParaRPr lang="en-US" dirty="0">
              <a:latin typeface="Vodafone Rg"/>
            </a:endParaRPr>
          </a:p>
          <a:p>
            <a:pPr algn="ctr"/>
            <a:endParaRPr lang="en-US" dirty="0" smtClean="0">
              <a:latin typeface="Vodafone Rg"/>
            </a:endParaRPr>
          </a:p>
          <a:p>
            <a:pPr algn="ctr"/>
            <a:r>
              <a:rPr lang="en-US" dirty="0">
                <a:latin typeface="Vodafone Rg"/>
              </a:rPr>
              <a:t>You have completed the </a:t>
            </a:r>
            <a:r>
              <a:rPr lang="en-US" dirty="0" smtClean="0">
                <a:latin typeface="Vodafone Rg"/>
              </a:rPr>
              <a:t>learning material </a:t>
            </a:r>
            <a:r>
              <a:rPr lang="en-US" dirty="0">
                <a:latin typeface="Vodafone Rg"/>
              </a:rPr>
              <a:t>for Module </a:t>
            </a:r>
            <a:r>
              <a:rPr lang="en-US" dirty="0" smtClean="0">
                <a:latin typeface="Vodafone Rg"/>
              </a:rPr>
              <a:t>1.</a:t>
            </a:r>
            <a:endParaRPr lang="en-US" dirty="0">
              <a:latin typeface="Vodafone Rg"/>
            </a:endParaRPr>
          </a:p>
          <a:p>
            <a:pPr algn="ctr"/>
            <a:endParaRPr lang="en-US" dirty="0">
              <a:latin typeface="Vodafone Rg"/>
            </a:endParaRPr>
          </a:p>
          <a:p>
            <a:pPr algn="ctr"/>
            <a:r>
              <a:rPr lang="en-US" dirty="0" smtClean="0">
                <a:latin typeface="Vodafone Rg"/>
              </a:rPr>
              <a:t>How confident do you feel with the material you have learned in this module? </a:t>
            </a:r>
            <a:endParaRPr lang="en-US" dirty="0">
              <a:latin typeface="Vodafone Rg"/>
            </a:endParaRPr>
          </a:p>
          <a:p>
            <a:pPr algn="ctr"/>
            <a:endParaRPr lang="en-US" dirty="0">
              <a:latin typeface="Vodafone Rg"/>
            </a:endParaRPr>
          </a:p>
          <a:p>
            <a:pPr algn="ctr"/>
            <a:endParaRPr lang="en-US" dirty="0">
              <a:latin typeface="Vodafone Rg"/>
            </a:endParaRPr>
          </a:p>
          <a:p>
            <a:pPr algn="ctr"/>
            <a:endParaRPr lang="en-US" dirty="0">
              <a:latin typeface="Vodafone Rg"/>
            </a:endParaRPr>
          </a:p>
          <a:p>
            <a:pPr algn="ctr"/>
            <a:endParaRPr lang="en-US" dirty="0" smtClean="0">
              <a:latin typeface="Vodafone Rg"/>
            </a:endParaRPr>
          </a:p>
          <a:p>
            <a:pPr algn="ctr"/>
            <a:endParaRPr lang="en-US" dirty="0" smtClean="0">
              <a:latin typeface="Vodafone Rg"/>
            </a:endParaRPr>
          </a:p>
          <a:p>
            <a:pPr algn="ctr"/>
            <a:endParaRPr lang="en-GB" dirty="0" smtClean="0">
              <a:latin typeface="Vodafone Rg"/>
            </a:endParaRPr>
          </a:p>
          <a:p>
            <a:pPr algn="ctr"/>
            <a:endParaRPr lang="en-GB" dirty="0">
              <a:latin typeface="Vodafone Rg"/>
            </a:endParaRPr>
          </a:p>
          <a:p>
            <a:pPr algn="ctr"/>
            <a:endParaRPr lang="en-US" dirty="0">
              <a:latin typeface="Vodafone Rg"/>
            </a:endParaRPr>
          </a:p>
          <a:p>
            <a:endParaRPr lang="en-GB" dirty="0">
              <a:latin typeface="Vodafone Rg"/>
            </a:endParaRPr>
          </a:p>
          <a:p>
            <a:endParaRPr lang="en-US" dirty="0" smtClean="0">
              <a:latin typeface="Vodafone Rg"/>
            </a:endParaRPr>
          </a:p>
        </p:txBody>
      </p:sp>
      <p:sp>
        <p:nvSpPr>
          <p:cNvPr id="10" name="Pentagon 9">
            <a:hlinkClick r:id="rId3" action="ppaction://hlinksldjump"/>
          </p:cNvPr>
          <p:cNvSpPr>
            <a:spLocks noChangeAspect="1"/>
          </p:cNvSpPr>
          <p:nvPr/>
        </p:nvSpPr>
        <p:spPr>
          <a:xfrm>
            <a:off x="2332585" y="3333609"/>
            <a:ext cx="628119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600" b="1" dirty="0">
                <a:solidFill>
                  <a:schemeClr val="bg1">
                    <a:lumMod val="95000"/>
                  </a:schemeClr>
                </a:solidFill>
                <a:latin typeface="Vodafone Rg"/>
              </a:rPr>
              <a:t>I am feeling confident – take me to the test</a:t>
            </a:r>
          </a:p>
        </p:txBody>
      </p:sp>
      <p:sp>
        <p:nvSpPr>
          <p:cNvPr id="15" name="Pentagon 14">
            <a:hlinkClick r:id="rId4" action="ppaction://hlinksldjump"/>
          </p:cNvPr>
          <p:cNvSpPr>
            <a:spLocks noChangeAspect="1"/>
          </p:cNvSpPr>
          <p:nvPr/>
        </p:nvSpPr>
        <p:spPr>
          <a:xfrm>
            <a:off x="2330376" y="4005054"/>
            <a:ext cx="628119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600" b="1" dirty="0">
                <a:solidFill>
                  <a:schemeClr val="bg1">
                    <a:lumMod val="95000"/>
                  </a:schemeClr>
                </a:solidFill>
                <a:latin typeface="Vodafone Rg"/>
              </a:rPr>
              <a:t>I would like to review the module again before taking the test</a:t>
            </a:r>
          </a:p>
        </p:txBody>
      </p:sp>
      <p:grpSp>
        <p:nvGrpSpPr>
          <p:cNvPr id="13" name="Group 12"/>
          <p:cNvGrpSpPr/>
          <p:nvPr/>
        </p:nvGrpSpPr>
        <p:grpSpPr>
          <a:xfrm>
            <a:off x="0" y="-1"/>
            <a:ext cx="1945904" cy="5143501"/>
            <a:chOff x="0" y="-1"/>
            <a:chExt cx="1945904" cy="5143501"/>
          </a:xfrm>
        </p:grpSpPr>
        <p:sp>
          <p:nvSpPr>
            <p:cNvPr id="14" name="Rectangle 13"/>
            <p:cNvSpPr/>
            <p:nvPr/>
          </p:nvSpPr>
          <p:spPr>
            <a:xfrm>
              <a:off x="0" y="-1"/>
              <a:ext cx="1945904" cy="514350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19" name="Pentagon 18"/>
            <p:cNvSpPr>
              <a:spLocks noChangeAspect="1"/>
            </p:cNvSpPr>
            <p:nvPr/>
          </p:nvSpPr>
          <p:spPr>
            <a:xfrm>
              <a:off x="51846" y="88018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26" name="Pentagon 25"/>
            <p:cNvSpPr>
              <a:spLocks noChangeAspect="1"/>
            </p:cNvSpPr>
            <p:nvPr/>
          </p:nvSpPr>
          <p:spPr>
            <a:xfrm>
              <a:off x="51846" y="1289403"/>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smtClean="0">
                  <a:solidFill>
                    <a:schemeClr val="bg1">
                      <a:lumMod val="95000"/>
                    </a:schemeClr>
                  </a:solidFill>
                  <a:latin typeface="Vodafone Rg"/>
                </a:rPr>
                <a:t> 1. Why?</a:t>
              </a:r>
              <a:endParaRPr lang="en-GB" b="1" kern="1200" dirty="0" smtClean="0">
                <a:solidFill>
                  <a:schemeClr val="bg1">
                    <a:lumMod val="95000"/>
                  </a:schemeClr>
                </a:solidFill>
                <a:latin typeface="Vodafone Rg"/>
              </a:endParaRPr>
            </a:p>
          </p:txBody>
        </p:sp>
      </p:grpSp>
      <p:sp>
        <p:nvSpPr>
          <p:cNvPr id="29" name="23 Rectángulo"/>
          <p:cNvSpPr/>
          <p:nvPr/>
        </p:nvSpPr>
        <p:spPr>
          <a:xfrm>
            <a:off x="0" y="-1"/>
            <a:ext cx="9144000" cy="617539"/>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200" b="1" kern="1200" dirty="0" smtClean="0">
              <a:solidFill>
                <a:srgbClr val="34342B"/>
              </a:solidFill>
              <a:latin typeface="Vodafone Lt" panose="020B0606040202020204" pitchFamily="34" charset="0"/>
            </a:endParaRPr>
          </a:p>
        </p:txBody>
      </p:sp>
      <p:pic>
        <p:nvPicPr>
          <p:cNvPr id="31"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317" y="11154"/>
            <a:ext cx="336654" cy="606384"/>
          </a:xfrm>
          <a:prstGeom prst="rect">
            <a:avLst/>
          </a:prstGeom>
        </p:spPr>
      </p:pic>
      <p:sp>
        <p:nvSpPr>
          <p:cNvPr id="16" name="Pentagon 15"/>
          <p:cNvSpPr>
            <a:spLocks noChangeAspect="1"/>
          </p:cNvSpPr>
          <p:nvPr/>
        </p:nvSpPr>
        <p:spPr>
          <a:xfrm>
            <a:off x="58260" y="353391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17" name="Pentagon 16"/>
          <p:cNvSpPr>
            <a:spLocks noChangeAspect="1"/>
          </p:cNvSpPr>
          <p:nvPr/>
        </p:nvSpPr>
        <p:spPr>
          <a:xfrm>
            <a:off x="58260" y="3059692"/>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sp>
        <p:nvSpPr>
          <p:cNvPr id="22" name="TextBox 21"/>
          <p:cNvSpPr txBox="1"/>
          <p:nvPr/>
        </p:nvSpPr>
        <p:spPr>
          <a:xfrm>
            <a:off x="124765" y="1851687"/>
            <a:ext cx="1794426" cy="3374803"/>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Core Business Needs</a:t>
            </a:r>
          </a:p>
          <a:p>
            <a:pPr>
              <a:tabLst>
                <a:tab pos="93663" algn="l"/>
              </a:tabLst>
            </a:pPr>
            <a:r>
              <a:rPr lang="en-US" sz="1200" dirty="0" smtClean="0">
                <a:solidFill>
                  <a:srgbClr val="888888"/>
                </a:solidFill>
                <a:latin typeface="Vodafone Rg"/>
              </a:rPr>
              <a:t>Verticals Main Characteristics</a:t>
            </a:r>
            <a:endParaRPr lang="en-US" sz="1200" dirty="0">
              <a:solidFill>
                <a:srgbClr val="888888"/>
              </a:solidFill>
              <a:latin typeface="Vodafone Rg"/>
            </a:endParaRPr>
          </a:p>
          <a:p>
            <a:pPr>
              <a:tabLst>
                <a:tab pos="93663" algn="l"/>
              </a:tabLst>
            </a:pPr>
            <a:r>
              <a:rPr lang="en-US" sz="1200" b="1" dirty="0">
                <a:solidFill>
                  <a:schemeClr val="accent1"/>
                </a:solidFill>
                <a:latin typeface="Vodafone Rg"/>
              </a:rPr>
              <a:t>Summary</a:t>
            </a:r>
          </a:p>
          <a:p>
            <a:pPr>
              <a:tabLst>
                <a:tab pos="93663" algn="l"/>
              </a:tabLst>
            </a:pPr>
            <a:r>
              <a:rPr lang="en-US" sz="1200" dirty="0" smtClean="0">
                <a:solidFill>
                  <a:srgbClr val="888888"/>
                </a:solidFill>
                <a:latin typeface="Vodafone Rg"/>
              </a:rPr>
              <a:t>Test yourself</a:t>
            </a:r>
          </a:p>
        </p:txBody>
      </p:sp>
      <p:sp>
        <p:nvSpPr>
          <p:cNvPr id="24" name="33 CuadroTexto"/>
          <p:cNvSpPr txBox="1"/>
          <p:nvPr/>
        </p:nvSpPr>
        <p:spPr>
          <a:xfrm>
            <a:off x="1359147" y="-26986"/>
            <a:ext cx="6532987" cy="614150"/>
          </a:xfrm>
          <a:prstGeom prst="rect">
            <a:avLst/>
          </a:prstGeom>
        </p:spPr>
        <p:txBody>
          <a:bodyPr wrap="square" lIns="0" tIns="0" rIns="0" bIns="0" rtlCol="0" anchor="ctr">
            <a:noAutofit/>
          </a:bodyPr>
          <a:lstStyle/>
          <a:p>
            <a:r>
              <a:rPr lang="es-ES" sz="2800" b="1" dirty="0" err="1" smtClean="0">
                <a:solidFill>
                  <a:schemeClr val="bg1"/>
                </a:solidFill>
                <a:latin typeface="Vodafone Rg"/>
              </a:rPr>
              <a:t>Why</a:t>
            </a:r>
            <a:r>
              <a:rPr lang="es-ES" sz="2800" b="1" dirty="0">
                <a:solidFill>
                  <a:schemeClr val="bg1"/>
                </a:solidFill>
                <a:latin typeface="Vodafone Rg"/>
              </a:rPr>
              <a:t> </a:t>
            </a:r>
            <a:r>
              <a:rPr lang="es-ES" sz="2800" b="1" dirty="0" smtClean="0">
                <a:solidFill>
                  <a:schemeClr val="bg1"/>
                </a:solidFill>
                <a:latin typeface="Vodafone Rg"/>
              </a:rPr>
              <a:t>are Small </a:t>
            </a:r>
            <a:r>
              <a:rPr lang="es-ES" sz="2800" b="1" dirty="0" err="1" smtClean="0">
                <a:solidFill>
                  <a:schemeClr val="bg1"/>
                </a:solidFill>
                <a:latin typeface="Vodafone Rg"/>
              </a:rPr>
              <a:t>Businesses</a:t>
            </a:r>
            <a:r>
              <a:rPr lang="es-ES" sz="2800" b="1" dirty="0" smtClean="0">
                <a:solidFill>
                  <a:schemeClr val="bg1"/>
                </a:solidFill>
                <a:latin typeface="Vodafone Rg"/>
              </a:rPr>
              <a:t> </a:t>
            </a:r>
            <a:r>
              <a:rPr lang="es-ES" sz="2800" b="1" dirty="0" err="1" smtClean="0">
                <a:solidFill>
                  <a:schemeClr val="bg1"/>
                </a:solidFill>
                <a:latin typeface="Vodafone Rg"/>
              </a:rPr>
              <a:t>Important</a:t>
            </a:r>
            <a:r>
              <a:rPr lang="es-ES" sz="2800" b="1" dirty="0" smtClean="0">
                <a:solidFill>
                  <a:schemeClr val="bg1"/>
                </a:solidFill>
                <a:latin typeface="Vodafone Rg"/>
              </a:rPr>
              <a:t>?</a:t>
            </a:r>
            <a:endParaRPr lang="es-ES" sz="2800" b="1" dirty="0">
              <a:solidFill>
                <a:schemeClr val="bg1"/>
              </a:solidFill>
              <a:latin typeface="Vodafone Rg"/>
            </a:endParaRPr>
          </a:p>
        </p:txBody>
      </p:sp>
    </p:spTree>
    <p:extLst>
      <p:ext uri="{BB962C8B-B14F-4D97-AF65-F5344CB8AC3E}">
        <p14:creationId xmlns:p14="http://schemas.microsoft.com/office/powerpoint/2010/main" val="2309540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14150"/>
          </a:xfrm>
          <a:prstGeom prst="rect">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kern="1200" dirty="0" smtClean="0">
              <a:solidFill>
                <a:srgbClr val="34342B"/>
              </a:solidFill>
              <a:latin typeface="Vodafone Rg" pitchFamily="34" charset="0"/>
              <a:ea typeface="+mn-ea"/>
              <a:cs typeface="+mn-cs"/>
            </a:endParaRPr>
          </a:p>
        </p:txBody>
      </p:sp>
      <p:sp>
        <p:nvSpPr>
          <p:cNvPr id="3" name="2 Rectángulo"/>
          <p:cNvSpPr/>
          <p:nvPr/>
        </p:nvSpPr>
        <p:spPr>
          <a:xfrm>
            <a:off x="468313" y="988219"/>
            <a:ext cx="1226154" cy="2082527"/>
          </a:xfrm>
          <a:prstGeom prst="rect">
            <a:avLst/>
          </a:prstGeom>
          <a:solidFill>
            <a:srgbClr val="006666"/>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kern="1200" dirty="0" smtClean="0">
              <a:solidFill>
                <a:srgbClr val="34342B"/>
              </a:solidFill>
              <a:latin typeface="Vodafone Lt" panose="020B0606040202020204" pitchFamily="34" charset="0"/>
            </a:endParaRPr>
          </a:p>
        </p:txBody>
      </p:sp>
      <p:sp>
        <p:nvSpPr>
          <p:cNvPr id="27" name="26 Rectángulo"/>
          <p:cNvSpPr/>
          <p:nvPr/>
        </p:nvSpPr>
        <p:spPr>
          <a:xfrm>
            <a:off x="1846867" y="2489011"/>
            <a:ext cx="3516703" cy="581735"/>
          </a:xfrm>
          <a:prstGeom prst="rect">
            <a:avLst/>
          </a:prstGeom>
          <a:solidFill>
            <a:srgbClr val="0070C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kern="1200" dirty="0" smtClean="0">
              <a:solidFill>
                <a:srgbClr val="34342B"/>
              </a:solidFill>
              <a:latin typeface="Vodafone Lt" panose="020B0606040202020204" pitchFamily="34" charset="0"/>
            </a:endParaRPr>
          </a:p>
        </p:txBody>
      </p:sp>
      <p:sp>
        <p:nvSpPr>
          <p:cNvPr id="28" name="27 Rectángulo"/>
          <p:cNvSpPr/>
          <p:nvPr/>
        </p:nvSpPr>
        <p:spPr>
          <a:xfrm>
            <a:off x="5523257" y="988219"/>
            <a:ext cx="2290419" cy="581735"/>
          </a:xfrm>
          <a:prstGeom prst="rect">
            <a:avLst/>
          </a:prstGeom>
          <a:solidFill>
            <a:srgbClr val="99CC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kern="1200" dirty="0" smtClean="0">
              <a:solidFill>
                <a:srgbClr val="34342B"/>
              </a:solidFill>
              <a:latin typeface="Vodafone Lt" panose="020B0606040202020204" pitchFamily="34" charset="0"/>
            </a:endParaRPr>
          </a:p>
        </p:txBody>
      </p:sp>
      <p:sp>
        <p:nvSpPr>
          <p:cNvPr id="32" name="31 Rectángulo"/>
          <p:cNvSpPr/>
          <p:nvPr/>
        </p:nvSpPr>
        <p:spPr>
          <a:xfrm>
            <a:off x="468313" y="4270199"/>
            <a:ext cx="3830862" cy="378000"/>
          </a:xfrm>
          <a:prstGeom prst="rect">
            <a:avLst/>
          </a:prstGeom>
          <a:solidFill>
            <a:srgbClr val="80008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Lt" panose="020B0606040202020204" pitchFamily="34" charset="0"/>
            </a:endParaRPr>
          </a:p>
        </p:txBody>
      </p:sp>
      <p:sp>
        <p:nvSpPr>
          <p:cNvPr id="33" name="32 Rectángulo"/>
          <p:cNvSpPr/>
          <p:nvPr/>
        </p:nvSpPr>
        <p:spPr>
          <a:xfrm>
            <a:off x="4442087" y="3174810"/>
            <a:ext cx="921483" cy="1473389"/>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kern="1200" dirty="0" smtClean="0">
              <a:solidFill>
                <a:srgbClr val="34342B"/>
              </a:solidFill>
              <a:latin typeface="Vodafone Lt" panose="020B0606040202020204" pitchFamily="34" charset="0"/>
            </a:endParaRPr>
          </a:p>
        </p:txBody>
      </p:sp>
      <p:grpSp>
        <p:nvGrpSpPr>
          <p:cNvPr id="9" name="Group 8"/>
          <p:cNvGrpSpPr/>
          <p:nvPr/>
        </p:nvGrpSpPr>
        <p:grpSpPr>
          <a:xfrm>
            <a:off x="5523257" y="1662306"/>
            <a:ext cx="2290419" cy="2985893"/>
            <a:chOff x="5523257" y="1662306"/>
            <a:chExt cx="2290419" cy="2985893"/>
          </a:xfrm>
        </p:grpSpPr>
        <p:sp>
          <p:nvSpPr>
            <p:cNvPr id="30" name="29 Rectángulo"/>
            <p:cNvSpPr/>
            <p:nvPr/>
          </p:nvSpPr>
          <p:spPr>
            <a:xfrm>
              <a:off x="5523257" y="1662306"/>
              <a:ext cx="2290419" cy="2985893"/>
            </a:xfrm>
            <a:prstGeom prst="rect">
              <a:avLst/>
            </a:prstGeom>
            <a:solidFill>
              <a:srgbClr val="80008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kern="1200" dirty="0" smtClean="0">
                <a:solidFill>
                  <a:srgbClr val="34342B"/>
                </a:solidFill>
                <a:latin typeface="Vodafone Lt" panose="020B0606040202020204" pitchFamily="34" charset="0"/>
              </a:endParaRPr>
            </a:p>
          </p:txBody>
        </p:sp>
        <p:sp>
          <p:nvSpPr>
            <p:cNvPr id="36" name="35 CuadroTexto"/>
            <p:cNvSpPr txBox="1"/>
            <p:nvPr/>
          </p:nvSpPr>
          <p:spPr>
            <a:xfrm>
              <a:off x="5727032" y="3122022"/>
              <a:ext cx="1857675" cy="975449"/>
            </a:xfrm>
            <a:prstGeom prst="rect">
              <a:avLst/>
            </a:prstGeom>
          </p:spPr>
          <p:txBody>
            <a:bodyPr wrap="square" lIns="0" tIns="0" rIns="0" bIns="0" rtlCol="0" anchor="ctr">
              <a:noAutofit/>
            </a:bodyPr>
            <a:lstStyle/>
            <a:p>
              <a:pPr marL="0" indent="0" algn="ctr">
                <a:buFont typeface="Arial" pitchFamily="34" charset="0"/>
                <a:buNone/>
              </a:pPr>
              <a:r>
                <a:rPr lang="es-ES" sz="2000" b="1" dirty="0" smtClean="0">
                  <a:solidFill>
                    <a:schemeClr val="bg1"/>
                  </a:solidFill>
                  <a:latin typeface="Vodafone Rg"/>
                </a:rPr>
                <a:t>What are Small Business Solutions?</a:t>
              </a:r>
              <a:endParaRPr lang="en-GB" sz="2000" b="1" dirty="0" smtClean="0">
                <a:solidFill>
                  <a:schemeClr val="bg1"/>
                </a:solidFill>
                <a:latin typeface="Vodafone Rg"/>
              </a:endParaRPr>
            </a:p>
          </p:txBody>
        </p:sp>
        <p:pic>
          <p:nvPicPr>
            <p:cNvPr id="18"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3858" y="1882332"/>
              <a:ext cx="549079" cy="760068"/>
            </a:xfrm>
            <a:prstGeom prst="rect">
              <a:avLst/>
            </a:prstGeom>
          </p:spPr>
        </p:pic>
      </p:grpSp>
      <p:grpSp>
        <p:nvGrpSpPr>
          <p:cNvPr id="8" name="Group 7"/>
          <p:cNvGrpSpPr/>
          <p:nvPr/>
        </p:nvGrpSpPr>
        <p:grpSpPr>
          <a:xfrm>
            <a:off x="468313" y="3174810"/>
            <a:ext cx="3830862" cy="987390"/>
            <a:chOff x="468313" y="3174810"/>
            <a:chExt cx="3830862" cy="987390"/>
          </a:xfrm>
        </p:grpSpPr>
        <p:sp>
          <p:nvSpPr>
            <p:cNvPr id="31" name="30 Rectángulo">
              <a:hlinkClick r:id="rId4" action="ppaction://hlinksldjump"/>
            </p:cNvPr>
            <p:cNvSpPr/>
            <p:nvPr/>
          </p:nvSpPr>
          <p:spPr>
            <a:xfrm>
              <a:off x="468313" y="3174810"/>
              <a:ext cx="3830862" cy="987390"/>
            </a:xfrm>
            <a:prstGeom prst="rect">
              <a:avLst/>
            </a:prstGeom>
            <a:solidFill>
              <a:srgbClr val="99CC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kern="1200" dirty="0" smtClean="0">
                <a:solidFill>
                  <a:srgbClr val="34342B"/>
                </a:solidFill>
                <a:latin typeface="Vodafone Lt" panose="020B0606040202020204" pitchFamily="34" charset="0"/>
              </a:endParaRPr>
            </a:p>
          </p:txBody>
        </p:sp>
        <p:sp>
          <p:nvSpPr>
            <p:cNvPr id="35" name="34 CuadroTexto"/>
            <p:cNvSpPr txBox="1"/>
            <p:nvPr/>
          </p:nvSpPr>
          <p:spPr>
            <a:xfrm>
              <a:off x="1097016" y="3186751"/>
              <a:ext cx="3045080" cy="975449"/>
            </a:xfrm>
            <a:prstGeom prst="rect">
              <a:avLst/>
            </a:prstGeom>
          </p:spPr>
          <p:txBody>
            <a:bodyPr wrap="square" lIns="0" tIns="0" rIns="0" bIns="0" rtlCol="0" anchor="ctr">
              <a:noAutofit/>
            </a:bodyPr>
            <a:lstStyle/>
            <a:p>
              <a:pPr marL="0" indent="0" algn="ctr">
                <a:buFont typeface="Arial" pitchFamily="34" charset="0"/>
                <a:buNone/>
              </a:pPr>
              <a:r>
                <a:rPr lang="es-ES" sz="2000" b="1" dirty="0" smtClean="0">
                  <a:solidFill>
                    <a:schemeClr val="bg1"/>
                  </a:solidFill>
                  <a:latin typeface="Vodafone Rg"/>
                </a:rPr>
                <a:t>How do </a:t>
              </a:r>
              <a:r>
                <a:rPr lang="es-ES" sz="2000" b="1" dirty="0">
                  <a:solidFill>
                    <a:schemeClr val="bg1"/>
                  </a:solidFill>
                  <a:latin typeface="Vodafone Rg"/>
                </a:rPr>
                <a:t>Y</a:t>
              </a:r>
              <a:r>
                <a:rPr lang="es-ES" sz="2000" b="1" dirty="0" smtClean="0">
                  <a:solidFill>
                    <a:schemeClr val="bg1"/>
                  </a:solidFill>
                  <a:latin typeface="Vodafone Rg"/>
                </a:rPr>
                <a:t>ou Sell Small Business Solutions?</a:t>
              </a:r>
              <a:endParaRPr lang="en-GB" sz="2000" b="1" dirty="0" smtClean="0">
                <a:solidFill>
                  <a:schemeClr val="bg1"/>
                </a:solidFill>
                <a:latin typeface="Vodafone Rg"/>
              </a:endParaRPr>
            </a:p>
          </p:txBody>
        </p:sp>
        <p:pic>
          <p:nvPicPr>
            <p:cNvPr id="19" name="Picture 5">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337" y="3270765"/>
              <a:ext cx="566679" cy="795479"/>
            </a:xfrm>
            <a:prstGeom prst="rect">
              <a:avLst/>
            </a:prstGeom>
          </p:spPr>
        </p:pic>
      </p:grpSp>
      <p:sp>
        <p:nvSpPr>
          <p:cNvPr id="23" name="Rectangle 22"/>
          <p:cNvSpPr/>
          <p:nvPr/>
        </p:nvSpPr>
        <p:spPr>
          <a:xfrm>
            <a:off x="0" y="617538"/>
            <a:ext cx="8584532" cy="4525962"/>
          </a:xfrm>
          <a:prstGeom prst="rect">
            <a:avLst/>
          </a:prstGeom>
          <a:solidFill>
            <a:schemeClr val="bg1">
              <a:lumMod val="95000"/>
              <a:alpha val="70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kern="1200" dirty="0" smtClean="0">
              <a:solidFill>
                <a:srgbClr val="34342B"/>
              </a:solidFill>
              <a:latin typeface="Vodafone Rg" pitchFamily="34" charset="0"/>
              <a:ea typeface="+mn-ea"/>
              <a:cs typeface="+mn-cs"/>
            </a:endParaRPr>
          </a:p>
        </p:txBody>
      </p:sp>
      <p:grpSp>
        <p:nvGrpSpPr>
          <p:cNvPr id="5" name="Group 4"/>
          <p:cNvGrpSpPr/>
          <p:nvPr/>
        </p:nvGrpSpPr>
        <p:grpSpPr>
          <a:xfrm>
            <a:off x="1846867" y="988218"/>
            <a:ext cx="3516703" cy="1386493"/>
            <a:chOff x="1846867" y="988218"/>
            <a:chExt cx="3516703" cy="1386493"/>
          </a:xfrm>
        </p:grpSpPr>
        <p:sp>
          <p:nvSpPr>
            <p:cNvPr id="24" name="23 Rectángulo"/>
            <p:cNvSpPr/>
            <p:nvPr/>
          </p:nvSpPr>
          <p:spPr>
            <a:xfrm>
              <a:off x="1846867" y="988218"/>
              <a:ext cx="3516703" cy="1386493"/>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200" b="1" kern="1200" dirty="0" smtClean="0">
                <a:solidFill>
                  <a:srgbClr val="34342B"/>
                </a:solidFill>
                <a:latin typeface="Vodafone Lt" panose="020B0606040202020204" pitchFamily="34" charset="0"/>
              </a:endParaRPr>
            </a:p>
          </p:txBody>
        </p:sp>
        <p:sp>
          <p:nvSpPr>
            <p:cNvPr id="7" name="6 CuadroTexto"/>
            <p:cNvSpPr txBox="1"/>
            <p:nvPr/>
          </p:nvSpPr>
          <p:spPr>
            <a:xfrm>
              <a:off x="2313915" y="1146412"/>
              <a:ext cx="3008849" cy="1064525"/>
            </a:xfrm>
            <a:prstGeom prst="rect">
              <a:avLst/>
            </a:prstGeom>
          </p:spPr>
          <p:txBody>
            <a:bodyPr wrap="square" lIns="0" tIns="0" rIns="0" bIns="0" rtlCol="0" anchor="ctr">
              <a:noAutofit/>
            </a:bodyPr>
            <a:lstStyle/>
            <a:p>
              <a:pPr marL="0" indent="0">
                <a:buFont typeface="Arial" pitchFamily="34" charset="0"/>
                <a:buNone/>
              </a:pPr>
              <a:r>
                <a:rPr lang="es-ES" sz="2000" b="1" dirty="0" smtClean="0">
                  <a:solidFill>
                    <a:schemeClr val="bg1"/>
                  </a:solidFill>
                  <a:latin typeface="Vodafone Rg"/>
                </a:rPr>
                <a:t>Why are Small Businesses important?</a:t>
              </a:r>
              <a:endParaRPr lang="en-GB" sz="2000" b="1" dirty="0" smtClean="0">
                <a:solidFill>
                  <a:schemeClr val="bg1"/>
                </a:solidFill>
                <a:latin typeface="Vodafone Rg"/>
              </a:endParaRPr>
            </a:p>
          </p:txBody>
        </p:sp>
        <p:pic>
          <p:nvPicPr>
            <p:cNvPr id="17"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60716" y="1307346"/>
              <a:ext cx="415408" cy="748236"/>
            </a:xfrm>
            <a:prstGeom prst="rect">
              <a:avLst/>
            </a:prstGeom>
          </p:spPr>
        </p:pic>
      </p:grpSp>
      <p:sp>
        <p:nvSpPr>
          <p:cNvPr id="21" name="Pentagon 20">
            <a:hlinkClick r:id="" action="ppaction://hlinkshowjump?jump=nextslide"/>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sp>
        <p:nvSpPr>
          <p:cNvPr id="25" name="33 CuadroTexto"/>
          <p:cNvSpPr txBox="1"/>
          <p:nvPr/>
        </p:nvSpPr>
        <p:spPr>
          <a:xfrm>
            <a:off x="468314" y="0"/>
            <a:ext cx="6532987" cy="614150"/>
          </a:xfrm>
          <a:prstGeom prst="rect">
            <a:avLst/>
          </a:prstGeom>
        </p:spPr>
        <p:txBody>
          <a:bodyPr wrap="square" lIns="0" tIns="0" rIns="0" bIns="0" rtlCol="0" anchor="ctr">
            <a:noAutofit/>
          </a:bodyPr>
          <a:lstStyle/>
          <a:p>
            <a:r>
              <a:rPr lang="es-ES" sz="2800" b="1" dirty="0" smtClean="0">
                <a:solidFill>
                  <a:schemeClr val="bg1"/>
                </a:solidFill>
                <a:latin typeface="Vodafone Rg"/>
              </a:rPr>
              <a:t>Small Business Solutions Training</a:t>
            </a:r>
            <a:endParaRPr lang="es-ES" sz="2800" b="1" dirty="0">
              <a:solidFill>
                <a:schemeClr val="bg1"/>
              </a:solidFill>
              <a:latin typeface="Vodafone Rg"/>
            </a:endParaRPr>
          </a:p>
        </p:txBody>
      </p:sp>
    </p:spTree>
    <p:extLst>
      <p:ext uri="{BB962C8B-B14F-4D97-AF65-F5344CB8AC3E}">
        <p14:creationId xmlns:p14="http://schemas.microsoft.com/office/powerpoint/2010/main" val="17990237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0" y="-1"/>
            <a:ext cx="1945904" cy="5143501"/>
            <a:chOff x="0" y="-1"/>
            <a:chExt cx="1945904" cy="5143501"/>
          </a:xfrm>
        </p:grpSpPr>
        <p:sp>
          <p:nvSpPr>
            <p:cNvPr id="19" name="Rectangle 18"/>
            <p:cNvSpPr/>
            <p:nvPr/>
          </p:nvSpPr>
          <p:spPr>
            <a:xfrm>
              <a:off x="0" y="-1"/>
              <a:ext cx="1945904" cy="514350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Lt" panose="020B0606040202020204" pitchFamily="34" charset="0"/>
              </a:endParaRPr>
            </a:p>
          </p:txBody>
        </p:sp>
        <p:sp>
          <p:nvSpPr>
            <p:cNvPr id="24" name="Pentagon 23"/>
            <p:cNvSpPr>
              <a:spLocks noChangeAspect="1"/>
            </p:cNvSpPr>
            <p:nvPr/>
          </p:nvSpPr>
          <p:spPr>
            <a:xfrm>
              <a:off x="51846" y="88018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25" name="Pentagon 24"/>
            <p:cNvSpPr>
              <a:spLocks noChangeAspect="1"/>
            </p:cNvSpPr>
            <p:nvPr/>
          </p:nvSpPr>
          <p:spPr>
            <a:xfrm>
              <a:off x="51846" y="1289403"/>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smtClean="0">
                  <a:solidFill>
                    <a:schemeClr val="bg1">
                      <a:lumMod val="95000"/>
                    </a:schemeClr>
                  </a:solidFill>
                  <a:latin typeface="Vodafone Rg"/>
                </a:rPr>
                <a:t> 1. Why?</a:t>
              </a:r>
              <a:endParaRPr lang="en-GB" b="1" kern="1200" dirty="0" smtClean="0">
                <a:solidFill>
                  <a:schemeClr val="bg1">
                    <a:lumMod val="95000"/>
                  </a:schemeClr>
                </a:solidFill>
                <a:latin typeface="Vodafone Rg"/>
              </a:endParaRPr>
            </a:p>
          </p:txBody>
        </p:sp>
      </p:grpSp>
      <p:sp>
        <p:nvSpPr>
          <p:cNvPr id="29" name="23 Rectángulo"/>
          <p:cNvSpPr/>
          <p:nvPr/>
        </p:nvSpPr>
        <p:spPr>
          <a:xfrm>
            <a:off x="0" y="-1"/>
            <a:ext cx="9144000" cy="617539"/>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200" b="1" kern="1200" dirty="0" smtClean="0">
              <a:solidFill>
                <a:srgbClr val="34342B"/>
              </a:solidFill>
              <a:latin typeface="Vodafone Lt" panose="020B0606040202020204" pitchFamily="34" charset="0"/>
            </a:endParaRPr>
          </a:p>
        </p:txBody>
      </p:sp>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pitchFamily="34" charset="0"/>
            </a:endParaRPr>
          </a:p>
        </p:txBody>
      </p:sp>
      <p:sp>
        <p:nvSpPr>
          <p:cNvPr id="10" name="Title 2"/>
          <p:cNvSpPr>
            <a:spLocks noGrp="1"/>
          </p:cNvSpPr>
          <p:nvPr>
            <p:ph type="title"/>
          </p:nvPr>
        </p:nvSpPr>
        <p:spPr>
          <a:xfrm>
            <a:off x="2332007" y="1002581"/>
            <a:ext cx="6512004" cy="875675"/>
          </a:xfrm>
        </p:spPr>
        <p:txBody>
          <a:bodyPr/>
          <a:lstStyle/>
          <a:p>
            <a:r>
              <a:rPr lang="en-US" dirty="0" smtClean="0">
                <a:latin typeface="Vodafone Rg"/>
              </a:rPr>
              <a:t>Question</a:t>
            </a:r>
            <a:r>
              <a:rPr lang="en-US" dirty="0" smtClean="0">
                <a:latin typeface="Vodafone Lt" panose="020B0606040202020204" pitchFamily="34" charset="0"/>
              </a:rPr>
              <a:t> </a:t>
            </a:r>
            <a:r>
              <a:rPr lang="en-US" dirty="0" smtClean="0">
                <a:latin typeface="+mn-lt"/>
              </a:rPr>
              <a:t>1</a:t>
            </a:r>
            <a:endParaRPr lang="en-US" dirty="0">
              <a:latin typeface="+mn-lt"/>
            </a:endParaRPr>
          </a:p>
        </p:txBody>
      </p:sp>
      <p:sp>
        <p:nvSpPr>
          <p:cNvPr id="15" name="Content Placeholder 1"/>
          <p:cNvSpPr>
            <a:spLocks noGrp="1"/>
          </p:cNvSpPr>
          <p:nvPr>
            <p:ph idx="1"/>
          </p:nvPr>
        </p:nvSpPr>
        <p:spPr>
          <a:xfrm>
            <a:off x="2382028" y="1395653"/>
            <a:ext cx="6478875" cy="3577660"/>
          </a:xfrm>
        </p:spPr>
        <p:txBody>
          <a:bodyPr/>
          <a:lstStyle/>
          <a:p>
            <a:pPr marL="0" indent="0">
              <a:buNone/>
            </a:pPr>
            <a:r>
              <a:rPr lang="en-US" dirty="0">
                <a:latin typeface="Vodafone Rg"/>
              </a:rPr>
              <a:t>What is the main factor that determines the core business needs of a small business?</a:t>
            </a:r>
          </a:p>
          <a:p>
            <a:pPr marL="0" indent="0">
              <a:buNone/>
            </a:pPr>
            <a:endParaRPr lang="en-US" dirty="0">
              <a:latin typeface="Vodafone Rg"/>
            </a:endParaRPr>
          </a:p>
        </p:txBody>
      </p:sp>
      <p:sp>
        <p:nvSpPr>
          <p:cNvPr id="16" name="TextBox 15">
            <a:hlinkClick r:id="rId3" action="ppaction://hlinksldjump"/>
          </p:cNvPr>
          <p:cNvSpPr txBox="1"/>
          <p:nvPr/>
        </p:nvSpPr>
        <p:spPr>
          <a:xfrm>
            <a:off x="2658793" y="1941727"/>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dirty="0" smtClean="0">
                <a:latin typeface="Vodafone Rg"/>
              </a:rPr>
              <a:t> a) The number of customers they have</a:t>
            </a:r>
          </a:p>
        </p:txBody>
      </p:sp>
      <p:sp>
        <p:nvSpPr>
          <p:cNvPr id="17" name="TextBox 16">
            <a:hlinkClick r:id="rId4" action="ppaction://hlinksldjump"/>
          </p:cNvPr>
          <p:cNvSpPr txBox="1"/>
          <p:nvPr/>
        </p:nvSpPr>
        <p:spPr>
          <a:xfrm>
            <a:off x="2662565" y="2391323"/>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dirty="0" smtClean="0">
                <a:latin typeface="Vodafone Rg"/>
              </a:rPr>
              <a:t> b) The amount of revenue they generate</a:t>
            </a:r>
          </a:p>
        </p:txBody>
      </p:sp>
      <p:sp>
        <p:nvSpPr>
          <p:cNvPr id="22" name="TextBox 21">
            <a:hlinkClick r:id="rId5" action="ppaction://hlinksldjump"/>
          </p:cNvPr>
          <p:cNvSpPr txBox="1"/>
          <p:nvPr/>
        </p:nvSpPr>
        <p:spPr>
          <a:xfrm>
            <a:off x="2666337" y="2840917"/>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dirty="0" smtClean="0">
                <a:latin typeface="Vodafone Rg"/>
              </a:rPr>
              <a:t> c) Their main revenue generating activity</a:t>
            </a:r>
          </a:p>
        </p:txBody>
      </p:sp>
      <p:sp>
        <p:nvSpPr>
          <p:cNvPr id="23" name="TextBox 22">
            <a:hlinkClick r:id="rId6" action="ppaction://hlinksldjump"/>
          </p:cNvPr>
          <p:cNvSpPr txBox="1"/>
          <p:nvPr/>
        </p:nvSpPr>
        <p:spPr>
          <a:xfrm>
            <a:off x="2656597" y="3304021"/>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dirty="0" smtClean="0">
                <a:latin typeface="Vodafone Rg"/>
              </a:rPr>
              <a:t> d) The number of mobile phones they have</a:t>
            </a:r>
          </a:p>
        </p:txBody>
      </p:sp>
      <p:pic>
        <p:nvPicPr>
          <p:cNvPr id="37"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7317" y="11154"/>
            <a:ext cx="336654" cy="606384"/>
          </a:xfrm>
          <a:prstGeom prst="rect">
            <a:avLst/>
          </a:prstGeom>
        </p:spPr>
      </p:pic>
      <p:sp>
        <p:nvSpPr>
          <p:cNvPr id="32" name="Pentagon 31"/>
          <p:cNvSpPr>
            <a:spLocks noChangeAspect="1"/>
          </p:cNvSpPr>
          <p:nvPr/>
        </p:nvSpPr>
        <p:spPr>
          <a:xfrm>
            <a:off x="58260" y="353391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33" name="Pentagon 32"/>
          <p:cNvSpPr>
            <a:spLocks noChangeAspect="1"/>
          </p:cNvSpPr>
          <p:nvPr/>
        </p:nvSpPr>
        <p:spPr>
          <a:xfrm>
            <a:off x="58260" y="3059692"/>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sp>
        <p:nvSpPr>
          <p:cNvPr id="34" name="TextBox 33"/>
          <p:cNvSpPr txBox="1"/>
          <p:nvPr/>
        </p:nvSpPr>
        <p:spPr>
          <a:xfrm>
            <a:off x="124765" y="1851687"/>
            <a:ext cx="1794426" cy="3374803"/>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Core Business Needs</a:t>
            </a:r>
          </a:p>
          <a:p>
            <a:pPr>
              <a:tabLst>
                <a:tab pos="93663" algn="l"/>
              </a:tabLst>
            </a:pPr>
            <a:r>
              <a:rPr lang="en-US" sz="1200" dirty="0" smtClean="0">
                <a:solidFill>
                  <a:srgbClr val="888888"/>
                </a:solidFill>
                <a:latin typeface="Vodafone Rg"/>
              </a:rPr>
              <a:t>Verticals Main Characteristics</a:t>
            </a:r>
            <a:endParaRPr lang="en-US" sz="1200" dirty="0">
              <a:solidFill>
                <a:srgbClr val="888888"/>
              </a:solidFill>
              <a:latin typeface="Vodafone Rg"/>
            </a:endParaRPr>
          </a:p>
          <a:p>
            <a:pPr>
              <a:tabLst>
                <a:tab pos="93663" algn="l"/>
              </a:tabLst>
            </a:pPr>
            <a:r>
              <a:rPr lang="en-US" sz="1200" dirty="0" smtClean="0">
                <a:solidFill>
                  <a:srgbClr val="888888"/>
                </a:solidFill>
                <a:latin typeface="Vodafone Rg"/>
              </a:rPr>
              <a:t>Summary</a:t>
            </a:r>
          </a:p>
          <a:p>
            <a:pPr>
              <a:tabLst>
                <a:tab pos="93663" algn="l"/>
              </a:tabLst>
            </a:pPr>
            <a:r>
              <a:rPr lang="en-US" sz="1200" b="1" dirty="0">
                <a:solidFill>
                  <a:schemeClr val="accent1"/>
                </a:solidFill>
                <a:latin typeface="Vodafone Rg"/>
              </a:rPr>
              <a:t>Test yourself</a:t>
            </a:r>
          </a:p>
        </p:txBody>
      </p:sp>
      <p:sp>
        <p:nvSpPr>
          <p:cNvPr id="27" name="33 CuadroTexto"/>
          <p:cNvSpPr txBox="1"/>
          <p:nvPr/>
        </p:nvSpPr>
        <p:spPr>
          <a:xfrm>
            <a:off x="1359147" y="-26986"/>
            <a:ext cx="6532987" cy="614150"/>
          </a:xfrm>
          <a:prstGeom prst="rect">
            <a:avLst/>
          </a:prstGeom>
        </p:spPr>
        <p:txBody>
          <a:bodyPr wrap="square" lIns="0" tIns="0" rIns="0" bIns="0" rtlCol="0" anchor="ctr">
            <a:noAutofit/>
          </a:bodyPr>
          <a:lstStyle/>
          <a:p>
            <a:r>
              <a:rPr lang="es-ES" sz="2800" b="1" dirty="0" err="1" smtClean="0">
                <a:solidFill>
                  <a:schemeClr val="bg1"/>
                </a:solidFill>
                <a:latin typeface="Vodafone Rg"/>
              </a:rPr>
              <a:t>Why</a:t>
            </a:r>
            <a:r>
              <a:rPr lang="es-ES" sz="2800" b="1" dirty="0">
                <a:solidFill>
                  <a:schemeClr val="bg1"/>
                </a:solidFill>
                <a:latin typeface="Vodafone Rg"/>
              </a:rPr>
              <a:t> </a:t>
            </a:r>
            <a:r>
              <a:rPr lang="es-ES" sz="2800" b="1" dirty="0" smtClean="0">
                <a:solidFill>
                  <a:schemeClr val="bg1"/>
                </a:solidFill>
                <a:latin typeface="Vodafone Rg"/>
              </a:rPr>
              <a:t>are Small </a:t>
            </a:r>
            <a:r>
              <a:rPr lang="es-ES" sz="2800" b="1" dirty="0" err="1" smtClean="0">
                <a:solidFill>
                  <a:schemeClr val="bg1"/>
                </a:solidFill>
                <a:latin typeface="Vodafone Rg"/>
              </a:rPr>
              <a:t>Businesses</a:t>
            </a:r>
            <a:r>
              <a:rPr lang="es-ES" sz="2800" b="1" dirty="0" smtClean="0">
                <a:solidFill>
                  <a:schemeClr val="bg1"/>
                </a:solidFill>
                <a:latin typeface="Vodafone Rg"/>
              </a:rPr>
              <a:t> </a:t>
            </a:r>
            <a:r>
              <a:rPr lang="es-ES" sz="2800" b="1" dirty="0" err="1" smtClean="0">
                <a:solidFill>
                  <a:schemeClr val="bg1"/>
                </a:solidFill>
                <a:latin typeface="Vodafone Rg"/>
              </a:rPr>
              <a:t>Important</a:t>
            </a:r>
            <a:r>
              <a:rPr lang="es-ES" sz="2800" b="1" dirty="0" smtClean="0">
                <a:solidFill>
                  <a:schemeClr val="bg1"/>
                </a:solidFill>
                <a:latin typeface="Vodafone Rg"/>
              </a:rPr>
              <a:t>?</a:t>
            </a:r>
            <a:endParaRPr lang="es-ES" sz="2800" b="1" dirty="0">
              <a:solidFill>
                <a:schemeClr val="bg1"/>
              </a:solidFill>
              <a:latin typeface="Vodafone Rg"/>
            </a:endParaRPr>
          </a:p>
        </p:txBody>
      </p:sp>
    </p:spTree>
    <p:extLst>
      <p:ext uri="{BB962C8B-B14F-4D97-AF65-F5344CB8AC3E}">
        <p14:creationId xmlns:p14="http://schemas.microsoft.com/office/powerpoint/2010/main" val="222872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1" name="Pentagon 10">
            <a:hlinkClick r:id="rId3" action="ppaction://hlinksldjump"/>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Try again</a:t>
            </a:r>
          </a:p>
        </p:txBody>
      </p:sp>
      <p:sp>
        <p:nvSpPr>
          <p:cNvPr id="2" name="TextBox 1"/>
          <p:cNvSpPr txBox="1"/>
          <p:nvPr/>
        </p:nvSpPr>
        <p:spPr>
          <a:xfrm>
            <a:off x="2871304" y="4693478"/>
            <a:ext cx="914400" cy="914400"/>
          </a:xfrm>
          <a:prstGeom prst="rect">
            <a:avLst/>
          </a:prstGeom>
        </p:spPr>
        <p:txBody>
          <a:bodyPr wrap="none" lIns="0" tIns="0" rIns="0" bIns="0" rtlCol="0">
            <a:noAutofit/>
          </a:bodyPr>
          <a:lstStyle/>
          <a:p>
            <a:pPr marL="0" indent="0">
              <a:buFont typeface="Arial" pitchFamily="34" charset="0"/>
              <a:buNone/>
            </a:pPr>
            <a:endParaRPr lang="en-US" sz="1600" dirty="0" smtClean="0">
              <a:latin typeface="Vodafone Rg"/>
            </a:endParaRPr>
          </a:p>
        </p:txBody>
      </p:sp>
      <p:sp>
        <p:nvSpPr>
          <p:cNvPr id="3" name="TextBox 2"/>
          <p:cNvSpPr txBox="1"/>
          <p:nvPr/>
        </p:nvSpPr>
        <p:spPr>
          <a:xfrm>
            <a:off x="3301998" y="3706962"/>
            <a:ext cx="3136349" cy="914400"/>
          </a:xfrm>
          <a:prstGeom prst="rect">
            <a:avLst/>
          </a:prstGeom>
        </p:spPr>
        <p:txBody>
          <a:bodyPr wrap="none" lIns="0" tIns="0" rIns="0" bIns="0" rtlCol="0">
            <a:noAutofit/>
          </a:bodyPr>
          <a:lstStyle/>
          <a:p>
            <a:r>
              <a:rPr lang="en-US" sz="5400" dirty="0" smtClean="0">
                <a:solidFill>
                  <a:srgbClr val="FF0000"/>
                </a:solidFill>
                <a:latin typeface="Vodafone Rg"/>
                <a:ea typeface="Wingdings"/>
                <a:cs typeface="Wingdings"/>
                <a:sym typeface="Wingdings"/>
              </a:rPr>
              <a:t>Incorrect</a:t>
            </a:r>
            <a:endParaRPr lang="en-US" sz="5400" dirty="0" smtClean="0">
              <a:solidFill>
                <a:srgbClr val="FF0000"/>
              </a:solidFill>
              <a:latin typeface="Vodafone Rg"/>
            </a:endParaRPr>
          </a:p>
        </p:txBody>
      </p:sp>
      <p:grpSp>
        <p:nvGrpSpPr>
          <p:cNvPr id="19" name="Group 18"/>
          <p:cNvGrpSpPr/>
          <p:nvPr/>
        </p:nvGrpSpPr>
        <p:grpSpPr>
          <a:xfrm>
            <a:off x="0" y="-1"/>
            <a:ext cx="1945904" cy="5143501"/>
            <a:chOff x="0" y="-1"/>
            <a:chExt cx="1945904" cy="5143501"/>
          </a:xfrm>
        </p:grpSpPr>
        <p:sp>
          <p:nvSpPr>
            <p:cNvPr id="21" name="Rectangle 20"/>
            <p:cNvSpPr/>
            <p:nvPr/>
          </p:nvSpPr>
          <p:spPr>
            <a:xfrm>
              <a:off x="0" y="-1"/>
              <a:ext cx="1945904" cy="514350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25" name="Pentagon 24"/>
            <p:cNvSpPr>
              <a:spLocks noChangeAspect="1"/>
            </p:cNvSpPr>
            <p:nvPr/>
          </p:nvSpPr>
          <p:spPr>
            <a:xfrm>
              <a:off x="51846" y="88018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26" name="Pentagon 25"/>
            <p:cNvSpPr>
              <a:spLocks noChangeAspect="1"/>
            </p:cNvSpPr>
            <p:nvPr/>
          </p:nvSpPr>
          <p:spPr>
            <a:xfrm>
              <a:off x="51846" y="1289403"/>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smtClean="0">
                  <a:solidFill>
                    <a:schemeClr val="bg1">
                      <a:lumMod val="95000"/>
                    </a:schemeClr>
                  </a:solidFill>
                  <a:latin typeface="Vodafone Rg"/>
                </a:rPr>
                <a:t> 1. Why?</a:t>
              </a:r>
              <a:endParaRPr lang="en-GB" b="1" kern="1200" dirty="0" smtClean="0">
                <a:solidFill>
                  <a:schemeClr val="bg1">
                    <a:lumMod val="95000"/>
                  </a:schemeClr>
                </a:solidFill>
                <a:latin typeface="Vodafone Rg"/>
              </a:endParaRPr>
            </a:p>
          </p:txBody>
        </p:sp>
      </p:grpSp>
      <p:sp>
        <p:nvSpPr>
          <p:cNvPr id="29" name="23 Rectángulo"/>
          <p:cNvSpPr/>
          <p:nvPr/>
        </p:nvSpPr>
        <p:spPr>
          <a:xfrm>
            <a:off x="0" y="-1"/>
            <a:ext cx="9144000" cy="617539"/>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200" b="1" kern="1200" dirty="0" smtClean="0">
              <a:solidFill>
                <a:srgbClr val="34342B"/>
              </a:solidFill>
              <a:latin typeface="Vodafone Rg"/>
            </a:endParaRPr>
          </a:p>
        </p:txBody>
      </p:sp>
      <p:sp>
        <p:nvSpPr>
          <p:cNvPr id="39" name="Title 2"/>
          <p:cNvSpPr>
            <a:spLocks noGrp="1"/>
          </p:cNvSpPr>
          <p:nvPr>
            <p:ph type="title"/>
          </p:nvPr>
        </p:nvSpPr>
        <p:spPr>
          <a:xfrm>
            <a:off x="2332007" y="1002581"/>
            <a:ext cx="6512004" cy="875675"/>
          </a:xfrm>
        </p:spPr>
        <p:txBody>
          <a:bodyPr/>
          <a:lstStyle/>
          <a:p>
            <a:r>
              <a:rPr lang="en-US" dirty="0" smtClean="0">
                <a:latin typeface="Vodafone Rg"/>
              </a:rPr>
              <a:t>Question 1</a:t>
            </a:r>
            <a:endParaRPr lang="en-US" dirty="0">
              <a:latin typeface="Vodafone Rg"/>
            </a:endParaRPr>
          </a:p>
        </p:txBody>
      </p:sp>
      <p:sp>
        <p:nvSpPr>
          <p:cNvPr id="40" name="Content Placeholder 1"/>
          <p:cNvSpPr>
            <a:spLocks noGrp="1"/>
          </p:cNvSpPr>
          <p:nvPr>
            <p:ph idx="1"/>
          </p:nvPr>
        </p:nvSpPr>
        <p:spPr>
          <a:xfrm>
            <a:off x="2382028" y="1395653"/>
            <a:ext cx="6478875" cy="3577660"/>
          </a:xfrm>
        </p:spPr>
        <p:txBody>
          <a:bodyPr/>
          <a:lstStyle/>
          <a:p>
            <a:pPr marL="0" indent="0">
              <a:buNone/>
            </a:pPr>
            <a:r>
              <a:rPr lang="en-US" dirty="0">
                <a:latin typeface="Vodafone Rg"/>
              </a:rPr>
              <a:t>What is the main factor that determines the core business needs of a small business?</a:t>
            </a:r>
          </a:p>
          <a:p>
            <a:pPr marL="0" indent="0">
              <a:buNone/>
            </a:pPr>
            <a:endParaRPr lang="en-US" dirty="0">
              <a:latin typeface="Vodafone Rg"/>
            </a:endParaRPr>
          </a:p>
        </p:txBody>
      </p:sp>
      <p:sp>
        <p:nvSpPr>
          <p:cNvPr id="41" name="TextBox 40"/>
          <p:cNvSpPr txBox="1"/>
          <p:nvPr/>
        </p:nvSpPr>
        <p:spPr>
          <a:xfrm>
            <a:off x="2658793" y="1947664"/>
            <a:ext cx="4837545" cy="311728"/>
          </a:xfrm>
          <a:prstGeom prst="rect">
            <a:avLst/>
          </a:prstGeom>
          <a:solidFill>
            <a:schemeClr val="accent1"/>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b="1" dirty="0" smtClean="0">
                <a:solidFill>
                  <a:schemeClr val="bg1"/>
                </a:solidFill>
                <a:latin typeface="Vodafone Rg"/>
              </a:rPr>
              <a:t> a) The number of customers they have</a:t>
            </a:r>
          </a:p>
        </p:txBody>
      </p:sp>
      <p:sp>
        <p:nvSpPr>
          <p:cNvPr id="42" name="TextBox 41"/>
          <p:cNvSpPr txBox="1"/>
          <p:nvPr/>
        </p:nvSpPr>
        <p:spPr>
          <a:xfrm>
            <a:off x="2662565" y="2397260"/>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dirty="0" smtClean="0">
                <a:latin typeface="Vodafone Rg"/>
              </a:rPr>
              <a:t> b) The amount of revenue they generate</a:t>
            </a:r>
          </a:p>
        </p:txBody>
      </p:sp>
      <p:sp>
        <p:nvSpPr>
          <p:cNvPr id="43" name="TextBox 42"/>
          <p:cNvSpPr txBox="1"/>
          <p:nvPr/>
        </p:nvSpPr>
        <p:spPr>
          <a:xfrm>
            <a:off x="2666337" y="284685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dirty="0" smtClean="0">
                <a:latin typeface="Vodafone Rg"/>
              </a:rPr>
              <a:t> c) Their main revenue generating activity</a:t>
            </a:r>
          </a:p>
        </p:txBody>
      </p:sp>
      <p:sp>
        <p:nvSpPr>
          <p:cNvPr id="44" name="TextBox 43"/>
          <p:cNvSpPr txBox="1"/>
          <p:nvPr/>
        </p:nvSpPr>
        <p:spPr>
          <a:xfrm>
            <a:off x="2656597" y="3309958"/>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dirty="0" smtClean="0">
                <a:latin typeface="Vodafone Rg"/>
              </a:rPr>
              <a:t> d) The number of mobile phones they have</a:t>
            </a:r>
          </a:p>
        </p:txBody>
      </p:sp>
      <p:pic>
        <p:nvPicPr>
          <p:cNvPr id="45"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317" y="11154"/>
            <a:ext cx="336654" cy="606384"/>
          </a:xfrm>
          <a:prstGeom prst="rect">
            <a:avLst/>
          </a:prstGeom>
        </p:spPr>
      </p:pic>
      <p:sp>
        <p:nvSpPr>
          <p:cNvPr id="22" name="Pentagon 21"/>
          <p:cNvSpPr>
            <a:spLocks noChangeAspect="1"/>
          </p:cNvSpPr>
          <p:nvPr/>
        </p:nvSpPr>
        <p:spPr>
          <a:xfrm>
            <a:off x="58260" y="353391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23" name="Pentagon 22"/>
          <p:cNvSpPr>
            <a:spLocks noChangeAspect="1"/>
          </p:cNvSpPr>
          <p:nvPr/>
        </p:nvSpPr>
        <p:spPr>
          <a:xfrm>
            <a:off x="58260" y="3059692"/>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sp>
        <p:nvSpPr>
          <p:cNvPr id="30" name="TextBox 29"/>
          <p:cNvSpPr txBox="1"/>
          <p:nvPr/>
        </p:nvSpPr>
        <p:spPr>
          <a:xfrm>
            <a:off x="124765" y="1851687"/>
            <a:ext cx="1794426" cy="3374803"/>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Core Business Needs</a:t>
            </a:r>
          </a:p>
          <a:p>
            <a:pPr>
              <a:tabLst>
                <a:tab pos="93663" algn="l"/>
              </a:tabLst>
            </a:pPr>
            <a:r>
              <a:rPr lang="en-US" sz="1200" dirty="0" smtClean="0">
                <a:solidFill>
                  <a:srgbClr val="888888"/>
                </a:solidFill>
                <a:latin typeface="Vodafone Rg"/>
              </a:rPr>
              <a:t>Verticals Main Characteristics</a:t>
            </a:r>
            <a:endParaRPr lang="en-US" sz="1200" dirty="0">
              <a:solidFill>
                <a:srgbClr val="888888"/>
              </a:solidFill>
              <a:latin typeface="Vodafone Rg"/>
            </a:endParaRPr>
          </a:p>
          <a:p>
            <a:pPr>
              <a:tabLst>
                <a:tab pos="93663" algn="l"/>
              </a:tabLst>
            </a:pPr>
            <a:r>
              <a:rPr lang="en-US" sz="1200" dirty="0" smtClean="0">
                <a:solidFill>
                  <a:srgbClr val="888888"/>
                </a:solidFill>
                <a:latin typeface="Vodafone Rg"/>
              </a:rPr>
              <a:t>Summary</a:t>
            </a:r>
          </a:p>
          <a:p>
            <a:pPr>
              <a:tabLst>
                <a:tab pos="93663" algn="l"/>
              </a:tabLst>
            </a:pPr>
            <a:r>
              <a:rPr lang="en-US" sz="1200" b="1" dirty="0">
                <a:solidFill>
                  <a:schemeClr val="accent1"/>
                </a:solidFill>
                <a:latin typeface="Vodafone Rg"/>
              </a:rPr>
              <a:t>Test yourself</a:t>
            </a:r>
          </a:p>
        </p:txBody>
      </p:sp>
      <p:sp>
        <p:nvSpPr>
          <p:cNvPr id="31" name="33 CuadroTexto"/>
          <p:cNvSpPr txBox="1"/>
          <p:nvPr/>
        </p:nvSpPr>
        <p:spPr>
          <a:xfrm>
            <a:off x="1359147" y="-26986"/>
            <a:ext cx="6532987" cy="614150"/>
          </a:xfrm>
          <a:prstGeom prst="rect">
            <a:avLst/>
          </a:prstGeom>
        </p:spPr>
        <p:txBody>
          <a:bodyPr wrap="square" lIns="0" tIns="0" rIns="0" bIns="0" rtlCol="0" anchor="ctr">
            <a:noAutofit/>
          </a:bodyPr>
          <a:lstStyle/>
          <a:p>
            <a:r>
              <a:rPr lang="es-ES" sz="2800" b="1" dirty="0" err="1" smtClean="0">
                <a:solidFill>
                  <a:schemeClr val="bg1"/>
                </a:solidFill>
                <a:latin typeface="Vodafone Rg"/>
              </a:rPr>
              <a:t>Why</a:t>
            </a:r>
            <a:r>
              <a:rPr lang="es-ES" sz="2800" b="1" dirty="0">
                <a:solidFill>
                  <a:schemeClr val="bg1"/>
                </a:solidFill>
                <a:latin typeface="Vodafone Rg"/>
              </a:rPr>
              <a:t> </a:t>
            </a:r>
            <a:r>
              <a:rPr lang="es-ES" sz="2800" b="1" dirty="0" smtClean="0">
                <a:solidFill>
                  <a:schemeClr val="bg1"/>
                </a:solidFill>
                <a:latin typeface="Vodafone Rg"/>
              </a:rPr>
              <a:t>are Small </a:t>
            </a:r>
            <a:r>
              <a:rPr lang="es-ES" sz="2800" b="1" dirty="0" err="1" smtClean="0">
                <a:solidFill>
                  <a:schemeClr val="bg1"/>
                </a:solidFill>
                <a:latin typeface="Vodafone Rg"/>
              </a:rPr>
              <a:t>Businesses</a:t>
            </a:r>
            <a:r>
              <a:rPr lang="es-ES" sz="2800" b="1" dirty="0" smtClean="0">
                <a:solidFill>
                  <a:schemeClr val="bg1"/>
                </a:solidFill>
                <a:latin typeface="Vodafone Rg"/>
              </a:rPr>
              <a:t> </a:t>
            </a:r>
            <a:r>
              <a:rPr lang="es-ES" sz="2800" b="1" dirty="0" err="1" smtClean="0">
                <a:solidFill>
                  <a:schemeClr val="bg1"/>
                </a:solidFill>
                <a:latin typeface="Vodafone Rg"/>
              </a:rPr>
              <a:t>Important</a:t>
            </a:r>
            <a:r>
              <a:rPr lang="es-ES" sz="2800" b="1" dirty="0" smtClean="0">
                <a:solidFill>
                  <a:schemeClr val="bg1"/>
                </a:solidFill>
                <a:latin typeface="Vodafone Rg"/>
              </a:rPr>
              <a:t>?</a:t>
            </a:r>
            <a:endParaRPr lang="es-ES" sz="2800" b="1" dirty="0">
              <a:solidFill>
                <a:schemeClr val="bg1"/>
              </a:solidFill>
              <a:latin typeface="Vodafone Rg"/>
            </a:endParaRPr>
          </a:p>
        </p:txBody>
      </p:sp>
    </p:spTree>
    <p:extLst>
      <p:ext uri="{BB962C8B-B14F-4D97-AF65-F5344CB8AC3E}">
        <p14:creationId xmlns:p14="http://schemas.microsoft.com/office/powerpoint/2010/main" val="21445645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Content Placeholder 1"/>
          <p:cNvSpPr>
            <a:spLocks noGrp="1"/>
          </p:cNvSpPr>
          <p:nvPr>
            <p:ph idx="1"/>
          </p:nvPr>
        </p:nvSpPr>
        <p:spPr>
          <a:xfrm>
            <a:off x="2382028" y="1395653"/>
            <a:ext cx="6478875" cy="3577660"/>
          </a:xfrm>
        </p:spPr>
        <p:txBody>
          <a:bodyPr/>
          <a:lstStyle/>
          <a:p>
            <a:pPr marL="0" indent="0">
              <a:buNone/>
            </a:pPr>
            <a:r>
              <a:rPr lang="en-US" dirty="0">
                <a:latin typeface="Vodafone Rg"/>
              </a:rPr>
              <a:t>What is the main factor that determines the core business needs of a small business?</a:t>
            </a:r>
          </a:p>
          <a:p>
            <a:pPr marL="0" indent="0">
              <a:buNone/>
            </a:pPr>
            <a:endParaRPr lang="en-US" dirty="0">
              <a:latin typeface="Vodafone Rg"/>
            </a:endParaRPr>
          </a:p>
        </p:txBody>
      </p:sp>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1" name="Pentagon 10">
            <a:hlinkClick r:id="rId3" action="ppaction://hlinksldjump"/>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Try again</a:t>
            </a:r>
          </a:p>
        </p:txBody>
      </p:sp>
      <p:sp>
        <p:nvSpPr>
          <p:cNvPr id="16" name="TextBox 15"/>
          <p:cNvSpPr txBox="1"/>
          <p:nvPr/>
        </p:nvSpPr>
        <p:spPr>
          <a:xfrm>
            <a:off x="2658793" y="194766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dirty="0" smtClean="0">
                <a:latin typeface="Vodafone Rg"/>
              </a:rPr>
              <a:t> a) The number of customers they have</a:t>
            </a:r>
          </a:p>
        </p:txBody>
      </p:sp>
      <p:sp>
        <p:nvSpPr>
          <p:cNvPr id="17" name="TextBox 16"/>
          <p:cNvSpPr txBox="1"/>
          <p:nvPr/>
        </p:nvSpPr>
        <p:spPr>
          <a:xfrm>
            <a:off x="2662565" y="2397260"/>
            <a:ext cx="4837545" cy="311728"/>
          </a:xfrm>
          <a:prstGeom prst="rect">
            <a:avLst/>
          </a:prstGeom>
          <a:solidFill>
            <a:schemeClr val="accent1"/>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b="1" dirty="0" smtClean="0">
                <a:solidFill>
                  <a:schemeClr val="bg1"/>
                </a:solidFill>
                <a:latin typeface="Vodafone Rg"/>
              </a:rPr>
              <a:t> b) The amount of revenue they generate</a:t>
            </a:r>
          </a:p>
        </p:txBody>
      </p:sp>
      <p:sp>
        <p:nvSpPr>
          <p:cNvPr id="22" name="TextBox 21"/>
          <p:cNvSpPr txBox="1"/>
          <p:nvPr/>
        </p:nvSpPr>
        <p:spPr>
          <a:xfrm>
            <a:off x="2666337" y="284685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dirty="0" smtClean="0">
                <a:latin typeface="Vodafone Rg"/>
              </a:rPr>
              <a:t> c) Their main revenue generating activity</a:t>
            </a:r>
          </a:p>
        </p:txBody>
      </p:sp>
      <p:sp>
        <p:nvSpPr>
          <p:cNvPr id="23" name="TextBox 22"/>
          <p:cNvSpPr txBox="1"/>
          <p:nvPr/>
        </p:nvSpPr>
        <p:spPr>
          <a:xfrm>
            <a:off x="2656597" y="3309958"/>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dirty="0" smtClean="0">
                <a:latin typeface="Vodafone Rg"/>
              </a:rPr>
              <a:t> d) The number of mobile phones they have</a:t>
            </a:r>
          </a:p>
        </p:txBody>
      </p:sp>
      <p:sp>
        <p:nvSpPr>
          <p:cNvPr id="21" name="TextBox 20"/>
          <p:cNvSpPr txBox="1"/>
          <p:nvPr/>
        </p:nvSpPr>
        <p:spPr>
          <a:xfrm>
            <a:off x="3301998" y="3706962"/>
            <a:ext cx="3136349" cy="914400"/>
          </a:xfrm>
          <a:prstGeom prst="rect">
            <a:avLst/>
          </a:prstGeom>
        </p:spPr>
        <p:txBody>
          <a:bodyPr wrap="none" lIns="0" tIns="0" rIns="0" bIns="0" rtlCol="0">
            <a:noAutofit/>
          </a:bodyPr>
          <a:lstStyle/>
          <a:p>
            <a:r>
              <a:rPr lang="en-US" sz="5400" dirty="0" smtClean="0">
                <a:solidFill>
                  <a:srgbClr val="FF0000"/>
                </a:solidFill>
                <a:latin typeface="Vodafone Rg"/>
                <a:ea typeface="Wingdings"/>
                <a:cs typeface="Wingdings"/>
                <a:sym typeface="Wingdings"/>
              </a:rPr>
              <a:t>Incorrect</a:t>
            </a:r>
            <a:endParaRPr lang="en-US" sz="5400" dirty="0" smtClean="0">
              <a:solidFill>
                <a:srgbClr val="FF0000"/>
              </a:solidFill>
              <a:latin typeface="Vodafone Rg"/>
            </a:endParaRPr>
          </a:p>
        </p:txBody>
      </p:sp>
      <p:grpSp>
        <p:nvGrpSpPr>
          <p:cNvPr id="18" name="Group 17"/>
          <p:cNvGrpSpPr/>
          <p:nvPr/>
        </p:nvGrpSpPr>
        <p:grpSpPr>
          <a:xfrm>
            <a:off x="0" y="-1"/>
            <a:ext cx="1945904" cy="5143501"/>
            <a:chOff x="0" y="-1"/>
            <a:chExt cx="1945904" cy="5143501"/>
          </a:xfrm>
        </p:grpSpPr>
        <p:sp>
          <p:nvSpPr>
            <p:cNvPr id="19" name="Rectangle 18"/>
            <p:cNvSpPr/>
            <p:nvPr/>
          </p:nvSpPr>
          <p:spPr>
            <a:xfrm>
              <a:off x="0" y="-1"/>
              <a:ext cx="1945904" cy="514350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25" name="Pentagon 24"/>
            <p:cNvSpPr>
              <a:spLocks noChangeAspect="1"/>
            </p:cNvSpPr>
            <p:nvPr/>
          </p:nvSpPr>
          <p:spPr>
            <a:xfrm>
              <a:off x="51846" y="88018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26" name="Pentagon 25"/>
            <p:cNvSpPr>
              <a:spLocks noChangeAspect="1"/>
            </p:cNvSpPr>
            <p:nvPr/>
          </p:nvSpPr>
          <p:spPr>
            <a:xfrm>
              <a:off x="51846" y="1289403"/>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smtClean="0">
                  <a:solidFill>
                    <a:schemeClr val="bg1">
                      <a:lumMod val="95000"/>
                    </a:schemeClr>
                  </a:solidFill>
                  <a:latin typeface="Vodafone Rg"/>
                </a:rPr>
                <a:t> 1. Why?</a:t>
              </a:r>
              <a:endParaRPr lang="en-GB" b="1" kern="1200" dirty="0" smtClean="0">
                <a:solidFill>
                  <a:schemeClr val="bg1">
                    <a:lumMod val="95000"/>
                  </a:schemeClr>
                </a:solidFill>
                <a:latin typeface="Vodafone Rg"/>
              </a:endParaRPr>
            </a:p>
          </p:txBody>
        </p:sp>
      </p:grpSp>
      <p:sp>
        <p:nvSpPr>
          <p:cNvPr id="29" name="23 Rectángulo"/>
          <p:cNvSpPr/>
          <p:nvPr/>
        </p:nvSpPr>
        <p:spPr>
          <a:xfrm>
            <a:off x="0" y="-1"/>
            <a:ext cx="9144000" cy="617539"/>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200" b="1" kern="1200" dirty="0" smtClean="0">
              <a:solidFill>
                <a:srgbClr val="34342B"/>
              </a:solidFill>
              <a:latin typeface="Vodafone Rg"/>
            </a:endParaRPr>
          </a:p>
        </p:txBody>
      </p:sp>
      <p:pic>
        <p:nvPicPr>
          <p:cNvPr id="39"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317" y="11154"/>
            <a:ext cx="336654" cy="606384"/>
          </a:xfrm>
          <a:prstGeom prst="rect">
            <a:avLst/>
          </a:prstGeom>
        </p:spPr>
      </p:pic>
      <p:sp>
        <p:nvSpPr>
          <p:cNvPr id="51" name="Title 2"/>
          <p:cNvSpPr>
            <a:spLocks noGrp="1"/>
          </p:cNvSpPr>
          <p:nvPr>
            <p:ph type="title"/>
          </p:nvPr>
        </p:nvSpPr>
        <p:spPr>
          <a:xfrm>
            <a:off x="2332007" y="1002581"/>
            <a:ext cx="6512004" cy="875675"/>
          </a:xfrm>
        </p:spPr>
        <p:txBody>
          <a:bodyPr/>
          <a:lstStyle/>
          <a:p>
            <a:r>
              <a:rPr lang="en-US" dirty="0" smtClean="0">
                <a:latin typeface="Vodafone Rg"/>
              </a:rPr>
              <a:t>Question 1</a:t>
            </a:r>
            <a:endParaRPr lang="en-US" dirty="0">
              <a:latin typeface="Vodafone Rg"/>
            </a:endParaRPr>
          </a:p>
        </p:txBody>
      </p:sp>
      <p:sp>
        <p:nvSpPr>
          <p:cNvPr id="30" name="Pentagon 29"/>
          <p:cNvSpPr>
            <a:spLocks noChangeAspect="1"/>
          </p:cNvSpPr>
          <p:nvPr/>
        </p:nvSpPr>
        <p:spPr>
          <a:xfrm>
            <a:off x="58260" y="353391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31" name="Pentagon 30"/>
          <p:cNvSpPr>
            <a:spLocks noChangeAspect="1"/>
          </p:cNvSpPr>
          <p:nvPr/>
        </p:nvSpPr>
        <p:spPr>
          <a:xfrm>
            <a:off x="58260" y="3059692"/>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sp>
        <p:nvSpPr>
          <p:cNvPr id="32" name="TextBox 31"/>
          <p:cNvSpPr txBox="1"/>
          <p:nvPr/>
        </p:nvSpPr>
        <p:spPr>
          <a:xfrm>
            <a:off x="124765" y="1851687"/>
            <a:ext cx="1794426" cy="3374803"/>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Core Business Needs</a:t>
            </a:r>
          </a:p>
          <a:p>
            <a:pPr>
              <a:tabLst>
                <a:tab pos="93663" algn="l"/>
              </a:tabLst>
            </a:pPr>
            <a:r>
              <a:rPr lang="en-US" sz="1200" dirty="0" smtClean="0">
                <a:solidFill>
                  <a:srgbClr val="888888"/>
                </a:solidFill>
                <a:latin typeface="Vodafone Rg"/>
              </a:rPr>
              <a:t>Verticals Main Characteristics</a:t>
            </a:r>
            <a:endParaRPr lang="en-US" sz="1200" dirty="0">
              <a:solidFill>
                <a:srgbClr val="888888"/>
              </a:solidFill>
              <a:latin typeface="Vodafone Rg"/>
            </a:endParaRPr>
          </a:p>
          <a:p>
            <a:pPr>
              <a:tabLst>
                <a:tab pos="93663" algn="l"/>
              </a:tabLst>
            </a:pPr>
            <a:r>
              <a:rPr lang="en-US" sz="1200" dirty="0" smtClean="0">
                <a:solidFill>
                  <a:srgbClr val="888888"/>
                </a:solidFill>
                <a:latin typeface="Vodafone Rg"/>
              </a:rPr>
              <a:t>Summary</a:t>
            </a:r>
          </a:p>
          <a:p>
            <a:pPr>
              <a:tabLst>
                <a:tab pos="93663" algn="l"/>
              </a:tabLst>
            </a:pPr>
            <a:r>
              <a:rPr lang="en-US" sz="1200" b="1" dirty="0">
                <a:solidFill>
                  <a:schemeClr val="accent1"/>
                </a:solidFill>
                <a:latin typeface="Vodafone Rg"/>
              </a:rPr>
              <a:t>Test yourself</a:t>
            </a:r>
          </a:p>
        </p:txBody>
      </p:sp>
      <p:sp>
        <p:nvSpPr>
          <p:cNvPr id="28" name="33 CuadroTexto"/>
          <p:cNvSpPr txBox="1"/>
          <p:nvPr/>
        </p:nvSpPr>
        <p:spPr>
          <a:xfrm>
            <a:off x="1359147" y="-26986"/>
            <a:ext cx="6532987" cy="614150"/>
          </a:xfrm>
          <a:prstGeom prst="rect">
            <a:avLst/>
          </a:prstGeom>
        </p:spPr>
        <p:txBody>
          <a:bodyPr wrap="square" lIns="0" tIns="0" rIns="0" bIns="0" rtlCol="0" anchor="ctr">
            <a:noAutofit/>
          </a:bodyPr>
          <a:lstStyle/>
          <a:p>
            <a:r>
              <a:rPr lang="es-ES" sz="2800" b="1" dirty="0" err="1" smtClean="0">
                <a:solidFill>
                  <a:schemeClr val="bg1"/>
                </a:solidFill>
                <a:latin typeface="Vodafone Rg"/>
              </a:rPr>
              <a:t>Why</a:t>
            </a:r>
            <a:r>
              <a:rPr lang="es-ES" sz="2800" b="1" dirty="0">
                <a:solidFill>
                  <a:schemeClr val="bg1"/>
                </a:solidFill>
                <a:latin typeface="Vodafone Rg"/>
              </a:rPr>
              <a:t> </a:t>
            </a:r>
            <a:r>
              <a:rPr lang="es-ES" sz="2800" b="1" dirty="0" smtClean="0">
                <a:solidFill>
                  <a:schemeClr val="bg1"/>
                </a:solidFill>
                <a:latin typeface="Vodafone Rg"/>
              </a:rPr>
              <a:t>are Small </a:t>
            </a:r>
            <a:r>
              <a:rPr lang="es-ES" sz="2800" b="1" dirty="0" err="1" smtClean="0">
                <a:solidFill>
                  <a:schemeClr val="bg1"/>
                </a:solidFill>
                <a:latin typeface="Vodafone Rg"/>
              </a:rPr>
              <a:t>Businesses</a:t>
            </a:r>
            <a:r>
              <a:rPr lang="es-ES" sz="2800" b="1" dirty="0" smtClean="0">
                <a:solidFill>
                  <a:schemeClr val="bg1"/>
                </a:solidFill>
                <a:latin typeface="Vodafone Rg"/>
              </a:rPr>
              <a:t> </a:t>
            </a:r>
            <a:r>
              <a:rPr lang="es-ES" sz="2800" b="1" dirty="0" err="1" smtClean="0">
                <a:solidFill>
                  <a:schemeClr val="bg1"/>
                </a:solidFill>
                <a:latin typeface="Vodafone Rg"/>
              </a:rPr>
              <a:t>Important</a:t>
            </a:r>
            <a:r>
              <a:rPr lang="es-ES" sz="2800" b="1" dirty="0" smtClean="0">
                <a:solidFill>
                  <a:schemeClr val="bg1"/>
                </a:solidFill>
                <a:latin typeface="Vodafone Rg"/>
              </a:rPr>
              <a:t>?</a:t>
            </a:r>
            <a:endParaRPr lang="es-ES" sz="2800" b="1" dirty="0">
              <a:solidFill>
                <a:schemeClr val="bg1"/>
              </a:solidFill>
              <a:latin typeface="Vodafone Rg"/>
            </a:endParaRPr>
          </a:p>
        </p:txBody>
      </p:sp>
    </p:spTree>
    <p:extLst>
      <p:ext uri="{BB962C8B-B14F-4D97-AF65-F5344CB8AC3E}">
        <p14:creationId xmlns:p14="http://schemas.microsoft.com/office/powerpoint/2010/main" val="33469265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ontent Placeholder 1"/>
          <p:cNvSpPr txBox="1">
            <a:spLocks/>
          </p:cNvSpPr>
          <p:nvPr/>
        </p:nvSpPr>
        <p:spPr>
          <a:xfrm>
            <a:off x="2382028" y="1395653"/>
            <a:ext cx="6478875" cy="3577660"/>
          </a:xfrm>
          <a:prstGeom prst="rect">
            <a:avLst/>
          </a:prstGeom>
        </p:spPr>
        <p:txBody>
          <a:bodyPr vert="horz" lIns="0" tIns="0" rIns="0" bIns="0" rtlCol="0" anchor="t" anchorCtr="0">
            <a:noAutofit/>
          </a:bodyPr>
          <a:lstStyle>
            <a:lvl1pPr marL="180908" indent="-180908" algn="l" defTabSz="914066" rtl="0" eaLnBrk="1" latinLnBrk="0" hangingPunct="1">
              <a:spcBef>
                <a:spcPts val="0"/>
              </a:spcBef>
              <a:spcAft>
                <a:spcPts val="600"/>
              </a:spcAft>
              <a:buClr>
                <a:schemeClr val="accent1"/>
              </a:buClr>
              <a:buFont typeface="Arial" pitchFamily="34" charset="0"/>
              <a:buChar char="•"/>
              <a:defRPr lang="en-US" sz="1800" kern="1200" dirty="0" smtClean="0">
                <a:solidFill>
                  <a:schemeClr val="tx1"/>
                </a:solidFill>
                <a:latin typeface="Vodafone Rg" pitchFamily="34" charset="0"/>
                <a:ea typeface="+mn-ea"/>
                <a:cs typeface="+mn-cs"/>
              </a:defRPr>
            </a:lvl1pPr>
            <a:lvl2pPr marL="447511" indent="-180908" algn="l" defTabSz="914066" rtl="0" eaLnBrk="1" latinLnBrk="0" hangingPunct="1">
              <a:spcBef>
                <a:spcPts val="0"/>
              </a:spcBef>
              <a:spcAft>
                <a:spcPts val="300"/>
              </a:spcAft>
              <a:buClr>
                <a:schemeClr val="accent1"/>
              </a:buClr>
              <a:buFont typeface="Calibri" pitchFamily="34" charset="0"/>
              <a:buChar char="–"/>
              <a:defRPr lang="en-US" sz="1400" kern="1200" dirty="0" smtClean="0">
                <a:solidFill>
                  <a:schemeClr val="tx1"/>
                </a:solidFill>
                <a:latin typeface="Vodafone Rg" pitchFamily="34" charset="0"/>
                <a:ea typeface="+mn-ea"/>
                <a:cs typeface="+mn-cs"/>
              </a:defRPr>
            </a:lvl2pPr>
            <a:lvl3pPr marL="714114" indent="-171388" algn="l" defTabSz="914066" rtl="0" eaLnBrk="1" latinLnBrk="0" hangingPunct="1">
              <a:spcBef>
                <a:spcPts val="0"/>
              </a:spcBef>
              <a:spcAft>
                <a:spcPts val="300"/>
              </a:spcAft>
              <a:buClr>
                <a:schemeClr val="accent1"/>
              </a:buClr>
              <a:buFont typeface="Calibri" pitchFamily="34" charset="0"/>
              <a:buChar char="–"/>
              <a:defRPr lang="en-US" sz="1400" kern="1200" dirty="0" smtClean="0">
                <a:solidFill>
                  <a:schemeClr val="tx1"/>
                </a:solidFill>
                <a:latin typeface="Vodafone Rg" pitchFamily="34" charset="0"/>
                <a:ea typeface="+mn-ea"/>
                <a:cs typeface="+mn-cs"/>
              </a:defRPr>
            </a:lvl3pPr>
            <a:lvl4pPr marL="809329" indent="0" algn="l" defTabSz="914066" rtl="0" eaLnBrk="1" latinLnBrk="0" hangingPunct="1">
              <a:spcBef>
                <a:spcPct val="20000"/>
              </a:spcBef>
              <a:buClr>
                <a:schemeClr val="accent1"/>
              </a:buClr>
              <a:buFont typeface="Calibri" pitchFamily="34" charset="0"/>
              <a:buNone/>
              <a:defRPr sz="1200" kern="1200">
                <a:solidFill>
                  <a:schemeClr val="tx1"/>
                </a:solidFill>
                <a:latin typeface="+mn-lt"/>
                <a:ea typeface="+mn-ea"/>
                <a:cs typeface="+mn-cs"/>
              </a:defRPr>
            </a:lvl4pPr>
            <a:lvl5pPr marL="1114016" indent="-123780" algn="l" defTabSz="914066" rtl="0" eaLnBrk="1" latinLnBrk="0" hangingPunct="1">
              <a:spcBef>
                <a:spcPct val="20000"/>
              </a:spcBef>
              <a:buClr>
                <a:schemeClr val="accent1"/>
              </a:buClr>
              <a:buFont typeface="Calibri" pitchFamily="34" charset="0"/>
              <a:buChar char="–"/>
              <a:defRPr sz="1200" kern="1200" baseline="0">
                <a:solidFill>
                  <a:schemeClr val="tx1"/>
                </a:solidFill>
                <a:latin typeface="+mn-lt"/>
                <a:ea typeface="+mn-ea"/>
                <a:cs typeface="+mn-cs"/>
              </a:defRPr>
            </a:lvl5pPr>
            <a:lvl6pPr marL="2513679" indent="-228516" algn="l" defTabSz="9140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12" indent="-228516" algn="l" defTabSz="9140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45" indent="-228516" algn="l" defTabSz="9140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777" indent="-228516" algn="l" defTabSz="9140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dirty="0" smtClean="0">
                <a:latin typeface="Vodafone Rg"/>
              </a:rPr>
              <a:t>What is the main factor that determines the core business needs of a small business?</a:t>
            </a:r>
          </a:p>
          <a:p>
            <a:pPr marL="0" indent="0">
              <a:buFont typeface="Arial" pitchFamily="34" charset="0"/>
              <a:buNone/>
            </a:pPr>
            <a:endParaRPr lang="en-GB" dirty="0">
              <a:latin typeface="Vodafone Rg"/>
            </a:endParaRPr>
          </a:p>
        </p:txBody>
      </p:sp>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1" name="Pentagon 10">
            <a:hlinkClick r:id="rId3" action="ppaction://hlinksldjump"/>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sp>
        <p:nvSpPr>
          <p:cNvPr id="16" name="TextBox 15"/>
          <p:cNvSpPr txBox="1"/>
          <p:nvPr/>
        </p:nvSpPr>
        <p:spPr>
          <a:xfrm>
            <a:off x="2658793" y="194766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dirty="0" smtClean="0">
                <a:latin typeface="Vodafone Rg"/>
              </a:rPr>
              <a:t> a) The number of customers they have</a:t>
            </a:r>
          </a:p>
        </p:txBody>
      </p:sp>
      <p:sp>
        <p:nvSpPr>
          <p:cNvPr id="17" name="TextBox 16"/>
          <p:cNvSpPr txBox="1"/>
          <p:nvPr/>
        </p:nvSpPr>
        <p:spPr>
          <a:xfrm>
            <a:off x="2662565" y="2397260"/>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dirty="0" smtClean="0">
                <a:latin typeface="Vodafone Rg"/>
              </a:rPr>
              <a:t> b) The amount of revenue they generate</a:t>
            </a:r>
          </a:p>
        </p:txBody>
      </p:sp>
      <p:sp>
        <p:nvSpPr>
          <p:cNvPr id="22" name="TextBox 21"/>
          <p:cNvSpPr txBox="1"/>
          <p:nvPr/>
        </p:nvSpPr>
        <p:spPr>
          <a:xfrm>
            <a:off x="2666337" y="2846854"/>
            <a:ext cx="4837545" cy="311728"/>
          </a:xfrm>
          <a:prstGeom prst="rect">
            <a:avLst/>
          </a:prstGeom>
          <a:solidFill>
            <a:srgbClr val="008000"/>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b="1" dirty="0" smtClean="0">
                <a:solidFill>
                  <a:schemeClr val="bg1"/>
                </a:solidFill>
                <a:latin typeface="Vodafone Rg"/>
              </a:rPr>
              <a:t> c) Their main revenue generating activity</a:t>
            </a:r>
          </a:p>
        </p:txBody>
      </p:sp>
      <p:sp>
        <p:nvSpPr>
          <p:cNvPr id="23" name="TextBox 22"/>
          <p:cNvSpPr txBox="1"/>
          <p:nvPr/>
        </p:nvSpPr>
        <p:spPr>
          <a:xfrm>
            <a:off x="2656597" y="3309958"/>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dirty="0" smtClean="0">
                <a:latin typeface="Vodafone Rg"/>
              </a:rPr>
              <a:t> d) The number of mobile phones they have</a:t>
            </a:r>
          </a:p>
        </p:txBody>
      </p:sp>
      <p:sp>
        <p:nvSpPr>
          <p:cNvPr id="21" name="TextBox 20"/>
          <p:cNvSpPr txBox="1"/>
          <p:nvPr/>
        </p:nvSpPr>
        <p:spPr>
          <a:xfrm>
            <a:off x="3301998" y="3706962"/>
            <a:ext cx="3357219" cy="914400"/>
          </a:xfrm>
          <a:prstGeom prst="rect">
            <a:avLst/>
          </a:prstGeom>
        </p:spPr>
        <p:txBody>
          <a:bodyPr wrap="none" lIns="0" tIns="0" rIns="0" bIns="0" rtlCol="0">
            <a:noAutofit/>
          </a:bodyPr>
          <a:lstStyle/>
          <a:p>
            <a:r>
              <a:rPr lang="en-US" sz="5400" dirty="0" smtClean="0">
                <a:solidFill>
                  <a:srgbClr val="008000"/>
                </a:solidFill>
                <a:latin typeface="Vodafone Rg"/>
                <a:ea typeface="Wingdings"/>
                <a:cs typeface="Wingdings"/>
                <a:sym typeface="Wingdings"/>
              </a:rPr>
              <a:t>Correct</a:t>
            </a:r>
            <a:endParaRPr lang="en-US" sz="5400" dirty="0" smtClean="0">
              <a:solidFill>
                <a:srgbClr val="008000"/>
              </a:solidFill>
              <a:latin typeface="Vodafone Rg"/>
            </a:endParaRPr>
          </a:p>
        </p:txBody>
      </p:sp>
      <p:grpSp>
        <p:nvGrpSpPr>
          <p:cNvPr id="18" name="Group 17"/>
          <p:cNvGrpSpPr/>
          <p:nvPr/>
        </p:nvGrpSpPr>
        <p:grpSpPr>
          <a:xfrm>
            <a:off x="0" y="-1"/>
            <a:ext cx="1945904" cy="5143501"/>
            <a:chOff x="0" y="-1"/>
            <a:chExt cx="1945904" cy="5143501"/>
          </a:xfrm>
        </p:grpSpPr>
        <p:sp>
          <p:nvSpPr>
            <p:cNvPr id="19" name="Rectangle 18"/>
            <p:cNvSpPr/>
            <p:nvPr/>
          </p:nvSpPr>
          <p:spPr>
            <a:xfrm>
              <a:off x="0" y="-1"/>
              <a:ext cx="1945904" cy="514350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34" name="Pentagon 33"/>
            <p:cNvSpPr>
              <a:spLocks noChangeAspect="1"/>
            </p:cNvSpPr>
            <p:nvPr/>
          </p:nvSpPr>
          <p:spPr>
            <a:xfrm>
              <a:off x="51846" y="88018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35" name="Pentagon 34"/>
            <p:cNvSpPr>
              <a:spLocks noChangeAspect="1"/>
            </p:cNvSpPr>
            <p:nvPr/>
          </p:nvSpPr>
          <p:spPr>
            <a:xfrm>
              <a:off x="51846" y="1289403"/>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smtClean="0">
                  <a:solidFill>
                    <a:schemeClr val="bg1">
                      <a:lumMod val="95000"/>
                    </a:schemeClr>
                  </a:solidFill>
                  <a:latin typeface="Vodafone Rg"/>
                </a:rPr>
                <a:t> 1. Why?</a:t>
              </a:r>
              <a:endParaRPr lang="en-GB" b="1" kern="1200" dirty="0" smtClean="0">
                <a:solidFill>
                  <a:schemeClr val="bg1">
                    <a:lumMod val="95000"/>
                  </a:schemeClr>
                </a:solidFill>
                <a:latin typeface="Vodafone Rg"/>
              </a:endParaRPr>
            </a:p>
          </p:txBody>
        </p:sp>
      </p:grpSp>
      <p:sp>
        <p:nvSpPr>
          <p:cNvPr id="38" name="23 Rectángulo"/>
          <p:cNvSpPr/>
          <p:nvPr/>
        </p:nvSpPr>
        <p:spPr>
          <a:xfrm>
            <a:off x="0" y="-1"/>
            <a:ext cx="9144000" cy="617539"/>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200" b="1" kern="1200" dirty="0" smtClean="0">
              <a:solidFill>
                <a:srgbClr val="34342B"/>
              </a:solidFill>
              <a:latin typeface="Vodafone Rg"/>
            </a:endParaRPr>
          </a:p>
        </p:txBody>
      </p:sp>
      <p:pic>
        <p:nvPicPr>
          <p:cNvPr id="39"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317" y="11154"/>
            <a:ext cx="336654" cy="606384"/>
          </a:xfrm>
          <a:prstGeom prst="rect">
            <a:avLst/>
          </a:prstGeom>
        </p:spPr>
      </p:pic>
      <p:sp>
        <p:nvSpPr>
          <p:cNvPr id="41" name="Title 2"/>
          <p:cNvSpPr txBox="1">
            <a:spLocks/>
          </p:cNvSpPr>
          <p:nvPr/>
        </p:nvSpPr>
        <p:spPr>
          <a:xfrm>
            <a:off x="2332007" y="1002581"/>
            <a:ext cx="6512004" cy="875675"/>
          </a:xfrm>
          <a:prstGeom prst="rect">
            <a:avLst/>
          </a:prstGeom>
        </p:spPr>
        <p:txBody>
          <a:bodyPr vert="horz" lIns="0" tIns="0" rIns="0" bIns="0" rtlCol="0" anchor="t" anchorCtr="0">
            <a:noAutofit/>
          </a:bodyPr>
          <a:lstStyle>
            <a:lvl1pPr algn="l" defTabSz="914066" rtl="0" eaLnBrk="1" latinLnBrk="0" hangingPunct="1">
              <a:spcBef>
                <a:spcPct val="0"/>
              </a:spcBef>
              <a:buNone/>
              <a:defRPr sz="2400" b="1" kern="1200">
                <a:solidFill>
                  <a:schemeClr val="accent1"/>
                </a:solidFill>
                <a:latin typeface="Vodafone Rg" pitchFamily="34" charset="0"/>
                <a:ea typeface="+mj-ea"/>
                <a:cs typeface="+mj-cs"/>
              </a:defRPr>
            </a:lvl1pPr>
          </a:lstStyle>
          <a:p>
            <a:r>
              <a:rPr lang="en-US" dirty="0" smtClean="0">
                <a:latin typeface="Vodafone Rg"/>
              </a:rPr>
              <a:t>Question 1</a:t>
            </a:r>
            <a:endParaRPr lang="en-US" dirty="0">
              <a:latin typeface="Vodafone Rg"/>
            </a:endParaRPr>
          </a:p>
        </p:txBody>
      </p:sp>
      <p:sp>
        <p:nvSpPr>
          <p:cNvPr id="24" name="Pentagon 23"/>
          <p:cNvSpPr>
            <a:spLocks noChangeAspect="1"/>
          </p:cNvSpPr>
          <p:nvPr/>
        </p:nvSpPr>
        <p:spPr>
          <a:xfrm>
            <a:off x="58260" y="353391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25" name="Pentagon 24"/>
          <p:cNvSpPr>
            <a:spLocks noChangeAspect="1"/>
          </p:cNvSpPr>
          <p:nvPr/>
        </p:nvSpPr>
        <p:spPr>
          <a:xfrm>
            <a:off x="58260" y="3059692"/>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sp>
        <p:nvSpPr>
          <p:cNvPr id="26" name="TextBox 25"/>
          <p:cNvSpPr txBox="1"/>
          <p:nvPr/>
        </p:nvSpPr>
        <p:spPr>
          <a:xfrm>
            <a:off x="124765" y="1851687"/>
            <a:ext cx="1794426" cy="3374803"/>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Core Business Needs</a:t>
            </a:r>
          </a:p>
          <a:p>
            <a:pPr>
              <a:tabLst>
                <a:tab pos="93663" algn="l"/>
              </a:tabLst>
            </a:pPr>
            <a:r>
              <a:rPr lang="en-US" sz="1200" dirty="0" smtClean="0">
                <a:solidFill>
                  <a:srgbClr val="888888"/>
                </a:solidFill>
                <a:latin typeface="Vodafone Rg"/>
              </a:rPr>
              <a:t>Verticals Main Characteristics</a:t>
            </a:r>
            <a:endParaRPr lang="en-US" sz="1200" dirty="0">
              <a:solidFill>
                <a:srgbClr val="888888"/>
              </a:solidFill>
              <a:latin typeface="Vodafone Rg"/>
            </a:endParaRPr>
          </a:p>
          <a:p>
            <a:pPr>
              <a:tabLst>
                <a:tab pos="93663" algn="l"/>
              </a:tabLst>
            </a:pPr>
            <a:r>
              <a:rPr lang="en-US" sz="1200" dirty="0" smtClean="0">
                <a:solidFill>
                  <a:srgbClr val="888888"/>
                </a:solidFill>
                <a:latin typeface="Vodafone Rg"/>
              </a:rPr>
              <a:t>Summary</a:t>
            </a:r>
          </a:p>
          <a:p>
            <a:pPr>
              <a:tabLst>
                <a:tab pos="93663" algn="l"/>
              </a:tabLst>
            </a:pPr>
            <a:r>
              <a:rPr lang="en-US" sz="1200" b="1" dirty="0">
                <a:solidFill>
                  <a:schemeClr val="accent1"/>
                </a:solidFill>
                <a:latin typeface="Vodafone Rg"/>
              </a:rPr>
              <a:t>Test yourself</a:t>
            </a:r>
          </a:p>
        </p:txBody>
      </p:sp>
      <p:sp>
        <p:nvSpPr>
          <p:cNvPr id="29" name="33 CuadroTexto"/>
          <p:cNvSpPr txBox="1"/>
          <p:nvPr/>
        </p:nvSpPr>
        <p:spPr>
          <a:xfrm>
            <a:off x="1359147" y="-26986"/>
            <a:ext cx="6532987" cy="614150"/>
          </a:xfrm>
          <a:prstGeom prst="rect">
            <a:avLst/>
          </a:prstGeom>
        </p:spPr>
        <p:txBody>
          <a:bodyPr wrap="square" lIns="0" tIns="0" rIns="0" bIns="0" rtlCol="0" anchor="ctr">
            <a:noAutofit/>
          </a:bodyPr>
          <a:lstStyle/>
          <a:p>
            <a:r>
              <a:rPr lang="es-ES" sz="2800" b="1" dirty="0" err="1" smtClean="0">
                <a:solidFill>
                  <a:schemeClr val="bg1"/>
                </a:solidFill>
                <a:latin typeface="Vodafone Rg"/>
              </a:rPr>
              <a:t>Why</a:t>
            </a:r>
            <a:r>
              <a:rPr lang="es-ES" sz="2800" b="1" dirty="0">
                <a:solidFill>
                  <a:schemeClr val="bg1"/>
                </a:solidFill>
                <a:latin typeface="Vodafone Rg"/>
              </a:rPr>
              <a:t> </a:t>
            </a:r>
            <a:r>
              <a:rPr lang="es-ES" sz="2800" b="1" dirty="0" smtClean="0">
                <a:solidFill>
                  <a:schemeClr val="bg1"/>
                </a:solidFill>
                <a:latin typeface="Vodafone Rg"/>
              </a:rPr>
              <a:t>are Small </a:t>
            </a:r>
            <a:r>
              <a:rPr lang="es-ES" sz="2800" b="1" dirty="0" err="1" smtClean="0">
                <a:solidFill>
                  <a:schemeClr val="bg1"/>
                </a:solidFill>
                <a:latin typeface="Vodafone Rg"/>
              </a:rPr>
              <a:t>Businesses</a:t>
            </a:r>
            <a:r>
              <a:rPr lang="es-ES" sz="2800" b="1" dirty="0" smtClean="0">
                <a:solidFill>
                  <a:schemeClr val="bg1"/>
                </a:solidFill>
                <a:latin typeface="Vodafone Rg"/>
              </a:rPr>
              <a:t> </a:t>
            </a:r>
            <a:r>
              <a:rPr lang="es-ES" sz="2800" b="1" dirty="0" err="1" smtClean="0">
                <a:solidFill>
                  <a:schemeClr val="bg1"/>
                </a:solidFill>
                <a:latin typeface="Vodafone Rg"/>
              </a:rPr>
              <a:t>Important</a:t>
            </a:r>
            <a:r>
              <a:rPr lang="es-ES" sz="2800" b="1" dirty="0" smtClean="0">
                <a:solidFill>
                  <a:schemeClr val="bg1"/>
                </a:solidFill>
                <a:latin typeface="Vodafone Rg"/>
              </a:rPr>
              <a:t>?</a:t>
            </a:r>
            <a:endParaRPr lang="es-ES" sz="2800" b="1" dirty="0">
              <a:solidFill>
                <a:schemeClr val="bg1"/>
              </a:solidFill>
              <a:latin typeface="Vodafone Rg"/>
            </a:endParaRPr>
          </a:p>
        </p:txBody>
      </p:sp>
    </p:spTree>
    <p:extLst>
      <p:ext uri="{BB962C8B-B14F-4D97-AF65-F5344CB8AC3E}">
        <p14:creationId xmlns:p14="http://schemas.microsoft.com/office/powerpoint/2010/main" val="33469265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ontent Placeholder 1"/>
          <p:cNvSpPr>
            <a:spLocks noGrp="1"/>
          </p:cNvSpPr>
          <p:nvPr>
            <p:ph idx="1"/>
          </p:nvPr>
        </p:nvSpPr>
        <p:spPr>
          <a:xfrm>
            <a:off x="2382028" y="1395653"/>
            <a:ext cx="6478875" cy="3577660"/>
          </a:xfrm>
        </p:spPr>
        <p:txBody>
          <a:bodyPr/>
          <a:lstStyle/>
          <a:p>
            <a:pPr marL="0" indent="0">
              <a:buNone/>
            </a:pPr>
            <a:r>
              <a:rPr lang="en-US" dirty="0">
                <a:latin typeface="Vodafone Rg"/>
              </a:rPr>
              <a:t>What is the main factor that determines the core business needs of a small business?</a:t>
            </a:r>
          </a:p>
          <a:p>
            <a:pPr marL="0" indent="0">
              <a:buNone/>
            </a:pPr>
            <a:endParaRPr lang="en-US" dirty="0">
              <a:latin typeface="Vodafone Rg"/>
            </a:endParaRPr>
          </a:p>
        </p:txBody>
      </p:sp>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1" name="Pentagon 10">
            <a:hlinkClick r:id="rId3" action="ppaction://hlinksldjump"/>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Try again</a:t>
            </a:r>
          </a:p>
        </p:txBody>
      </p:sp>
      <p:sp>
        <p:nvSpPr>
          <p:cNvPr id="16" name="TextBox 15"/>
          <p:cNvSpPr txBox="1"/>
          <p:nvPr/>
        </p:nvSpPr>
        <p:spPr>
          <a:xfrm>
            <a:off x="2658793" y="194766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dirty="0" smtClean="0">
                <a:latin typeface="Vodafone Rg"/>
              </a:rPr>
              <a:t> a) The number of customers they have</a:t>
            </a:r>
          </a:p>
        </p:txBody>
      </p:sp>
      <p:sp>
        <p:nvSpPr>
          <p:cNvPr id="17" name="TextBox 16"/>
          <p:cNvSpPr txBox="1"/>
          <p:nvPr/>
        </p:nvSpPr>
        <p:spPr>
          <a:xfrm>
            <a:off x="2662565" y="2397260"/>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dirty="0" smtClean="0">
                <a:latin typeface="Vodafone Rg"/>
              </a:rPr>
              <a:t> b) The amount of revenue they generate</a:t>
            </a:r>
          </a:p>
        </p:txBody>
      </p:sp>
      <p:sp>
        <p:nvSpPr>
          <p:cNvPr id="22" name="TextBox 21"/>
          <p:cNvSpPr txBox="1"/>
          <p:nvPr/>
        </p:nvSpPr>
        <p:spPr>
          <a:xfrm>
            <a:off x="2666337" y="284685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dirty="0" smtClean="0">
                <a:latin typeface="Vodafone Rg"/>
              </a:rPr>
              <a:t> c) Their main revenue generating activity</a:t>
            </a:r>
          </a:p>
        </p:txBody>
      </p:sp>
      <p:sp>
        <p:nvSpPr>
          <p:cNvPr id="23" name="TextBox 22"/>
          <p:cNvSpPr txBox="1"/>
          <p:nvPr/>
        </p:nvSpPr>
        <p:spPr>
          <a:xfrm>
            <a:off x="2656597" y="3309958"/>
            <a:ext cx="4837545" cy="311728"/>
          </a:xfrm>
          <a:prstGeom prst="rect">
            <a:avLst/>
          </a:prstGeom>
          <a:solidFill>
            <a:schemeClr val="accent1"/>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b="1" dirty="0" smtClean="0">
                <a:solidFill>
                  <a:schemeClr val="bg1"/>
                </a:solidFill>
                <a:latin typeface="Vodafone Rg"/>
              </a:rPr>
              <a:t> d) The number of mobile phones they have</a:t>
            </a:r>
          </a:p>
        </p:txBody>
      </p:sp>
      <p:sp>
        <p:nvSpPr>
          <p:cNvPr id="21" name="TextBox 20"/>
          <p:cNvSpPr txBox="1"/>
          <p:nvPr/>
        </p:nvSpPr>
        <p:spPr>
          <a:xfrm>
            <a:off x="3301998" y="3706962"/>
            <a:ext cx="3136349" cy="914400"/>
          </a:xfrm>
          <a:prstGeom prst="rect">
            <a:avLst/>
          </a:prstGeom>
        </p:spPr>
        <p:txBody>
          <a:bodyPr wrap="none" lIns="0" tIns="0" rIns="0" bIns="0" rtlCol="0">
            <a:noAutofit/>
          </a:bodyPr>
          <a:lstStyle/>
          <a:p>
            <a:r>
              <a:rPr lang="en-US" sz="5400" dirty="0" smtClean="0">
                <a:solidFill>
                  <a:srgbClr val="FF0000"/>
                </a:solidFill>
                <a:latin typeface="Vodafone Rg"/>
                <a:ea typeface="Wingdings"/>
                <a:cs typeface="Wingdings"/>
                <a:sym typeface="Wingdings"/>
              </a:rPr>
              <a:t>Incorrect</a:t>
            </a:r>
            <a:endParaRPr lang="en-US" sz="5400" dirty="0" smtClean="0">
              <a:solidFill>
                <a:srgbClr val="FF0000"/>
              </a:solidFill>
              <a:latin typeface="Vodafone Rg"/>
            </a:endParaRPr>
          </a:p>
        </p:txBody>
      </p:sp>
      <p:grpSp>
        <p:nvGrpSpPr>
          <p:cNvPr id="18" name="Group 17"/>
          <p:cNvGrpSpPr/>
          <p:nvPr/>
        </p:nvGrpSpPr>
        <p:grpSpPr>
          <a:xfrm>
            <a:off x="0" y="-1"/>
            <a:ext cx="1945904" cy="5143501"/>
            <a:chOff x="0" y="-1"/>
            <a:chExt cx="1945904" cy="5143501"/>
          </a:xfrm>
        </p:grpSpPr>
        <p:sp>
          <p:nvSpPr>
            <p:cNvPr id="19" name="Rectangle 18"/>
            <p:cNvSpPr/>
            <p:nvPr/>
          </p:nvSpPr>
          <p:spPr>
            <a:xfrm>
              <a:off x="0" y="-1"/>
              <a:ext cx="1945904" cy="514350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34" name="Pentagon 33"/>
            <p:cNvSpPr>
              <a:spLocks noChangeAspect="1"/>
            </p:cNvSpPr>
            <p:nvPr/>
          </p:nvSpPr>
          <p:spPr>
            <a:xfrm>
              <a:off x="51846" y="88018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35" name="Pentagon 34"/>
            <p:cNvSpPr>
              <a:spLocks noChangeAspect="1"/>
            </p:cNvSpPr>
            <p:nvPr/>
          </p:nvSpPr>
          <p:spPr>
            <a:xfrm>
              <a:off x="51846" y="1289403"/>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smtClean="0">
                  <a:solidFill>
                    <a:schemeClr val="bg1">
                      <a:lumMod val="95000"/>
                    </a:schemeClr>
                  </a:solidFill>
                  <a:latin typeface="Vodafone Rg"/>
                </a:rPr>
                <a:t> 1. Why?</a:t>
              </a:r>
              <a:endParaRPr lang="en-GB" b="1" kern="1200" dirty="0" smtClean="0">
                <a:solidFill>
                  <a:schemeClr val="bg1">
                    <a:lumMod val="95000"/>
                  </a:schemeClr>
                </a:solidFill>
                <a:latin typeface="Vodafone Rg"/>
              </a:endParaRPr>
            </a:p>
          </p:txBody>
        </p:sp>
      </p:grpSp>
      <p:sp>
        <p:nvSpPr>
          <p:cNvPr id="38" name="23 Rectángulo"/>
          <p:cNvSpPr/>
          <p:nvPr/>
        </p:nvSpPr>
        <p:spPr>
          <a:xfrm>
            <a:off x="0" y="-1"/>
            <a:ext cx="9144000" cy="617539"/>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200" b="1" kern="1200" dirty="0" smtClean="0">
              <a:solidFill>
                <a:srgbClr val="34342B"/>
              </a:solidFill>
              <a:latin typeface="Vodafone Rg"/>
            </a:endParaRPr>
          </a:p>
        </p:txBody>
      </p:sp>
      <p:pic>
        <p:nvPicPr>
          <p:cNvPr id="39"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317" y="11154"/>
            <a:ext cx="336654" cy="606384"/>
          </a:xfrm>
          <a:prstGeom prst="rect">
            <a:avLst/>
          </a:prstGeom>
        </p:spPr>
      </p:pic>
      <p:sp>
        <p:nvSpPr>
          <p:cNvPr id="41" name="Title 2"/>
          <p:cNvSpPr>
            <a:spLocks noGrp="1"/>
          </p:cNvSpPr>
          <p:nvPr>
            <p:ph type="title"/>
          </p:nvPr>
        </p:nvSpPr>
        <p:spPr>
          <a:xfrm>
            <a:off x="2332007" y="1002581"/>
            <a:ext cx="6512004" cy="875675"/>
          </a:xfrm>
        </p:spPr>
        <p:txBody>
          <a:bodyPr/>
          <a:lstStyle/>
          <a:p>
            <a:r>
              <a:rPr lang="en-US" dirty="0" smtClean="0">
                <a:latin typeface="Vodafone Rg"/>
              </a:rPr>
              <a:t>Question 1</a:t>
            </a:r>
            <a:endParaRPr lang="en-US" dirty="0">
              <a:latin typeface="Vodafone Rg"/>
            </a:endParaRPr>
          </a:p>
        </p:txBody>
      </p:sp>
      <p:sp>
        <p:nvSpPr>
          <p:cNvPr id="24" name="Pentagon 23"/>
          <p:cNvSpPr>
            <a:spLocks noChangeAspect="1"/>
          </p:cNvSpPr>
          <p:nvPr/>
        </p:nvSpPr>
        <p:spPr>
          <a:xfrm>
            <a:off x="58260" y="353391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25" name="Pentagon 24"/>
          <p:cNvSpPr>
            <a:spLocks noChangeAspect="1"/>
          </p:cNvSpPr>
          <p:nvPr/>
        </p:nvSpPr>
        <p:spPr>
          <a:xfrm>
            <a:off x="58260" y="3059692"/>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sp>
        <p:nvSpPr>
          <p:cNvPr id="26" name="TextBox 25"/>
          <p:cNvSpPr txBox="1"/>
          <p:nvPr/>
        </p:nvSpPr>
        <p:spPr>
          <a:xfrm>
            <a:off x="124765" y="1851687"/>
            <a:ext cx="1794426" cy="3374803"/>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Core Business Needs</a:t>
            </a:r>
          </a:p>
          <a:p>
            <a:pPr>
              <a:tabLst>
                <a:tab pos="93663" algn="l"/>
              </a:tabLst>
            </a:pPr>
            <a:r>
              <a:rPr lang="en-US" sz="1200" dirty="0" smtClean="0">
                <a:solidFill>
                  <a:srgbClr val="888888"/>
                </a:solidFill>
                <a:latin typeface="Vodafone Rg"/>
              </a:rPr>
              <a:t>Verticals Main Characteristics</a:t>
            </a:r>
            <a:endParaRPr lang="en-US" sz="1200" dirty="0">
              <a:solidFill>
                <a:srgbClr val="888888"/>
              </a:solidFill>
              <a:latin typeface="Vodafone Rg"/>
            </a:endParaRPr>
          </a:p>
          <a:p>
            <a:pPr>
              <a:tabLst>
                <a:tab pos="93663" algn="l"/>
              </a:tabLst>
            </a:pPr>
            <a:r>
              <a:rPr lang="en-US" sz="1200" dirty="0" smtClean="0">
                <a:solidFill>
                  <a:srgbClr val="888888"/>
                </a:solidFill>
                <a:latin typeface="Vodafone Rg"/>
              </a:rPr>
              <a:t>Summary</a:t>
            </a:r>
          </a:p>
          <a:p>
            <a:pPr>
              <a:tabLst>
                <a:tab pos="93663" algn="l"/>
              </a:tabLst>
            </a:pPr>
            <a:r>
              <a:rPr lang="en-US" sz="1200" b="1" dirty="0">
                <a:solidFill>
                  <a:schemeClr val="accent1"/>
                </a:solidFill>
                <a:latin typeface="Vodafone Rg"/>
              </a:rPr>
              <a:t>Test yourself</a:t>
            </a:r>
          </a:p>
        </p:txBody>
      </p:sp>
      <p:sp>
        <p:nvSpPr>
          <p:cNvPr id="29" name="33 CuadroTexto"/>
          <p:cNvSpPr txBox="1"/>
          <p:nvPr/>
        </p:nvSpPr>
        <p:spPr>
          <a:xfrm>
            <a:off x="1359147" y="-26986"/>
            <a:ext cx="6532987" cy="614150"/>
          </a:xfrm>
          <a:prstGeom prst="rect">
            <a:avLst/>
          </a:prstGeom>
        </p:spPr>
        <p:txBody>
          <a:bodyPr wrap="square" lIns="0" tIns="0" rIns="0" bIns="0" rtlCol="0" anchor="ctr">
            <a:noAutofit/>
          </a:bodyPr>
          <a:lstStyle/>
          <a:p>
            <a:r>
              <a:rPr lang="es-ES" sz="2800" b="1" dirty="0" err="1" smtClean="0">
                <a:solidFill>
                  <a:schemeClr val="bg1"/>
                </a:solidFill>
                <a:latin typeface="Vodafone Rg"/>
              </a:rPr>
              <a:t>Why</a:t>
            </a:r>
            <a:r>
              <a:rPr lang="es-ES" sz="2800" b="1" dirty="0">
                <a:solidFill>
                  <a:schemeClr val="bg1"/>
                </a:solidFill>
                <a:latin typeface="Vodafone Rg"/>
              </a:rPr>
              <a:t> </a:t>
            </a:r>
            <a:r>
              <a:rPr lang="es-ES" sz="2800" b="1" dirty="0" smtClean="0">
                <a:solidFill>
                  <a:schemeClr val="bg1"/>
                </a:solidFill>
                <a:latin typeface="Vodafone Rg"/>
              </a:rPr>
              <a:t>are Small </a:t>
            </a:r>
            <a:r>
              <a:rPr lang="es-ES" sz="2800" b="1" dirty="0" err="1" smtClean="0">
                <a:solidFill>
                  <a:schemeClr val="bg1"/>
                </a:solidFill>
                <a:latin typeface="Vodafone Rg"/>
              </a:rPr>
              <a:t>Businesses</a:t>
            </a:r>
            <a:r>
              <a:rPr lang="es-ES" sz="2800" b="1" dirty="0" smtClean="0">
                <a:solidFill>
                  <a:schemeClr val="bg1"/>
                </a:solidFill>
                <a:latin typeface="Vodafone Rg"/>
              </a:rPr>
              <a:t> </a:t>
            </a:r>
            <a:r>
              <a:rPr lang="es-ES" sz="2800" b="1" dirty="0" err="1" smtClean="0">
                <a:solidFill>
                  <a:schemeClr val="bg1"/>
                </a:solidFill>
                <a:latin typeface="Vodafone Rg"/>
              </a:rPr>
              <a:t>Important</a:t>
            </a:r>
            <a:r>
              <a:rPr lang="es-ES" sz="2800" b="1" dirty="0" smtClean="0">
                <a:solidFill>
                  <a:schemeClr val="bg1"/>
                </a:solidFill>
                <a:latin typeface="Vodafone Rg"/>
              </a:rPr>
              <a:t>?</a:t>
            </a:r>
            <a:endParaRPr lang="es-ES" sz="2800" b="1" dirty="0">
              <a:solidFill>
                <a:schemeClr val="bg1"/>
              </a:solidFill>
              <a:latin typeface="Vodafone Rg"/>
            </a:endParaRPr>
          </a:p>
        </p:txBody>
      </p:sp>
    </p:spTree>
    <p:extLst>
      <p:ext uri="{BB962C8B-B14F-4D97-AF65-F5344CB8AC3E}">
        <p14:creationId xmlns:p14="http://schemas.microsoft.com/office/powerpoint/2010/main" val="33469265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6" name="TextBox 15">
            <a:hlinkClick r:id="rId3" action="ppaction://hlinksldjump"/>
          </p:cNvPr>
          <p:cNvSpPr txBox="1"/>
          <p:nvPr/>
        </p:nvSpPr>
        <p:spPr>
          <a:xfrm>
            <a:off x="2658793" y="194766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dirty="0" smtClean="0">
                <a:latin typeface="Vodafone Rg"/>
              </a:rPr>
              <a:t> a) Professional Services</a:t>
            </a:r>
          </a:p>
        </p:txBody>
      </p:sp>
      <p:sp>
        <p:nvSpPr>
          <p:cNvPr id="17" name="TextBox 16">
            <a:hlinkClick r:id="rId4" action="ppaction://hlinksldjump"/>
          </p:cNvPr>
          <p:cNvSpPr txBox="1"/>
          <p:nvPr/>
        </p:nvSpPr>
        <p:spPr>
          <a:xfrm>
            <a:off x="2662565" y="2397260"/>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dirty="0" smtClean="0">
                <a:latin typeface="Vodafone Rg"/>
              </a:rPr>
              <a:t> b) Retailers</a:t>
            </a:r>
          </a:p>
        </p:txBody>
      </p:sp>
      <p:sp>
        <p:nvSpPr>
          <p:cNvPr id="22" name="TextBox 21">
            <a:hlinkClick r:id="rId5" action="ppaction://hlinksldjump"/>
          </p:cNvPr>
          <p:cNvSpPr txBox="1"/>
          <p:nvPr/>
        </p:nvSpPr>
        <p:spPr>
          <a:xfrm>
            <a:off x="2666337" y="284685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dirty="0" smtClean="0">
                <a:latin typeface="Vodafone Rg"/>
              </a:rPr>
              <a:t> c) Construction companies</a:t>
            </a:r>
          </a:p>
        </p:txBody>
      </p:sp>
      <p:sp>
        <p:nvSpPr>
          <p:cNvPr id="23" name="TextBox 22">
            <a:hlinkClick r:id="rId6" action="ppaction://hlinksldjump"/>
          </p:cNvPr>
          <p:cNvSpPr txBox="1"/>
          <p:nvPr/>
        </p:nvSpPr>
        <p:spPr>
          <a:xfrm>
            <a:off x="2656597" y="3309958"/>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dirty="0" smtClean="0">
                <a:latin typeface="Vodafone Rg"/>
              </a:rPr>
              <a:t> d) Manufacturers</a:t>
            </a:r>
          </a:p>
        </p:txBody>
      </p:sp>
      <p:sp>
        <p:nvSpPr>
          <p:cNvPr id="32" name="Title 2"/>
          <p:cNvSpPr>
            <a:spLocks noGrp="1"/>
          </p:cNvSpPr>
          <p:nvPr>
            <p:ph type="title"/>
          </p:nvPr>
        </p:nvSpPr>
        <p:spPr>
          <a:xfrm>
            <a:off x="2328599" y="1004206"/>
            <a:ext cx="6512004" cy="875675"/>
          </a:xfrm>
        </p:spPr>
        <p:txBody>
          <a:bodyPr/>
          <a:lstStyle/>
          <a:p>
            <a:r>
              <a:rPr lang="en-US" dirty="0" smtClean="0">
                <a:latin typeface="Vodafone Rg"/>
              </a:rPr>
              <a:t>Question 2</a:t>
            </a:r>
            <a:endParaRPr lang="en-US" dirty="0">
              <a:latin typeface="Vodafone Rg"/>
            </a:endParaRPr>
          </a:p>
        </p:txBody>
      </p:sp>
      <p:sp>
        <p:nvSpPr>
          <p:cNvPr id="33" name="Content Placeholder 1"/>
          <p:cNvSpPr>
            <a:spLocks noGrp="1"/>
          </p:cNvSpPr>
          <p:nvPr>
            <p:ph idx="1"/>
          </p:nvPr>
        </p:nvSpPr>
        <p:spPr>
          <a:xfrm>
            <a:off x="2361728" y="1384578"/>
            <a:ext cx="6817768" cy="3577660"/>
          </a:xfrm>
        </p:spPr>
        <p:txBody>
          <a:bodyPr/>
          <a:lstStyle/>
          <a:p>
            <a:pPr marL="0" indent="0">
              <a:buNone/>
            </a:pPr>
            <a:r>
              <a:rPr lang="en-US" dirty="0" smtClean="0">
                <a:latin typeface="Vodafone Rg"/>
              </a:rPr>
              <a:t>What vertical has </a:t>
            </a:r>
            <a:r>
              <a:rPr lang="en-US" dirty="0">
                <a:latin typeface="Vodafone Rg"/>
              </a:rPr>
              <a:t>the </a:t>
            </a:r>
            <a:r>
              <a:rPr lang="en-US" dirty="0" smtClean="0">
                <a:latin typeface="Vodafone Rg"/>
              </a:rPr>
              <a:t>highest number </a:t>
            </a:r>
            <a:r>
              <a:rPr lang="en-US" dirty="0">
                <a:latin typeface="Vodafone Rg"/>
              </a:rPr>
              <a:t>of mobile employees AND the </a:t>
            </a:r>
            <a:r>
              <a:rPr lang="en-US" dirty="0" smtClean="0">
                <a:latin typeface="Vodafone Rg"/>
              </a:rPr>
              <a:t>highest </a:t>
            </a:r>
            <a:r>
              <a:rPr lang="en-US" dirty="0">
                <a:latin typeface="Vodafone Rg"/>
              </a:rPr>
              <a:t>requirement for office technology?</a:t>
            </a:r>
          </a:p>
          <a:p>
            <a:pPr marL="0" indent="0">
              <a:buNone/>
            </a:pPr>
            <a:endParaRPr lang="en-US" dirty="0">
              <a:latin typeface="Vodafone Rg"/>
            </a:endParaRPr>
          </a:p>
        </p:txBody>
      </p:sp>
      <p:grpSp>
        <p:nvGrpSpPr>
          <p:cNvPr id="18" name="Group 17"/>
          <p:cNvGrpSpPr/>
          <p:nvPr/>
        </p:nvGrpSpPr>
        <p:grpSpPr>
          <a:xfrm>
            <a:off x="0" y="-1"/>
            <a:ext cx="1945904" cy="5143501"/>
            <a:chOff x="0" y="-1"/>
            <a:chExt cx="1945904" cy="5143501"/>
          </a:xfrm>
        </p:grpSpPr>
        <p:sp>
          <p:nvSpPr>
            <p:cNvPr id="19" name="Rectangle 18"/>
            <p:cNvSpPr/>
            <p:nvPr/>
          </p:nvSpPr>
          <p:spPr>
            <a:xfrm>
              <a:off x="0" y="-1"/>
              <a:ext cx="1945904" cy="514350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31" name="Pentagon 30"/>
            <p:cNvSpPr>
              <a:spLocks noChangeAspect="1"/>
            </p:cNvSpPr>
            <p:nvPr/>
          </p:nvSpPr>
          <p:spPr>
            <a:xfrm>
              <a:off x="51846" y="88018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34" name="Pentagon 33"/>
            <p:cNvSpPr>
              <a:spLocks noChangeAspect="1"/>
            </p:cNvSpPr>
            <p:nvPr/>
          </p:nvSpPr>
          <p:spPr>
            <a:xfrm>
              <a:off x="51846" y="1289403"/>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smtClean="0">
                  <a:solidFill>
                    <a:schemeClr val="bg1">
                      <a:lumMod val="95000"/>
                    </a:schemeClr>
                  </a:solidFill>
                  <a:latin typeface="Vodafone Rg"/>
                </a:rPr>
                <a:t> 1. Why?</a:t>
              </a:r>
              <a:endParaRPr lang="en-GB" b="1" kern="1200" dirty="0" smtClean="0">
                <a:solidFill>
                  <a:schemeClr val="bg1">
                    <a:lumMod val="95000"/>
                  </a:schemeClr>
                </a:solidFill>
                <a:latin typeface="Vodafone Rg"/>
              </a:endParaRPr>
            </a:p>
          </p:txBody>
        </p:sp>
      </p:grpSp>
      <p:sp>
        <p:nvSpPr>
          <p:cNvPr id="37" name="23 Rectángulo"/>
          <p:cNvSpPr/>
          <p:nvPr/>
        </p:nvSpPr>
        <p:spPr>
          <a:xfrm>
            <a:off x="0" y="-1"/>
            <a:ext cx="9144000" cy="617539"/>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200" b="1" kern="1200" dirty="0" smtClean="0">
              <a:solidFill>
                <a:srgbClr val="34342B"/>
              </a:solidFill>
              <a:latin typeface="Vodafone Rg"/>
            </a:endParaRPr>
          </a:p>
        </p:txBody>
      </p:sp>
      <p:pic>
        <p:nvPicPr>
          <p:cNvPr id="38"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7317" y="11154"/>
            <a:ext cx="336654" cy="606384"/>
          </a:xfrm>
          <a:prstGeom prst="rect">
            <a:avLst/>
          </a:prstGeom>
        </p:spPr>
      </p:pic>
      <p:sp>
        <p:nvSpPr>
          <p:cNvPr id="21" name="Pentagon 20"/>
          <p:cNvSpPr>
            <a:spLocks noChangeAspect="1"/>
          </p:cNvSpPr>
          <p:nvPr/>
        </p:nvSpPr>
        <p:spPr>
          <a:xfrm>
            <a:off x="58260" y="353391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24" name="Pentagon 23"/>
          <p:cNvSpPr>
            <a:spLocks noChangeAspect="1"/>
          </p:cNvSpPr>
          <p:nvPr/>
        </p:nvSpPr>
        <p:spPr>
          <a:xfrm>
            <a:off x="58260" y="3059692"/>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sp>
        <p:nvSpPr>
          <p:cNvPr id="25" name="TextBox 24"/>
          <p:cNvSpPr txBox="1"/>
          <p:nvPr/>
        </p:nvSpPr>
        <p:spPr>
          <a:xfrm>
            <a:off x="124765" y="1851687"/>
            <a:ext cx="1794426" cy="3374803"/>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Core Business Needs</a:t>
            </a:r>
          </a:p>
          <a:p>
            <a:pPr>
              <a:tabLst>
                <a:tab pos="93663" algn="l"/>
              </a:tabLst>
            </a:pPr>
            <a:r>
              <a:rPr lang="en-US" sz="1200" dirty="0" smtClean="0">
                <a:solidFill>
                  <a:srgbClr val="888888"/>
                </a:solidFill>
                <a:latin typeface="Vodafone Rg"/>
              </a:rPr>
              <a:t>Verticals Main Characteristics</a:t>
            </a:r>
            <a:endParaRPr lang="en-US" sz="1200" dirty="0">
              <a:solidFill>
                <a:srgbClr val="888888"/>
              </a:solidFill>
              <a:latin typeface="Vodafone Rg"/>
            </a:endParaRPr>
          </a:p>
          <a:p>
            <a:pPr>
              <a:tabLst>
                <a:tab pos="93663" algn="l"/>
              </a:tabLst>
            </a:pPr>
            <a:r>
              <a:rPr lang="en-US" sz="1200" dirty="0" smtClean="0">
                <a:solidFill>
                  <a:srgbClr val="888888"/>
                </a:solidFill>
                <a:latin typeface="Vodafone Rg"/>
              </a:rPr>
              <a:t>Summary</a:t>
            </a:r>
          </a:p>
          <a:p>
            <a:pPr>
              <a:tabLst>
                <a:tab pos="93663" algn="l"/>
              </a:tabLst>
            </a:pPr>
            <a:r>
              <a:rPr lang="en-US" sz="1200" b="1" dirty="0">
                <a:solidFill>
                  <a:schemeClr val="accent1"/>
                </a:solidFill>
                <a:latin typeface="Vodafone Rg"/>
              </a:rPr>
              <a:t>Test yourself</a:t>
            </a:r>
          </a:p>
        </p:txBody>
      </p:sp>
      <p:sp>
        <p:nvSpPr>
          <p:cNvPr id="28" name="33 CuadroTexto"/>
          <p:cNvSpPr txBox="1"/>
          <p:nvPr/>
        </p:nvSpPr>
        <p:spPr>
          <a:xfrm>
            <a:off x="1359147" y="-26986"/>
            <a:ext cx="6532987" cy="614150"/>
          </a:xfrm>
          <a:prstGeom prst="rect">
            <a:avLst/>
          </a:prstGeom>
        </p:spPr>
        <p:txBody>
          <a:bodyPr wrap="square" lIns="0" tIns="0" rIns="0" bIns="0" rtlCol="0" anchor="ctr">
            <a:noAutofit/>
          </a:bodyPr>
          <a:lstStyle/>
          <a:p>
            <a:r>
              <a:rPr lang="es-ES" sz="2800" b="1" dirty="0" err="1" smtClean="0">
                <a:solidFill>
                  <a:schemeClr val="bg1"/>
                </a:solidFill>
                <a:latin typeface="Vodafone Rg"/>
              </a:rPr>
              <a:t>Why</a:t>
            </a:r>
            <a:r>
              <a:rPr lang="es-ES" sz="2800" b="1" dirty="0">
                <a:solidFill>
                  <a:schemeClr val="bg1"/>
                </a:solidFill>
                <a:latin typeface="Vodafone Rg"/>
              </a:rPr>
              <a:t> </a:t>
            </a:r>
            <a:r>
              <a:rPr lang="es-ES" sz="2800" b="1" dirty="0" smtClean="0">
                <a:solidFill>
                  <a:schemeClr val="bg1"/>
                </a:solidFill>
                <a:latin typeface="Vodafone Rg"/>
              </a:rPr>
              <a:t>are Small </a:t>
            </a:r>
            <a:r>
              <a:rPr lang="es-ES" sz="2800" b="1" dirty="0" err="1" smtClean="0">
                <a:solidFill>
                  <a:schemeClr val="bg1"/>
                </a:solidFill>
                <a:latin typeface="Vodafone Rg"/>
              </a:rPr>
              <a:t>Businesses</a:t>
            </a:r>
            <a:r>
              <a:rPr lang="es-ES" sz="2800" b="1" dirty="0" smtClean="0">
                <a:solidFill>
                  <a:schemeClr val="bg1"/>
                </a:solidFill>
                <a:latin typeface="Vodafone Rg"/>
              </a:rPr>
              <a:t> </a:t>
            </a:r>
            <a:r>
              <a:rPr lang="es-ES" sz="2800" b="1" dirty="0" err="1" smtClean="0">
                <a:solidFill>
                  <a:schemeClr val="bg1"/>
                </a:solidFill>
                <a:latin typeface="Vodafone Rg"/>
              </a:rPr>
              <a:t>Important</a:t>
            </a:r>
            <a:r>
              <a:rPr lang="es-ES" sz="2800" b="1" dirty="0" smtClean="0">
                <a:solidFill>
                  <a:schemeClr val="bg1"/>
                </a:solidFill>
                <a:latin typeface="Vodafone Rg"/>
              </a:rPr>
              <a:t>?</a:t>
            </a:r>
            <a:endParaRPr lang="es-ES" sz="2800" b="1" dirty="0">
              <a:solidFill>
                <a:schemeClr val="bg1"/>
              </a:solidFill>
              <a:latin typeface="Vodafone Rg"/>
            </a:endParaRPr>
          </a:p>
        </p:txBody>
      </p:sp>
    </p:spTree>
    <p:extLst>
      <p:ext uri="{BB962C8B-B14F-4D97-AF65-F5344CB8AC3E}">
        <p14:creationId xmlns:p14="http://schemas.microsoft.com/office/powerpoint/2010/main" val="12021815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6" name="TextBox 15"/>
          <p:cNvSpPr txBox="1"/>
          <p:nvPr/>
        </p:nvSpPr>
        <p:spPr>
          <a:xfrm>
            <a:off x="2658793" y="1947664"/>
            <a:ext cx="4837545" cy="311728"/>
          </a:xfrm>
          <a:prstGeom prst="rect">
            <a:avLst/>
          </a:prstGeom>
          <a:solidFill>
            <a:srgbClr val="008000"/>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b="1" dirty="0" smtClean="0">
                <a:solidFill>
                  <a:schemeClr val="bg1"/>
                </a:solidFill>
                <a:latin typeface="Vodafone Rg"/>
              </a:rPr>
              <a:t> a) Professional Services</a:t>
            </a:r>
          </a:p>
        </p:txBody>
      </p:sp>
      <p:sp>
        <p:nvSpPr>
          <p:cNvPr id="17" name="TextBox 16"/>
          <p:cNvSpPr txBox="1"/>
          <p:nvPr/>
        </p:nvSpPr>
        <p:spPr>
          <a:xfrm>
            <a:off x="2662565" y="2397260"/>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dirty="0" smtClean="0">
                <a:latin typeface="Vodafone Rg"/>
              </a:rPr>
              <a:t> b) Retailers</a:t>
            </a:r>
          </a:p>
        </p:txBody>
      </p:sp>
      <p:sp>
        <p:nvSpPr>
          <p:cNvPr id="22" name="TextBox 21"/>
          <p:cNvSpPr txBox="1"/>
          <p:nvPr/>
        </p:nvSpPr>
        <p:spPr>
          <a:xfrm>
            <a:off x="2666337" y="284685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dirty="0" smtClean="0">
                <a:latin typeface="Vodafone Rg"/>
              </a:rPr>
              <a:t> c) Construction companies</a:t>
            </a:r>
          </a:p>
        </p:txBody>
      </p:sp>
      <p:sp>
        <p:nvSpPr>
          <p:cNvPr id="23" name="TextBox 22"/>
          <p:cNvSpPr txBox="1"/>
          <p:nvPr/>
        </p:nvSpPr>
        <p:spPr>
          <a:xfrm>
            <a:off x="2656597" y="3309958"/>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dirty="0" smtClean="0">
                <a:latin typeface="Vodafone Rg"/>
              </a:rPr>
              <a:t> d) Manufacturers</a:t>
            </a:r>
          </a:p>
        </p:txBody>
      </p:sp>
      <p:sp>
        <p:nvSpPr>
          <p:cNvPr id="21" name="Pentagon 20">
            <a:hlinkClick r:id="rId3" action="ppaction://hlinksldjump"/>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sp>
        <p:nvSpPr>
          <p:cNvPr id="24" name="TextBox 23"/>
          <p:cNvSpPr txBox="1"/>
          <p:nvPr/>
        </p:nvSpPr>
        <p:spPr>
          <a:xfrm>
            <a:off x="3301998" y="3697337"/>
            <a:ext cx="3357219" cy="914400"/>
          </a:xfrm>
          <a:prstGeom prst="rect">
            <a:avLst/>
          </a:prstGeom>
        </p:spPr>
        <p:txBody>
          <a:bodyPr wrap="none" lIns="0" tIns="0" rIns="0" bIns="0" rtlCol="0">
            <a:noAutofit/>
          </a:bodyPr>
          <a:lstStyle/>
          <a:p>
            <a:r>
              <a:rPr lang="en-US" sz="5400" dirty="0" smtClean="0">
                <a:solidFill>
                  <a:srgbClr val="008000"/>
                </a:solidFill>
                <a:latin typeface="Vodafone Rg"/>
                <a:ea typeface="Wingdings"/>
                <a:cs typeface="Wingdings"/>
                <a:sym typeface="Wingdings"/>
              </a:rPr>
              <a:t>Correct</a:t>
            </a:r>
            <a:endParaRPr lang="en-US" sz="5400" dirty="0" smtClean="0">
              <a:solidFill>
                <a:srgbClr val="008000"/>
              </a:solidFill>
              <a:latin typeface="Vodafone Rg"/>
            </a:endParaRPr>
          </a:p>
        </p:txBody>
      </p:sp>
      <p:grpSp>
        <p:nvGrpSpPr>
          <p:cNvPr id="18" name="Group 17"/>
          <p:cNvGrpSpPr/>
          <p:nvPr/>
        </p:nvGrpSpPr>
        <p:grpSpPr>
          <a:xfrm>
            <a:off x="0" y="-1"/>
            <a:ext cx="1945904" cy="5143501"/>
            <a:chOff x="0" y="-1"/>
            <a:chExt cx="1945904" cy="5143501"/>
          </a:xfrm>
        </p:grpSpPr>
        <p:sp>
          <p:nvSpPr>
            <p:cNvPr id="19" name="Rectangle 18"/>
            <p:cNvSpPr/>
            <p:nvPr/>
          </p:nvSpPr>
          <p:spPr>
            <a:xfrm>
              <a:off x="0" y="-1"/>
              <a:ext cx="1945904" cy="514350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33" name="Pentagon 32"/>
            <p:cNvSpPr>
              <a:spLocks noChangeAspect="1"/>
            </p:cNvSpPr>
            <p:nvPr/>
          </p:nvSpPr>
          <p:spPr>
            <a:xfrm>
              <a:off x="51846" y="88018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34" name="Pentagon 33"/>
            <p:cNvSpPr>
              <a:spLocks noChangeAspect="1"/>
            </p:cNvSpPr>
            <p:nvPr/>
          </p:nvSpPr>
          <p:spPr>
            <a:xfrm>
              <a:off x="51846" y="1289403"/>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smtClean="0">
                  <a:solidFill>
                    <a:schemeClr val="bg1">
                      <a:lumMod val="95000"/>
                    </a:schemeClr>
                  </a:solidFill>
                  <a:latin typeface="Vodafone Rg"/>
                </a:rPr>
                <a:t> 1. Why?</a:t>
              </a:r>
              <a:endParaRPr lang="en-GB" b="1" kern="1200" dirty="0" smtClean="0">
                <a:solidFill>
                  <a:schemeClr val="bg1">
                    <a:lumMod val="95000"/>
                  </a:schemeClr>
                </a:solidFill>
                <a:latin typeface="Vodafone Rg"/>
              </a:endParaRPr>
            </a:p>
          </p:txBody>
        </p:sp>
      </p:grpSp>
      <p:sp>
        <p:nvSpPr>
          <p:cNvPr id="37" name="23 Rectángulo"/>
          <p:cNvSpPr/>
          <p:nvPr/>
        </p:nvSpPr>
        <p:spPr>
          <a:xfrm>
            <a:off x="0" y="-1"/>
            <a:ext cx="9144000" cy="617539"/>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200" b="1" kern="1200" dirty="0" smtClean="0">
              <a:solidFill>
                <a:srgbClr val="34342B"/>
              </a:solidFill>
              <a:latin typeface="Vodafone Rg"/>
            </a:endParaRPr>
          </a:p>
        </p:txBody>
      </p:sp>
      <p:pic>
        <p:nvPicPr>
          <p:cNvPr id="38"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317" y="11154"/>
            <a:ext cx="336654" cy="606384"/>
          </a:xfrm>
          <a:prstGeom prst="rect">
            <a:avLst/>
          </a:prstGeom>
        </p:spPr>
      </p:pic>
      <p:sp>
        <p:nvSpPr>
          <p:cNvPr id="40" name="Title 2"/>
          <p:cNvSpPr txBox="1">
            <a:spLocks/>
          </p:cNvSpPr>
          <p:nvPr/>
        </p:nvSpPr>
        <p:spPr>
          <a:xfrm>
            <a:off x="2328599" y="1004206"/>
            <a:ext cx="6512004" cy="875675"/>
          </a:xfrm>
          <a:prstGeom prst="rect">
            <a:avLst/>
          </a:prstGeom>
        </p:spPr>
        <p:txBody>
          <a:bodyPr vert="horz" lIns="0" tIns="0" rIns="0" bIns="0" rtlCol="0" anchor="t" anchorCtr="0">
            <a:noAutofit/>
          </a:bodyPr>
          <a:lstStyle>
            <a:lvl1pPr algn="l" defTabSz="914066" rtl="0" eaLnBrk="1" latinLnBrk="0" hangingPunct="1">
              <a:spcBef>
                <a:spcPct val="0"/>
              </a:spcBef>
              <a:buNone/>
              <a:defRPr sz="2400" b="1" kern="1200">
                <a:solidFill>
                  <a:schemeClr val="accent1"/>
                </a:solidFill>
                <a:latin typeface="Vodafone Rg" pitchFamily="34" charset="0"/>
                <a:ea typeface="+mj-ea"/>
                <a:cs typeface="+mj-cs"/>
              </a:defRPr>
            </a:lvl1pPr>
          </a:lstStyle>
          <a:p>
            <a:r>
              <a:rPr lang="en-US" dirty="0" smtClean="0">
                <a:latin typeface="Vodafone Rg"/>
              </a:rPr>
              <a:t>Question 2</a:t>
            </a:r>
            <a:endParaRPr lang="en-US" dirty="0">
              <a:latin typeface="Vodafone Rg"/>
            </a:endParaRPr>
          </a:p>
        </p:txBody>
      </p:sp>
      <p:sp>
        <p:nvSpPr>
          <p:cNvPr id="41" name="Content Placeholder 1"/>
          <p:cNvSpPr txBox="1">
            <a:spLocks/>
          </p:cNvSpPr>
          <p:nvPr/>
        </p:nvSpPr>
        <p:spPr>
          <a:xfrm>
            <a:off x="2361728" y="1384578"/>
            <a:ext cx="6817768" cy="3577660"/>
          </a:xfrm>
          <a:prstGeom prst="rect">
            <a:avLst/>
          </a:prstGeom>
        </p:spPr>
        <p:txBody>
          <a:bodyPr vert="horz" lIns="0" tIns="0" rIns="0" bIns="0" rtlCol="0" anchor="t" anchorCtr="0">
            <a:noAutofit/>
          </a:bodyPr>
          <a:lstStyle>
            <a:lvl1pPr marL="180908" indent="-180908" algn="l" defTabSz="914066" rtl="0" eaLnBrk="1" latinLnBrk="0" hangingPunct="1">
              <a:spcBef>
                <a:spcPts val="0"/>
              </a:spcBef>
              <a:spcAft>
                <a:spcPts val="600"/>
              </a:spcAft>
              <a:buClr>
                <a:schemeClr val="accent1"/>
              </a:buClr>
              <a:buFont typeface="Arial" pitchFamily="34" charset="0"/>
              <a:buChar char="•"/>
              <a:defRPr lang="en-US" sz="1800" kern="1200" dirty="0" smtClean="0">
                <a:solidFill>
                  <a:schemeClr val="tx1"/>
                </a:solidFill>
                <a:latin typeface="Vodafone Rg" pitchFamily="34" charset="0"/>
                <a:ea typeface="+mn-ea"/>
                <a:cs typeface="+mn-cs"/>
              </a:defRPr>
            </a:lvl1pPr>
            <a:lvl2pPr marL="447511" indent="-180908" algn="l" defTabSz="914066" rtl="0" eaLnBrk="1" latinLnBrk="0" hangingPunct="1">
              <a:spcBef>
                <a:spcPts val="0"/>
              </a:spcBef>
              <a:spcAft>
                <a:spcPts val="300"/>
              </a:spcAft>
              <a:buClr>
                <a:schemeClr val="accent1"/>
              </a:buClr>
              <a:buFont typeface="Calibri" pitchFamily="34" charset="0"/>
              <a:buChar char="–"/>
              <a:defRPr lang="en-US" sz="1400" kern="1200" dirty="0" smtClean="0">
                <a:solidFill>
                  <a:schemeClr val="tx1"/>
                </a:solidFill>
                <a:latin typeface="Vodafone Rg" pitchFamily="34" charset="0"/>
                <a:ea typeface="+mn-ea"/>
                <a:cs typeface="+mn-cs"/>
              </a:defRPr>
            </a:lvl2pPr>
            <a:lvl3pPr marL="714114" indent="-171388" algn="l" defTabSz="914066" rtl="0" eaLnBrk="1" latinLnBrk="0" hangingPunct="1">
              <a:spcBef>
                <a:spcPts val="0"/>
              </a:spcBef>
              <a:spcAft>
                <a:spcPts val="300"/>
              </a:spcAft>
              <a:buClr>
                <a:schemeClr val="accent1"/>
              </a:buClr>
              <a:buFont typeface="Calibri" pitchFamily="34" charset="0"/>
              <a:buChar char="–"/>
              <a:defRPr lang="en-US" sz="1400" kern="1200" dirty="0" smtClean="0">
                <a:solidFill>
                  <a:schemeClr val="tx1"/>
                </a:solidFill>
                <a:latin typeface="Vodafone Rg" pitchFamily="34" charset="0"/>
                <a:ea typeface="+mn-ea"/>
                <a:cs typeface="+mn-cs"/>
              </a:defRPr>
            </a:lvl3pPr>
            <a:lvl4pPr marL="809329" indent="0" algn="l" defTabSz="914066" rtl="0" eaLnBrk="1" latinLnBrk="0" hangingPunct="1">
              <a:spcBef>
                <a:spcPct val="20000"/>
              </a:spcBef>
              <a:buClr>
                <a:schemeClr val="accent1"/>
              </a:buClr>
              <a:buFont typeface="Calibri" pitchFamily="34" charset="0"/>
              <a:buNone/>
              <a:defRPr sz="1200" kern="1200">
                <a:solidFill>
                  <a:schemeClr val="tx1"/>
                </a:solidFill>
                <a:latin typeface="+mn-lt"/>
                <a:ea typeface="+mn-ea"/>
                <a:cs typeface="+mn-cs"/>
              </a:defRPr>
            </a:lvl4pPr>
            <a:lvl5pPr marL="1114016" indent="-123780" algn="l" defTabSz="914066" rtl="0" eaLnBrk="1" latinLnBrk="0" hangingPunct="1">
              <a:spcBef>
                <a:spcPct val="20000"/>
              </a:spcBef>
              <a:buClr>
                <a:schemeClr val="accent1"/>
              </a:buClr>
              <a:buFont typeface="Calibri" pitchFamily="34" charset="0"/>
              <a:buChar char="–"/>
              <a:defRPr sz="1200" kern="1200" baseline="0">
                <a:solidFill>
                  <a:schemeClr val="tx1"/>
                </a:solidFill>
                <a:latin typeface="+mn-lt"/>
                <a:ea typeface="+mn-ea"/>
                <a:cs typeface="+mn-cs"/>
              </a:defRPr>
            </a:lvl5pPr>
            <a:lvl6pPr marL="2513679" indent="-228516" algn="l" defTabSz="9140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12" indent="-228516" algn="l" defTabSz="9140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45" indent="-228516" algn="l" defTabSz="9140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777" indent="-228516" algn="l" defTabSz="9140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latin typeface="Vodafone Rg"/>
              </a:rPr>
              <a:t>What vertical has the highest number of mobile employees AND the highest requirement for office technology</a:t>
            </a:r>
            <a:r>
              <a:rPr lang="en-US" dirty="0" smtClean="0">
                <a:latin typeface="Vodafone Rg"/>
              </a:rPr>
              <a:t>?</a:t>
            </a:r>
            <a:endParaRPr lang="en-US" dirty="0">
              <a:latin typeface="Vodafone Rg"/>
            </a:endParaRPr>
          </a:p>
        </p:txBody>
      </p:sp>
      <p:sp>
        <p:nvSpPr>
          <p:cNvPr id="25" name="Pentagon 24"/>
          <p:cNvSpPr>
            <a:spLocks noChangeAspect="1"/>
          </p:cNvSpPr>
          <p:nvPr/>
        </p:nvSpPr>
        <p:spPr>
          <a:xfrm>
            <a:off x="58260" y="353391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26" name="Pentagon 25"/>
          <p:cNvSpPr>
            <a:spLocks noChangeAspect="1"/>
          </p:cNvSpPr>
          <p:nvPr/>
        </p:nvSpPr>
        <p:spPr>
          <a:xfrm>
            <a:off x="58260" y="3059692"/>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sp>
        <p:nvSpPr>
          <p:cNvPr id="27" name="TextBox 26"/>
          <p:cNvSpPr txBox="1"/>
          <p:nvPr/>
        </p:nvSpPr>
        <p:spPr>
          <a:xfrm>
            <a:off x="124765" y="1851687"/>
            <a:ext cx="1794426" cy="3374803"/>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Core Business Needs</a:t>
            </a:r>
          </a:p>
          <a:p>
            <a:pPr>
              <a:tabLst>
                <a:tab pos="93663" algn="l"/>
              </a:tabLst>
            </a:pPr>
            <a:r>
              <a:rPr lang="en-US" sz="1200" dirty="0" smtClean="0">
                <a:solidFill>
                  <a:srgbClr val="888888"/>
                </a:solidFill>
                <a:latin typeface="Vodafone Rg"/>
              </a:rPr>
              <a:t>Verticals Main Characteristics</a:t>
            </a:r>
            <a:endParaRPr lang="en-US" sz="1200" dirty="0">
              <a:solidFill>
                <a:srgbClr val="888888"/>
              </a:solidFill>
              <a:latin typeface="Vodafone Rg"/>
            </a:endParaRPr>
          </a:p>
          <a:p>
            <a:pPr>
              <a:tabLst>
                <a:tab pos="93663" algn="l"/>
              </a:tabLst>
            </a:pPr>
            <a:r>
              <a:rPr lang="en-US" sz="1200" dirty="0" smtClean="0">
                <a:solidFill>
                  <a:srgbClr val="888888"/>
                </a:solidFill>
                <a:latin typeface="Vodafone Rg"/>
              </a:rPr>
              <a:t>Summary</a:t>
            </a:r>
          </a:p>
          <a:p>
            <a:pPr>
              <a:tabLst>
                <a:tab pos="93663" algn="l"/>
              </a:tabLst>
            </a:pPr>
            <a:r>
              <a:rPr lang="en-US" sz="1200" b="1" dirty="0">
                <a:solidFill>
                  <a:schemeClr val="accent1"/>
                </a:solidFill>
                <a:latin typeface="Vodafone Rg"/>
              </a:rPr>
              <a:t>Test yourself</a:t>
            </a:r>
          </a:p>
        </p:txBody>
      </p:sp>
      <p:sp>
        <p:nvSpPr>
          <p:cNvPr id="29" name="33 CuadroTexto"/>
          <p:cNvSpPr txBox="1"/>
          <p:nvPr/>
        </p:nvSpPr>
        <p:spPr>
          <a:xfrm>
            <a:off x="1359147" y="-26986"/>
            <a:ext cx="6532987" cy="614150"/>
          </a:xfrm>
          <a:prstGeom prst="rect">
            <a:avLst/>
          </a:prstGeom>
        </p:spPr>
        <p:txBody>
          <a:bodyPr wrap="square" lIns="0" tIns="0" rIns="0" bIns="0" rtlCol="0" anchor="ctr">
            <a:noAutofit/>
          </a:bodyPr>
          <a:lstStyle/>
          <a:p>
            <a:r>
              <a:rPr lang="es-ES" sz="2800" b="1" dirty="0" err="1" smtClean="0">
                <a:solidFill>
                  <a:schemeClr val="bg1"/>
                </a:solidFill>
                <a:latin typeface="Vodafone Rg"/>
              </a:rPr>
              <a:t>Why</a:t>
            </a:r>
            <a:r>
              <a:rPr lang="es-ES" sz="2800" b="1" dirty="0">
                <a:solidFill>
                  <a:schemeClr val="bg1"/>
                </a:solidFill>
                <a:latin typeface="Vodafone Rg"/>
              </a:rPr>
              <a:t> </a:t>
            </a:r>
            <a:r>
              <a:rPr lang="es-ES" sz="2800" b="1" dirty="0" smtClean="0">
                <a:solidFill>
                  <a:schemeClr val="bg1"/>
                </a:solidFill>
                <a:latin typeface="Vodafone Rg"/>
              </a:rPr>
              <a:t>are Small </a:t>
            </a:r>
            <a:r>
              <a:rPr lang="es-ES" sz="2800" b="1" dirty="0" err="1" smtClean="0">
                <a:solidFill>
                  <a:schemeClr val="bg1"/>
                </a:solidFill>
                <a:latin typeface="Vodafone Rg"/>
              </a:rPr>
              <a:t>Businesses</a:t>
            </a:r>
            <a:r>
              <a:rPr lang="es-ES" sz="2800" b="1" dirty="0" smtClean="0">
                <a:solidFill>
                  <a:schemeClr val="bg1"/>
                </a:solidFill>
                <a:latin typeface="Vodafone Rg"/>
              </a:rPr>
              <a:t> </a:t>
            </a:r>
            <a:r>
              <a:rPr lang="es-ES" sz="2800" b="1" dirty="0" err="1" smtClean="0">
                <a:solidFill>
                  <a:schemeClr val="bg1"/>
                </a:solidFill>
                <a:latin typeface="Vodafone Rg"/>
              </a:rPr>
              <a:t>Important</a:t>
            </a:r>
            <a:r>
              <a:rPr lang="es-ES" sz="2800" b="1" dirty="0" smtClean="0">
                <a:solidFill>
                  <a:schemeClr val="bg1"/>
                </a:solidFill>
                <a:latin typeface="Vodafone Rg"/>
              </a:rPr>
              <a:t>?</a:t>
            </a:r>
            <a:endParaRPr lang="es-ES" sz="2800" b="1" dirty="0">
              <a:solidFill>
                <a:schemeClr val="bg1"/>
              </a:solidFill>
              <a:latin typeface="Vodafone Rg"/>
            </a:endParaRPr>
          </a:p>
        </p:txBody>
      </p:sp>
    </p:spTree>
    <p:extLst>
      <p:ext uri="{BB962C8B-B14F-4D97-AF65-F5344CB8AC3E}">
        <p14:creationId xmlns:p14="http://schemas.microsoft.com/office/powerpoint/2010/main" val="40237312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6" name="TextBox 15"/>
          <p:cNvSpPr txBox="1"/>
          <p:nvPr/>
        </p:nvSpPr>
        <p:spPr>
          <a:xfrm>
            <a:off x="2658793" y="194766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dirty="0" smtClean="0">
                <a:latin typeface="Vodafone Rg"/>
              </a:rPr>
              <a:t> a) Professional Services</a:t>
            </a:r>
          </a:p>
        </p:txBody>
      </p:sp>
      <p:sp>
        <p:nvSpPr>
          <p:cNvPr id="17" name="TextBox 16"/>
          <p:cNvSpPr txBox="1"/>
          <p:nvPr/>
        </p:nvSpPr>
        <p:spPr>
          <a:xfrm>
            <a:off x="2662565" y="2397260"/>
            <a:ext cx="4837545" cy="311728"/>
          </a:xfrm>
          <a:prstGeom prst="rect">
            <a:avLst/>
          </a:prstGeom>
          <a:solidFill>
            <a:schemeClr val="accent1"/>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b="1" dirty="0" smtClean="0">
                <a:solidFill>
                  <a:schemeClr val="bg1"/>
                </a:solidFill>
                <a:latin typeface="Vodafone Rg"/>
              </a:rPr>
              <a:t> b) Retailers</a:t>
            </a:r>
          </a:p>
        </p:txBody>
      </p:sp>
      <p:sp>
        <p:nvSpPr>
          <p:cNvPr id="22" name="TextBox 21"/>
          <p:cNvSpPr txBox="1"/>
          <p:nvPr/>
        </p:nvSpPr>
        <p:spPr>
          <a:xfrm>
            <a:off x="2666337" y="284685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dirty="0" smtClean="0">
                <a:latin typeface="Vodafone Rg"/>
              </a:rPr>
              <a:t> c) Construction companies</a:t>
            </a:r>
          </a:p>
        </p:txBody>
      </p:sp>
      <p:sp>
        <p:nvSpPr>
          <p:cNvPr id="23" name="TextBox 22"/>
          <p:cNvSpPr txBox="1"/>
          <p:nvPr/>
        </p:nvSpPr>
        <p:spPr>
          <a:xfrm>
            <a:off x="2656597" y="3309958"/>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dirty="0" smtClean="0">
                <a:latin typeface="Vodafone Rg"/>
              </a:rPr>
              <a:t> d) Manufacturers</a:t>
            </a:r>
          </a:p>
        </p:txBody>
      </p:sp>
      <p:sp>
        <p:nvSpPr>
          <p:cNvPr id="21" name="Pentagon 20">
            <a:hlinkClick r:id="rId3" action="ppaction://hlinksldjump"/>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Try again</a:t>
            </a:r>
          </a:p>
        </p:txBody>
      </p:sp>
      <p:sp>
        <p:nvSpPr>
          <p:cNvPr id="24" name="TextBox 23"/>
          <p:cNvSpPr txBox="1"/>
          <p:nvPr/>
        </p:nvSpPr>
        <p:spPr>
          <a:xfrm>
            <a:off x="3301998" y="3706962"/>
            <a:ext cx="3136349" cy="914400"/>
          </a:xfrm>
          <a:prstGeom prst="rect">
            <a:avLst/>
          </a:prstGeom>
        </p:spPr>
        <p:txBody>
          <a:bodyPr wrap="none" lIns="0" tIns="0" rIns="0" bIns="0" rtlCol="0">
            <a:noAutofit/>
          </a:bodyPr>
          <a:lstStyle/>
          <a:p>
            <a:r>
              <a:rPr lang="en-US" sz="5400" dirty="0" smtClean="0">
                <a:solidFill>
                  <a:srgbClr val="FF0000"/>
                </a:solidFill>
                <a:latin typeface="Vodafone Rg"/>
                <a:ea typeface="Wingdings"/>
                <a:cs typeface="Wingdings"/>
                <a:sym typeface="Wingdings"/>
              </a:rPr>
              <a:t>Incorrect</a:t>
            </a:r>
            <a:endParaRPr lang="en-US" sz="5400" dirty="0" smtClean="0">
              <a:solidFill>
                <a:srgbClr val="FF0000"/>
              </a:solidFill>
              <a:latin typeface="Vodafone Rg"/>
            </a:endParaRPr>
          </a:p>
        </p:txBody>
      </p:sp>
      <p:grpSp>
        <p:nvGrpSpPr>
          <p:cNvPr id="18" name="Group 17"/>
          <p:cNvGrpSpPr/>
          <p:nvPr/>
        </p:nvGrpSpPr>
        <p:grpSpPr>
          <a:xfrm>
            <a:off x="0" y="-1"/>
            <a:ext cx="1945904" cy="5143501"/>
            <a:chOff x="0" y="-1"/>
            <a:chExt cx="1945904" cy="5143501"/>
          </a:xfrm>
        </p:grpSpPr>
        <p:sp>
          <p:nvSpPr>
            <p:cNvPr id="19" name="Rectangle 18"/>
            <p:cNvSpPr/>
            <p:nvPr/>
          </p:nvSpPr>
          <p:spPr>
            <a:xfrm>
              <a:off x="0" y="-1"/>
              <a:ext cx="1945904" cy="514350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35" name="Pentagon 34"/>
            <p:cNvSpPr>
              <a:spLocks noChangeAspect="1"/>
            </p:cNvSpPr>
            <p:nvPr/>
          </p:nvSpPr>
          <p:spPr>
            <a:xfrm>
              <a:off x="51846" y="88018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36" name="Pentagon 35"/>
            <p:cNvSpPr>
              <a:spLocks noChangeAspect="1"/>
            </p:cNvSpPr>
            <p:nvPr/>
          </p:nvSpPr>
          <p:spPr>
            <a:xfrm>
              <a:off x="51846" y="1289403"/>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smtClean="0">
                  <a:solidFill>
                    <a:schemeClr val="bg1">
                      <a:lumMod val="95000"/>
                    </a:schemeClr>
                  </a:solidFill>
                  <a:latin typeface="Vodafone Rg"/>
                </a:rPr>
                <a:t> 1. Why?</a:t>
              </a:r>
              <a:endParaRPr lang="en-GB" b="1" kern="1200" dirty="0" smtClean="0">
                <a:solidFill>
                  <a:schemeClr val="bg1">
                    <a:lumMod val="95000"/>
                  </a:schemeClr>
                </a:solidFill>
                <a:latin typeface="Vodafone Rg"/>
              </a:endParaRPr>
            </a:p>
          </p:txBody>
        </p:sp>
      </p:grpSp>
      <p:sp>
        <p:nvSpPr>
          <p:cNvPr id="39" name="23 Rectángulo"/>
          <p:cNvSpPr/>
          <p:nvPr/>
        </p:nvSpPr>
        <p:spPr>
          <a:xfrm>
            <a:off x="0" y="-1"/>
            <a:ext cx="9144000" cy="617539"/>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200" b="1" kern="1200" dirty="0" smtClean="0">
              <a:solidFill>
                <a:srgbClr val="34342B"/>
              </a:solidFill>
              <a:latin typeface="Vodafone Rg"/>
            </a:endParaRPr>
          </a:p>
        </p:txBody>
      </p:sp>
      <p:pic>
        <p:nvPicPr>
          <p:cNvPr id="40"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317" y="11154"/>
            <a:ext cx="336654" cy="606384"/>
          </a:xfrm>
          <a:prstGeom prst="rect">
            <a:avLst/>
          </a:prstGeom>
        </p:spPr>
      </p:pic>
      <p:sp>
        <p:nvSpPr>
          <p:cNvPr id="42" name="Title 2"/>
          <p:cNvSpPr>
            <a:spLocks noGrp="1"/>
          </p:cNvSpPr>
          <p:nvPr>
            <p:ph type="title"/>
          </p:nvPr>
        </p:nvSpPr>
        <p:spPr>
          <a:xfrm>
            <a:off x="2328599" y="1004206"/>
            <a:ext cx="6512004" cy="875675"/>
          </a:xfrm>
        </p:spPr>
        <p:txBody>
          <a:bodyPr/>
          <a:lstStyle/>
          <a:p>
            <a:r>
              <a:rPr lang="en-US" dirty="0" smtClean="0">
                <a:latin typeface="Vodafone Rg"/>
              </a:rPr>
              <a:t>Question 2</a:t>
            </a:r>
            <a:endParaRPr lang="en-US" dirty="0">
              <a:latin typeface="Vodafone Rg"/>
            </a:endParaRPr>
          </a:p>
        </p:txBody>
      </p:sp>
      <p:sp>
        <p:nvSpPr>
          <p:cNvPr id="43" name="Content Placeholder 1"/>
          <p:cNvSpPr>
            <a:spLocks noGrp="1"/>
          </p:cNvSpPr>
          <p:nvPr>
            <p:ph idx="1"/>
          </p:nvPr>
        </p:nvSpPr>
        <p:spPr>
          <a:xfrm>
            <a:off x="2361728" y="1384578"/>
            <a:ext cx="6817768" cy="3577660"/>
          </a:xfrm>
        </p:spPr>
        <p:txBody>
          <a:bodyPr/>
          <a:lstStyle/>
          <a:p>
            <a:pPr marL="0" indent="0">
              <a:buNone/>
            </a:pPr>
            <a:r>
              <a:rPr lang="en-US" dirty="0">
                <a:latin typeface="Vodafone Rg"/>
              </a:rPr>
              <a:t>What vertical has the highest number of mobile employees AND the highest requirement for office technology</a:t>
            </a:r>
            <a:r>
              <a:rPr lang="en-US" dirty="0" smtClean="0">
                <a:latin typeface="Vodafone Rg"/>
              </a:rPr>
              <a:t>?</a:t>
            </a:r>
            <a:endParaRPr lang="en-US" dirty="0">
              <a:latin typeface="Vodafone Rg"/>
            </a:endParaRPr>
          </a:p>
        </p:txBody>
      </p:sp>
      <p:sp>
        <p:nvSpPr>
          <p:cNvPr id="25" name="Pentagon 24"/>
          <p:cNvSpPr>
            <a:spLocks noChangeAspect="1"/>
          </p:cNvSpPr>
          <p:nvPr/>
        </p:nvSpPr>
        <p:spPr>
          <a:xfrm>
            <a:off x="58260" y="353391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26" name="Pentagon 25"/>
          <p:cNvSpPr>
            <a:spLocks noChangeAspect="1"/>
          </p:cNvSpPr>
          <p:nvPr/>
        </p:nvSpPr>
        <p:spPr>
          <a:xfrm>
            <a:off x="58260" y="3059692"/>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sp>
        <p:nvSpPr>
          <p:cNvPr id="27" name="TextBox 26"/>
          <p:cNvSpPr txBox="1"/>
          <p:nvPr/>
        </p:nvSpPr>
        <p:spPr>
          <a:xfrm>
            <a:off x="124765" y="1851687"/>
            <a:ext cx="1794426" cy="3374803"/>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Core Business Needs</a:t>
            </a:r>
          </a:p>
          <a:p>
            <a:pPr>
              <a:tabLst>
                <a:tab pos="93663" algn="l"/>
              </a:tabLst>
            </a:pPr>
            <a:r>
              <a:rPr lang="en-US" sz="1200" dirty="0" smtClean="0">
                <a:solidFill>
                  <a:srgbClr val="888888"/>
                </a:solidFill>
                <a:latin typeface="Vodafone Rg"/>
              </a:rPr>
              <a:t>Verticals Main Characteristics</a:t>
            </a:r>
            <a:endParaRPr lang="en-US" sz="1200" dirty="0">
              <a:solidFill>
                <a:srgbClr val="888888"/>
              </a:solidFill>
              <a:latin typeface="Vodafone Rg"/>
            </a:endParaRPr>
          </a:p>
          <a:p>
            <a:pPr>
              <a:tabLst>
                <a:tab pos="93663" algn="l"/>
              </a:tabLst>
            </a:pPr>
            <a:r>
              <a:rPr lang="en-US" sz="1200" dirty="0" smtClean="0">
                <a:solidFill>
                  <a:srgbClr val="888888"/>
                </a:solidFill>
                <a:latin typeface="Vodafone Rg"/>
              </a:rPr>
              <a:t>Summary</a:t>
            </a:r>
          </a:p>
          <a:p>
            <a:pPr>
              <a:tabLst>
                <a:tab pos="93663" algn="l"/>
              </a:tabLst>
            </a:pPr>
            <a:r>
              <a:rPr lang="en-US" sz="1200" b="1" dirty="0">
                <a:solidFill>
                  <a:schemeClr val="accent1"/>
                </a:solidFill>
                <a:latin typeface="Vodafone Rg"/>
              </a:rPr>
              <a:t>Test yourself</a:t>
            </a:r>
          </a:p>
        </p:txBody>
      </p:sp>
      <p:sp>
        <p:nvSpPr>
          <p:cNvPr id="30" name="33 CuadroTexto"/>
          <p:cNvSpPr txBox="1"/>
          <p:nvPr/>
        </p:nvSpPr>
        <p:spPr>
          <a:xfrm>
            <a:off x="1359147" y="-26986"/>
            <a:ext cx="6532987" cy="614150"/>
          </a:xfrm>
          <a:prstGeom prst="rect">
            <a:avLst/>
          </a:prstGeom>
        </p:spPr>
        <p:txBody>
          <a:bodyPr wrap="square" lIns="0" tIns="0" rIns="0" bIns="0" rtlCol="0" anchor="ctr">
            <a:noAutofit/>
          </a:bodyPr>
          <a:lstStyle/>
          <a:p>
            <a:r>
              <a:rPr lang="es-ES" sz="2800" b="1" dirty="0" err="1" smtClean="0">
                <a:solidFill>
                  <a:schemeClr val="bg1"/>
                </a:solidFill>
                <a:latin typeface="Vodafone Rg"/>
              </a:rPr>
              <a:t>Why</a:t>
            </a:r>
            <a:r>
              <a:rPr lang="es-ES" sz="2800" b="1" dirty="0">
                <a:solidFill>
                  <a:schemeClr val="bg1"/>
                </a:solidFill>
                <a:latin typeface="Vodafone Rg"/>
              </a:rPr>
              <a:t> </a:t>
            </a:r>
            <a:r>
              <a:rPr lang="es-ES" sz="2800" b="1" dirty="0" smtClean="0">
                <a:solidFill>
                  <a:schemeClr val="bg1"/>
                </a:solidFill>
                <a:latin typeface="Vodafone Rg"/>
              </a:rPr>
              <a:t>are Small </a:t>
            </a:r>
            <a:r>
              <a:rPr lang="es-ES" sz="2800" b="1" dirty="0" err="1" smtClean="0">
                <a:solidFill>
                  <a:schemeClr val="bg1"/>
                </a:solidFill>
                <a:latin typeface="Vodafone Rg"/>
              </a:rPr>
              <a:t>Businesses</a:t>
            </a:r>
            <a:r>
              <a:rPr lang="es-ES" sz="2800" b="1" dirty="0" smtClean="0">
                <a:solidFill>
                  <a:schemeClr val="bg1"/>
                </a:solidFill>
                <a:latin typeface="Vodafone Rg"/>
              </a:rPr>
              <a:t> </a:t>
            </a:r>
            <a:r>
              <a:rPr lang="es-ES" sz="2800" b="1" dirty="0" err="1" smtClean="0">
                <a:solidFill>
                  <a:schemeClr val="bg1"/>
                </a:solidFill>
                <a:latin typeface="Vodafone Rg"/>
              </a:rPr>
              <a:t>Important</a:t>
            </a:r>
            <a:r>
              <a:rPr lang="es-ES" sz="2800" b="1" dirty="0" smtClean="0">
                <a:solidFill>
                  <a:schemeClr val="bg1"/>
                </a:solidFill>
                <a:latin typeface="Vodafone Rg"/>
              </a:rPr>
              <a:t>?</a:t>
            </a:r>
            <a:endParaRPr lang="es-ES" sz="2800" b="1" dirty="0">
              <a:solidFill>
                <a:schemeClr val="bg1"/>
              </a:solidFill>
              <a:latin typeface="Vodafone Rg"/>
            </a:endParaRPr>
          </a:p>
        </p:txBody>
      </p:sp>
    </p:spTree>
    <p:extLst>
      <p:ext uri="{BB962C8B-B14F-4D97-AF65-F5344CB8AC3E}">
        <p14:creationId xmlns:p14="http://schemas.microsoft.com/office/powerpoint/2010/main" val="40237312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6" name="TextBox 15"/>
          <p:cNvSpPr txBox="1"/>
          <p:nvPr/>
        </p:nvSpPr>
        <p:spPr>
          <a:xfrm>
            <a:off x="2658793" y="194766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dirty="0" smtClean="0">
                <a:latin typeface="Vodafone Rg"/>
              </a:rPr>
              <a:t> a) Professional Services</a:t>
            </a:r>
          </a:p>
        </p:txBody>
      </p:sp>
      <p:sp>
        <p:nvSpPr>
          <p:cNvPr id="17" name="TextBox 16"/>
          <p:cNvSpPr txBox="1"/>
          <p:nvPr/>
        </p:nvSpPr>
        <p:spPr>
          <a:xfrm>
            <a:off x="2662565" y="2397260"/>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dirty="0" smtClean="0">
                <a:latin typeface="Vodafone Rg"/>
              </a:rPr>
              <a:t> b) Retailers</a:t>
            </a:r>
          </a:p>
        </p:txBody>
      </p:sp>
      <p:sp>
        <p:nvSpPr>
          <p:cNvPr id="22" name="TextBox 21"/>
          <p:cNvSpPr txBox="1"/>
          <p:nvPr/>
        </p:nvSpPr>
        <p:spPr>
          <a:xfrm>
            <a:off x="2666337" y="2846854"/>
            <a:ext cx="4837545" cy="311728"/>
          </a:xfrm>
          <a:prstGeom prst="rect">
            <a:avLst/>
          </a:prstGeom>
          <a:solidFill>
            <a:schemeClr val="accent1"/>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b="1" dirty="0" smtClean="0">
                <a:solidFill>
                  <a:schemeClr val="bg1"/>
                </a:solidFill>
                <a:latin typeface="Vodafone Rg"/>
              </a:rPr>
              <a:t> c) Construction companies</a:t>
            </a:r>
          </a:p>
        </p:txBody>
      </p:sp>
      <p:sp>
        <p:nvSpPr>
          <p:cNvPr id="23" name="TextBox 22"/>
          <p:cNvSpPr txBox="1"/>
          <p:nvPr/>
        </p:nvSpPr>
        <p:spPr>
          <a:xfrm>
            <a:off x="2656597" y="3309958"/>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dirty="0" smtClean="0">
                <a:latin typeface="Vodafone Rg"/>
              </a:rPr>
              <a:t> d) Manufacturers</a:t>
            </a:r>
          </a:p>
        </p:txBody>
      </p:sp>
      <p:sp>
        <p:nvSpPr>
          <p:cNvPr id="21" name="Pentagon 20">
            <a:hlinkClick r:id="rId3" action="ppaction://hlinksldjump"/>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Try again</a:t>
            </a:r>
          </a:p>
        </p:txBody>
      </p:sp>
      <p:sp>
        <p:nvSpPr>
          <p:cNvPr id="24" name="TextBox 23"/>
          <p:cNvSpPr txBox="1"/>
          <p:nvPr/>
        </p:nvSpPr>
        <p:spPr>
          <a:xfrm>
            <a:off x="3301998" y="3706962"/>
            <a:ext cx="3136349" cy="914400"/>
          </a:xfrm>
          <a:prstGeom prst="rect">
            <a:avLst/>
          </a:prstGeom>
        </p:spPr>
        <p:txBody>
          <a:bodyPr wrap="none" lIns="0" tIns="0" rIns="0" bIns="0" rtlCol="0">
            <a:noAutofit/>
          </a:bodyPr>
          <a:lstStyle/>
          <a:p>
            <a:r>
              <a:rPr lang="en-US" sz="5400" dirty="0" smtClean="0">
                <a:solidFill>
                  <a:srgbClr val="FF0000"/>
                </a:solidFill>
                <a:latin typeface="Vodafone Rg"/>
                <a:ea typeface="Wingdings"/>
                <a:cs typeface="Wingdings"/>
                <a:sym typeface="Wingdings"/>
              </a:rPr>
              <a:t>Incorrect</a:t>
            </a:r>
            <a:endParaRPr lang="en-US" sz="5400" dirty="0" smtClean="0">
              <a:solidFill>
                <a:srgbClr val="FF0000"/>
              </a:solidFill>
              <a:latin typeface="Vodafone Rg"/>
            </a:endParaRPr>
          </a:p>
        </p:txBody>
      </p:sp>
      <p:grpSp>
        <p:nvGrpSpPr>
          <p:cNvPr id="18" name="Group 17"/>
          <p:cNvGrpSpPr/>
          <p:nvPr/>
        </p:nvGrpSpPr>
        <p:grpSpPr>
          <a:xfrm>
            <a:off x="0" y="-1"/>
            <a:ext cx="1945904" cy="5143501"/>
            <a:chOff x="0" y="-1"/>
            <a:chExt cx="1945904" cy="5143501"/>
          </a:xfrm>
        </p:grpSpPr>
        <p:sp>
          <p:nvSpPr>
            <p:cNvPr id="19" name="Rectangle 18"/>
            <p:cNvSpPr/>
            <p:nvPr/>
          </p:nvSpPr>
          <p:spPr>
            <a:xfrm>
              <a:off x="0" y="-1"/>
              <a:ext cx="1945904" cy="514350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35" name="Pentagon 34"/>
            <p:cNvSpPr>
              <a:spLocks noChangeAspect="1"/>
            </p:cNvSpPr>
            <p:nvPr/>
          </p:nvSpPr>
          <p:spPr>
            <a:xfrm>
              <a:off x="51846" y="88018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36" name="Pentagon 35"/>
            <p:cNvSpPr>
              <a:spLocks noChangeAspect="1"/>
            </p:cNvSpPr>
            <p:nvPr/>
          </p:nvSpPr>
          <p:spPr>
            <a:xfrm>
              <a:off x="51846" y="1289403"/>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smtClean="0">
                  <a:solidFill>
                    <a:schemeClr val="bg1">
                      <a:lumMod val="95000"/>
                    </a:schemeClr>
                  </a:solidFill>
                  <a:latin typeface="Vodafone Rg"/>
                </a:rPr>
                <a:t> 1. Why?</a:t>
              </a:r>
              <a:endParaRPr lang="en-GB" b="1" kern="1200" dirty="0" smtClean="0">
                <a:solidFill>
                  <a:schemeClr val="bg1">
                    <a:lumMod val="95000"/>
                  </a:schemeClr>
                </a:solidFill>
                <a:latin typeface="Vodafone Rg"/>
              </a:endParaRPr>
            </a:p>
          </p:txBody>
        </p:sp>
      </p:grpSp>
      <p:sp>
        <p:nvSpPr>
          <p:cNvPr id="39" name="23 Rectángulo"/>
          <p:cNvSpPr/>
          <p:nvPr/>
        </p:nvSpPr>
        <p:spPr>
          <a:xfrm>
            <a:off x="0" y="-1"/>
            <a:ext cx="9144000" cy="617539"/>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200" b="1" kern="1200" dirty="0" smtClean="0">
              <a:solidFill>
                <a:srgbClr val="34342B"/>
              </a:solidFill>
              <a:latin typeface="Vodafone Rg"/>
            </a:endParaRPr>
          </a:p>
        </p:txBody>
      </p:sp>
      <p:pic>
        <p:nvPicPr>
          <p:cNvPr id="40"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317" y="11154"/>
            <a:ext cx="336654" cy="606384"/>
          </a:xfrm>
          <a:prstGeom prst="rect">
            <a:avLst/>
          </a:prstGeom>
        </p:spPr>
      </p:pic>
      <p:sp>
        <p:nvSpPr>
          <p:cNvPr id="42" name="Title 2"/>
          <p:cNvSpPr>
            <a:spLocks noGrp="1"/>
          </p:cNvSpPr>
          <p:nvPr>
            <p:ph type="title"/>
          </p:nvPr>
        </p:nvSpPr>
        <p:spPr>
          <a:xfrm>
            <a:off x="2328599" y="1004206"/>
            <a:ext cx="6512004" cy="875675"/>
          </a:xfrm>
        </p:spPr>
        <p:txBody>
          <a:bodyPr/>
          <a:lstStyle/>
          <a:p>
            <a:r>
              <a:rPr lang="en-US" dirty="0" smtClean="0">
                <a:latin typeface="Vodafone Rg"/>
              </a:rPr>
              <a:t>Question 2</a:t>
            </a:r>
            <a:endParaRPr lang="en-US" dirty="0">
              <a:latin typeface="Vodafone Rg"/>
            </a:endParaRPr>
          </a:p>
        </p:txBody>
      </p:sp>
      <p:sp>
        <p:nvSpPr>
          <p:cNvPr id="43" name="Content Placeholder 1"/>
          <p:cNvSpPr>
            <a:spLocks noGrp="1"/>
          </p:cNvSpPr>
          <p:nvPr>
            <p:ph idx="1"/>
          </p:nvPr>
        </p:nvSpPr>
        <p:spPr>
          <a:xfrm>
            <a:off x="2361728" y="1384578"/>
            <a:ext cx="6817768" cy="3577660"/>
          </a:xfrm>
        </p:spPr>
        <p:txBody>
          <a:bodyPr/>
          <a:lstStyle/>
          <a:p>
            <a:pPr marL="0" indent="0">
              <a:buNone/>
            </a:pPr>
            <a:r>
              <a:rPr lang="en-US" dirty="0">
                <a:latin typeface="Vodafone Rg"/>
              </a:rPr>
              <a:t>What vertical has the highest number of mobile employees AND the highest requirement for office technology</a:t>
            </a:r>
            <a:r>
              <a:rPr lang="en-US" dirty="0" smtClean="0">
                <a:latin typeface="Vodafone Rg"/>
              </a:rPr>
              <a:t>?</a:t>
            </a:r>
            <a:endParaRPr lang="en-US" dirty="0">
              <a:latin typeface="Vodafone Rg"/>
            </a:endParaRPr>
          </a:p>
        </p:txBody>
      </p:sp>
      <p:sp>
        <p:nvSpPr>
          <p:cNvPr id="25" name="Pentagon 24"/>
          <p:cNvSpPr>
            <a:spLocks noChangeAspect="1"/>
          </p:cNvSpPr>
          <p:nvPr/>
        </p:nvSpPr>
        <p:spPr>
          <a:xfrm>
            <a:off x="58260" y="353391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26" name="Pentagon 25"/>
          <p:cNvSpPr>
            <a:spLocks noChangeAspect="1"/>
          </p:cNvSpPr>
          <p:nvPr/>
        </p:nvSpPr>
        <p:spPr>
          <a:xfrm>
            <a:off x="58260" y="3059692"/>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sp>
        <p:nvSpPr>
          <p:cNvPr id="27" name="TextBox 26"/>
          <p:cNvSpPr txBox="1"/>
          <p:nvPr/>
        </p:nvSpPr>
        <p:spPr>
          <a:xfrm>
            <a:off x="124765" y="1851687"/>
            <a:ext cx="1794426" cy="3374803"/>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Core Business Needs</a:t>
            </a:r>
          </a:p>
          <a:p>
            <a:pPr>
              <a:tabLst>
                <a:tab pos="93663" algn="l"/>
              </a:tabLst>
            </a:pPr>
            <a:r>
              <a:rPr lang="en-US" sz="1200" dirty="0" smtClean="0">
                <a:solidFill>
                  <a:srgbClr val="888888"/>
                </a:solidFill>
                <a:latin typeface="Vodafone Rg"/>
              </a:rPr>
              <a:t>Verticals Main Characteristics</a:t>
            </a:r>
            <a:endParaRPr lang="en-US" sz="1200" dirty="0">
              <a:solidFill>
                <a:srgbClr val="888888"/>
              </a:solidFill>
              <a:latin typeface="Vodafone Rg"/>
            </a:endParaRPr>
          </a:p>
          <a:p>
            <a:pPr>
              <a:tabLst>
                <a:tab pos="93663" algn="l"/>
              </a:tabLst>
            </a:pPr>
            <a:r>
              <a:rPr lang="en-US" sz="1200" dirty="0" smtClean="0">
                <a:solidFill>
                  <a:srgbClr val="888888"/>
                </a:solidFill>
                <a:latin typeface="Vodafone Rg"/>
              </a:rPr>
              <a:t>Summary</a:t>
            </a:r>
          </a:p>
          <a:p>
            <a:pPr>
              <a:tabLst>
                <a:tab pos="93663" algn="l"/>
              </a:tabLst>
            </a:pPr>
            <a:r>
              <a:rPr lang="en-US" sz="1200" b="1" dirty="0">
                <a:solidFill>
                  <a:schemeClr val="accent1"/>
                </a:solidFill>
                <a:latin typeface="Vodafone Rg"/>
              </a:rPr>
              <a:t>Test yourself</a:t>
            </a:r>
          </a:p>
        </p:txBody>
      </p:sp>
      <p:sp>
        <p:nvSpPr>
          <p:cNvPr id="30" name="33 CuadroTexto"/>
          <p:cNvSpPr txBox="1"/>
          <p:nvPr/>
        </p:nvSpPr>
        <p:spPr>
          <a:xfrm>
            <a:off x="1359147" y="-26986"/>
            <a:ext cx="6532987" cy="614150"/>
          </a:xfrm>
          <a:prstGeom prst="rect">
            <a:avLst/>
          </a:prstGeom>
        </p:spPr>
        <p:txBody>
          <a:bodyPr wrap="square" lIns="0" tIns="0" rIns="0" bIns="0" rtlCol="0" anchor="ctr">
            <a:noAutofit/>
          </a:bodyPr>
          <a:lstStyle/>
          <a:p>
            <a:r>
              <a:rPr lang="es-ES" sz="2800" b="1" dirty="0" err="1" smtClean="0">
                <a:solidFill>
                  <a:schemeClr val="bg1"/>
                </a:solidFill>
                <a:latin typeface="Vodafone Rg"/>
              </a:rPr>
              <a:t>Why</a:t>
            </a:r>
            <a:r>
              <a:rPr lang="es-ES" sz="2800" b="1" dirty="0">
                <a:solidFill>
                  <a:schemeClr val="bg1"/>
                </a:solidFill>
                <a:latin typeface="Vodafone Rg"/>
              </a:rPr>
              <a:t> </a:t>
            </a:r>
            <a:r>
              <a:rPr lang="es-ES" sz="2800" b="1" dirty="0" smtClean="0">
                <a:solidFill>
                  <a:schemeClr val="bg1"/>
                </a:solidFill>
                <a:latin typeface="Vodafone Rg"/>
              </a:rPr>
              <a:t>are Small </a:t>
            </a:r>
            <a:r>
              <a:rPr lang="es-ES" sz="2800" b="1" dirty="0" err="1" smtClean="0">
                <a:solidFill>
                  <a:schemeClr val="bg1"/>
                </a:solidFill>
                <a:latin typeface="Vodafone Rg"/>
              </a:rPr>
              <a:t>Businesses</a:t>
            </a:r>
            <a:r>
              <a:rPr lang="es-ES" sz="2800" b="1" dirty="0" smtClean="0">
                <a:solidFill>
                  <a:schemeClr val="bg1"/>
                </a:solidFill>
                <a:latin typeface="Vodafone Rg"/>
              </a:rPr>
              <a:t> </a:t>
            </a:r>
            <a:r>
              <a:rPr lang="es-ES" sz="2800" b="1" dirty="0" err="1" smtClean="0">
                <a:solidFill>
                  <a:schemeClr val="bg1"/>
                </a:solidFill>
                <a:latin typeface="Vodafone Rg"/>
              </a:rPr>
              <a:t>Important</a:t>
            </a:r>
            <a:r>
              <a:rPr lang="es-ES" sz="2800" b="1" dirty="0" smtClean="0">
                <a:solidFill>
                  <a:schemeClr val="bg1"/>
                </a:solidFill>
                <a:latin typeface="Vodafone Rg"/>
              </a:rPr>
              <a:t>?</a:t>
            </a:r>
            <a:endParaRPr lang="es-ES" sz="2800" b="1" dirty="0">
              <a:solidFill>
                <a:schemeClr val="bg1"/>
              </a:solidFill>
              <a:latin typeface="Vodafone Rg"/>
            </a:endParaRPr>
          </a:p>
        </p:txBody>
      </p:sp>
    </p:spTree>
    <p:extLst>
      <p:ext uri="{BB962C8B-B14F-4D97-AF65-F5344CB8AC3E}">
        <p14:creationId xmlns:p14="http://schemas.microsoft.com/office/powerpoint/2010/main" val="40237312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6" name="TextBox 15"/>
          <p:cNvSpPr txBox="1"/>
          <p:nvPr/>
        </p:nvSpPr>
        <p:spPr>
          <a:xfrm>
            <a:off x="2658793" y="194766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dirty="0" smtClean="0">
                <a:latin typeface="Vodafone Rg"/>
              </a:rPr>
              <a:t> a) Professional Services</a:t>
            </a:r>
          </a:p>
        </p:txBody>
      </p:sp>
      <p:sp>
        <p:nvSpPr>
          <p:cNvPr id="17" name="TextBox 16"/>
          <p:cNvSpPr txBox="1"/>
          <p:nvPr/>
        </p:nvSpPr>
        <p:spPr>
          <a:xfrm>
            <a:off x="2662565" y="2397260"/>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dirty="0" smtClean="0">
                <a:latin typeface="Vodafone Rg"/>
              </a:rPr>
              <a:t> b) Retailers</a:t>
            </a:r>
          </a:p>
        </p:txBody>
      </p:sp>
      <p:sp>
        <p:nvSpPr>
          <p:cNvPr id="22" name="TextBox 21"/>
          <p:cNvSpPr txBox="1"/>
          <p:nvPr/>
        </p:nvSpPr>
        <p:spPr>
          <a:xfrm>
            <a:off x="2666337" y="284685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dirty="0" smtClean="0">
                <a:latin typeface="Vodafone Rg"/>
              </a:rPr>
              <a:t> c) Construction companies</a:t>
            </a:r>
          </a:p>
        </p:txBody>
      </p:sp>
      <p:sp>
        <p:nvSpPr>
          <p:cNvPr id="23" name="TextBox 22"/>
          <p:cNvSpPr txBox="1"/>
          <p:nvPr/>
        </p:nvSpPr>
        <p:spPr>
          <a:xfrm>
            <a:off x="2656597" y="3309958"/>
            <a:ext cx="4837545" cy="311728"/>
          </a:xfrm>
          <a:prstGeom prst="rect">
            <a:avLst/>
          </a:prstGeom>
          <a:solidFill>
            <a:schemeClr val="accent1"/>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b="1" dirty="0" smtClean="0">
                <a:solidFill>
                  <a:schemeClr val="bg1"/>
                </a:solidFill>
                <a:latin typeface="Vodafone Rg"/>
              </a:rPr>
              <a:t> d) Manufacturers</a:t>
            </a:r>
          </a:p>
        </p:txBody>
      </p:sp>
      <p:sp>
        <p:nvSpPr>
          <p:cNvPr id="21" name="Pentagon 20">
            <a:hlinkClick r:id="rId3" action="ppaction://hlinksldjump"/>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Try again</a:t>
            </a:r>
          </a:p>
        </p:txBody>
      </p:sp>
      <p:sp>
        <p:nvSpPr>
          <p:cNvPr id="24" name="TextBox 23"/>
          <p:cNvSpPr txBox="1"/>
          <p:nvPr/>
        </p:nvSpPr>
        <p:spPr>
          <a:xfrm>
            <a:off x="3301998" y="3706962"/>
            <a:ext cx="3136349" cy="914400"/>
          </a:xfrm>
          <a:prstGeom prst="rect">
            <a:avLst/>
          </a:prstGeom>
        </p:spPr>
        <p:txBody>
          <a:bodyPr wrap="none" lIns="0" tIns="0" rIns="0" bIns="0" rtlCol="0">
            <a:noAutofit/>
          </a:bodyPr>
          <a:lstStyle/>
          <a:p>
            <a:r>
              <a:rPr lang="en-US" sz="5400" dirty="0" smtClean="0">
                <a:solidFill>
                  <a:srgbClr val="FF0000"/>
                </a:solidFill>
                <a:latin typeface="Vodafone Rg"/>
                <a:ea typeface="Wingdings"/>
                <a:cs typeface="Wingdings"/>
                <a:sym typeface="Wingdings"/>
              </a:rPr>
              <a:t>Incorrect</a:t>
            </a:r>
            <a:endParaRPr lang="en-US" sz="5400" dirty="0" smtClean="0">
              <a:solidFill>
                <a:srgbClr val="FF0000"/>
              </a:solidFill>
              <a:latin typeface="Vodafone Rg"/>
            </a:endParaRPr>
          </a:p>
        </p:txBody>
      </p:sp>
      <p:grpSp>
        <p:nvGrpSpPr>
          <p:cNvPr id="18" name="Group 17"/>
          <p:cNvGrpSpPr/>
          <p:nvPr/>
        </p:nvGrpSpPr>
        <p:grpSpPr>
          <a:xfrm>
            <a:off x="0" y="-1"/>
            <a:ext cx="1945904" cy="5143501"/>
            <a:chOff x="0" y="-1"/>
            <a:chExt cx="1945904" cy="5143501"/>
          </a:xfrm>
        </p:grpSpPr>
        <p:sp>
          <p:nvSpPr>
            <p:cNvPr id="19" name="Rectangle 18"/>
            <p:cNvSpPr/>
            <p:nvPr/>
          </p:nvSpPr>
          <p:spPr>
            <a:xfrm>
              <a:off x="0" y="-1"/>
              <a:ext cx="1945904" cy="514350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35" name="Pentagon 34"/>
            <p:cNvSpPr>
              <a:spLocks noChangeAspect="1"/>
            </p:cNvSpPr>
            <p:nvPr/>
          </p:nvSpPr>
          <p:spPr>
            <a:xfrm>
              <a:off x="51846" y="88018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36" name="Pentagon 35"/>
            <p:cNvSpPr>
              <a:spLocks noChangeAspect="1"/>
            </p:cNvSpPr>
            <p:nvPr/>
          </p:nvSpPr>
          <p:spPr>
            <a:xfrm>
              <a:off x="51846" y="1289403"/>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smtClean="0">
                  <a:solidFill>
                    <a:schemeClr val="bg1">
                      <a:lumMod val="95000"/>
                    </a:schemeClr>
                  </a:solidFill>
                  <a:latin typeface="Vodafone Rg"/>
                </a:rPr>
                <a:t> 1. Why?</a:t>
              </a:r>
              <a:endParaRPr lang="en-GB" b="1" kern="1200" dirty="0" smtClean="0">
                <a:solidFill>
                  <a:schemeClr val="bg1">
                    <a:lumMod val="95000"/>
                  </a:schemeClr>
                </a:solidFill>
                <a:latin typeface="Vodafone Rg"/>
              </a:endParaRPr>
            </a:p>
          </p:txBody>
        </p:sp>
      </p:grpSp>
      <p:sp>
        <p:nvSpPr>
          <p:cNvPr id="39" name="23 Rectángulo"/>
          <p:cNvSpPr/>
          <p:nvPr/>
        </p:nvSpPr>
        <p:spPr>
          <a:xfrm>
            <a:off x="0" y="-1"/>
            <a:ext cx="9144000" cy="617539"/>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200" b="1" kern="1200" dirty="0" smtClean="0">
              <a:solidFill>
                <a:srgbClr val="34342B"/>
              </a:solidFill>
              <a:latin typeface="Vodafone Rg"/>
            </a:endParaRPr>
          </a:p>
        </p:txBody>
      </p:sp>
      <p:pic>
        <p:nvPicPr>
          <p:cNvPr id="40"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317" y="11154"/>
            <a:ext cx="336654" cy="606384"/>
          </a:xfrm>
          <a:prstGeom prst="rect">
            <a:avLst/>
          </a:prstGeom>
        </p:spPr>
      </p:pic>
      <p:sp>
        <p:nvSpPr>
          <p:cNvPr id="42" name="Title 2"/>
          <p:cNvSpPr>
            <a:spLocks noGrp="1"/>
          </p:cNvSpPr>
          <p:nvPr>
            <p:ph type="title"/>
          </p:nvPr>
        </p:nvSpPr>
        <p:spPr>
          <a:xfrm>
            <a:off x="2328599" y="1004206"/>
            <a:ext cx="6512004" cy="875675"/>
          </a:xfrm>
        </p:spPr>
        <p:txBody>
          <a:bodyPr/>
          <a:lstStyle/>
          <a:p>
            <a:r>
              <a:rPr lang="en-US" dirty="0" smtClean="0">
                <a:latin typeface="Vodafone Rg"/>
              </a:rPr>
              <a:t>Question 2</a:t>
            </a:r>
            <a:endParaRPr lang="en-US" dirty="0">
              <a:latin typeface="Vodafone Rg"/>
            </a:endParaRPr>
          </a:p>
        </p:txBody>
      </p:sp>
      <p:sp>
        <p:nvSpPr>
          <p:cNvPr id="43" name="Content Placeholder 1"/>
          <p:cNvSpPr>
            <a:spLocks noGrp="1"/>
          </p:cNvSpPr>
          <p:nvPr>
            <p:ph idx="1"/>
          </p:nvPr>
        </p:nvSpPr>
        <p:spPr>
          <a:xfrm>
            <a:off x="2361728" y="1384578"/>
            <a:ext cx="6817768" cy="3577660"/>
          </a:xfrm>
        </p:spPr>
        <p:txBody>
          <a:bodyPr/>
          <a:lstStyle/>
          <a:p>
            <a:pPr marL="0" indent="0">
              <a:buNone/>
            </a:pPr>
            <a:r>
              <a:rPr lang="en-US" dirty="0">
                <a:latin typeface="Vodafone Rg"/>
              </a:rPr>
              <a:t>What vertical has the highest number of mobile employees AND the highest requirement for office technology</a:t>
            </a:r>
            <a:r>
              <a:rPr lang="en-US" dirty="0" smtClean="0">
                <a:latin typeface="Vodafone Rg"/>
              </a:rPr>
              <a:t>?</a:t>
            </a:r>
            <a:endParaRPr lang="en-US" dirty="0">
              <a:latin typeface="Vodafone Rg"/>
            </a:endParaRPr>
          </a:p>
        </p:txBody>
      </p:sp>
      <p:sp>
        <p:nvSpPr>
          <p:cNvPr id="25" name="Pentagon 24"/>
          <p:cNvSpPr>
            <a:spLocks noChangeAspect="1"/>
          </p:cNvSpPr>
          <p:nvPr/>
        </p:nvSpPr>
        <p:spPr>
          <a:xfrm>
            <a:off x="58260" y="353391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26" name="Pentagon 25"/>
          <p:cNvSpPr>
            <a:spLocks noChangeAspect="1"/>
          </p:cNvSpPr>
          <p:nvPr/>
        </p:nvSpPr>
        <p:spPr>
          <a:xfrm>
            <a:off x="58260" y="3059692"/>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sp>
        <p:nvSpPr>
          <p:cNvPr id="27" name="TextBox 26"/>
          <p:cNvSpPr txBox="1"/>
          <p:nvPr/>
        </p:nvSpPr>
        <p:spPr>
          <a:xfrm>
            <a:off x="124765" y="1851687"/>
            <a:ext cx="1794426" cy="3374803"/>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Core Business Needs</a:t>
            </a:r>
          </a:p>
          <a:p>
            <a:pPr>
              <a:tabLst>
                <a:tab pos="93663" algn="l"/>
              </a:tabLst>
            </a:pPr>
            <a:r>
              <a:rPr lang="en-US" sz="1200" dirty="0" smtClean="0">
                <a:solidFill>
                  <a:srgbClr val="888888"/>
                </a:solidFill>
                <a:latin typeface="Vodafone Rg"/>
              </a:rPr>
              <a:t>Verticals Main Characteristics</a:t>
            </a:r>
            <a:endParaRPr lang="en-US" sz="1200" dirty="0">
              <a:solidFill>
                <a:srgbClr val="888888"/>
              </a:solidFill>
              <a:latin typeface="Vodafone Rg"/>
            </a:endParaRPr>
          </a:p>
          <a:p>
            <a:pPr>
              <a:tabLst>
                <a:tab pos="93663" algn="l"/>
              </a:tabLst>
            </a:pPr>
            <a:r>
              <a:rPr lang="en-US" sz="1200" dirty="0" smtClean="0">
                <a:solidFill>
                  <a:srgbClr val="888888"/>
                </a:solidFill>
                <a:latin typeface="Vodafone Rg"/>
              </a:rPr>
              <a:t>Summary</a:t>
            </a:r>
          </a:p>
          <a:p>
            <a:pPr>
              <a:tabLst>
                <a:tab pos="93663" algn="l"/>
              </a:tabLst>
            </a:pPr>
            <a:r>
              <a:rPr lang="en-US" sz="1200" b="1" dirty="0">
                <a:solidFill>
                  <a:schemeClr val="accent1"/>
                </a:solidFill>
                <a:latin typeface="Vodafone Rg"/>
              </a:rPr>
              <a:t>Test yourself</a:t>
            </a:r>
          </a:p>
        </p:txBody>
      </p:sp>
      <p:sp>
        <p:nvSpPr>
          <p:cNvPr id="30" name="33 CuadroTexto"/>
          <p:cNvSpPr txBox="1"/>
          <p:nvPr/>
        </p:nvSpPr>
        <p:spPr>
          <a:xfrm>
            <a:off x="1359147" y="-26986"/>
            <a:ext cx="6532987" cy="614150"/>
          </a:xfrm>
          <a:prstGeom prst="rect">
            <a:avLst/>
          </a:prstGeom>
        </p:spPr>
        <p:txBody>
          <a:bodyPr wrap="square" lIns="0" tIns="0" rIns="0" bIns="0" rtlCol="0" anchor="ctr">
            <a:noAutofit/>
          </a:bodyPr>
          <a:lstStyle/>
          <a:p>
            <a:r>
              <a:rPr lang="es-ES" sz="2800" b="1" dirty="0" err="1" smtClean="0">
                <a:solidFill>
                  <a:schemeClr val="bg1"/>
                </a:solidFill>
                <a:latin typeface="Vodafone Rg"/>
              </a:rPr>
              <a:t>Why</a:t>
            </a:r>
            <a:r>
              <a:rPr lang="es-ES" sz="2800" b="1" dirty="0">
                <a:solidFill>
                  <a:schemeClr val="bg1"/>
                </a:solidFill>
                <a:latin typeface="Vodafone Rg"/>
              </a:rPr>
              <a:t> </a:t>
            </a:r>
            <a:r>
              <a:rPr lang="es-ES" sz="2800" b="1" dirty="0" smtClean="0">
                <a:solidFill>
                  <a:schemeClr val="bg1"/>
                </a:solidFill>
                <a:latin typeface="Vodafone Rg"/>
              </a:rPr>
              <a:t>are Small </a:t>
            </a:r>
            <a:r>
              <a:rPr lang="es-ES" sz="2800" b="1" dirty="0" err="1" smtClean="0">
                <a:solidFill>
                  <a:schemeClr val="bg1"/>
                </a:solidFill>
                <a:latin typeface="Vodafone Rg"/>
              </a:rPr>
              <a:t>Businesses</a:t>
            </a:r>
            <a:r>
              <a:rPr lang="es-ES" sz="2800" b="1" dirty="0" smtClean="0">
                <a:solidFill>
                  <a:schemeClr val="bg1"/>
                </a:solidFill>
                <a:latin typeface="Vodafone Rg"/>
              </a:rPr>
              <a:t> </a:t>
            </a:r>
            <a:r>
              <a:rPr lang="es-ES" sz="2800" b="1" dirty="0" err="1" smtClean="0">
                <a:solidFill>
                  <a:schemeClr val="bg1"/>
                </a:solidFill>
                <a:latin typeface="Vodafone Rg"/>
              </a:rPr>
              <a:t>Important</a:t>
            </a:r>
            <a:r>
              <a:rPr lang="es-ES" sz="2800" b="1" dirty="0" smtClean="0">
                <a:solidFill>
                  <a:schemeClr val="bg1"/>
                </a:solidFill>
                <a:latin typeface="Vodafone Rg"/>
              </a:rPr>
              <a:t>?</a:t>
            </a:r>
            <a:endParaRPr lang="es-ES" sz="2800" b="1" dirty="0">
              <a:solidFill>
                <a:schemeClr val="bg1"/>
              </a:solidFill>
              <a:latin typeface="Vodafone Rg"/>
            </a:endParaRPr>
          </a:p>
        </p:txBody>
      </p:sp>
    </p:spTree>
    <p:extLst>
      <p:ext uri="{BB962C8B-B14F-4D97-AF65-F5344CB8AC3E}">
        <p14:creationId xmlns:p14="http://schemas.microsoft.com/office/powerpoint/2010/main" val="4023731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pitchFamily="34" charset="0"/>
            </a:endParaRPr>
          </a:p>
        </p:txBody>
      </p:sp>
      <p:sp>
        <p:nvSpPr>
          <p:cNvPr id="11" name="Pentagon 10">
            <a:hlinkClick r:id="" action="ppaction://hlinkshowjump?jump=nextslide"/>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sp>
        <p:nvSpPr>
          <p:cNvPr id="21" name="TextBox 20"/>
          <p:cNvSpPr txBox="1"/>
          <p:nvPr/>
        </p:nvSpPr>
        <p:spPr>
          <a:xfrm>
            <a:off x="2174310" y="1003391"/>
            <a:ext cx="6831971" cy="1830630"/>
          </a:xfrm>
          <a:prstGeom prst="rect">
            <a:avLst/>
          </a:prstGeom>
        </p:spPr>
        <p:txBody>
          <a:bodyPr wrap="square" lIns="0" tIns="0" rIns="0" bIns="0" rtlCol="0">
            <a:noAutofit/>
          </a:bodyPr>
          <a:lstStyle/>
          <a:p>
            <a:r>
              <a:rPr lang="en-US" sz="2000" dirty="0" smtClean="0">
                <a:latin typeface="Vodafone Rg"/>
              </a:rPr>
              <a:t>In </a:t>
            </a:r>
            <a:r>
              <a:rPr lang="en-US" sz="2000" dirty="0">
                <a:latin typeface="Vodafone Rg"/>
              </a:rPr>
              <a:t>this module you will</a:t>
            </a:r>
            <a:r>
              <a:rPr lang="en-US" sz="2000" dirty="0" smtClean="0">
                <a:latin typeface="Vodafone Rg"/>
              </a:rPr>
              <a:t>:</a:t>
            </a:r>
          </a:p>
          <a:p>
            <a:endParaRPr lang="en-US" sz="2000" dirty="0">
              <a:latin typeface="Vodafone Rg"/>
            </a:endParaRPr>
          </a:p>
          <a:p>
            <a:pPr marL="285750" indent="-285750">
              <a:buFont typeface="Arial"/>
              <a:buChar char="•"/>
            </a:pPr>
            <a:r>
              <a:rPr lang="en-GB" sz="2000" dirty="0">
                <a:latin typeface="Vodafone Rg"/>
              </a:rPr>
              <a:t>Learn that </a:t>
            </a:r>
            <a:r>
              <a:rPr lang="en-GB" sz="2000" b="1" dirty="0">
                <a:latin typeface="Vodafone Rg"/>
              </a:rPr>
              <a:t>business needs are driven by vertical </a:t>
            </a:r>
            <a:r>
              <a:rPr lang="en-GB" sz="2000" b="1" dirty="0" smtClean="0">
                <a:latin typeface="Vodafone Rg"/>
              </a:rPr>
              <a:t>industry</a:t>
            </a:r>
          </a:p>
          <a:p>
            <a:pPr marL="285750" indent="-285750">
              <a:buFont typeface="Arial"/>
              <a:buChar char="•"/>
            </a:pPr>
            <a:r>
              <a:rPr lang="en-GB" sz="2000" dirty="0" smtClean="0">
                <a:latin typeface="Vodafone Rg"/>
              </a:rPr>
              <a:t>Identify </a:t>
            </a:r>
            <a:r>
              <a:rPr lang="en-GB" sz="2000" dirty="0">
                <a:latin typeface="Vodafone Rg"/>
              </a:rPr>
              <a:t>the </a:t>
            </a:r>
            <a:r>
              <a:rPr lang="en-GB" sz="2000" b="1" dirty="0">
                <a:latin typeface="Vodafone Rg"/>
              </a:rPr>
              <a:t>main characteristics and core needs</a:t>
            </a:r>
            <a:r>
              <a:rPr lang="en-GB" sz="2000" dirty="0">
                <a:latin typeface="Vodafone Rg"/>
              </a:rPr>
              <a:t> of different </a:t>
            </a:r>
            <a:r>
              <a:rPr lang="en-GB" sz="2000" dirty="0" smtClean="0">
                <a:latin typeface="Vodafone Rg"/>
              </a:rPr>
              <a:t>industry verticals </a:t>
            </a:r>
            <a:endParaRPr lang="en-GB" sz="2000" dirty="0">
              <a:latin typeface="Vodafone Rg"/>
            </a:endParaRPr>
          </a:p>
          <a:p>
            <a:endParaRPr lang="en-US" sz="2000" dirty="0">
              <a:latin typeface="Vodafone Rg"/>
            </a:endParaRPr>
          </a:p>
          <a:p>
            <a:endParaRPr lang="en-US" sz="2000" dirty="0">
              <a:latin typeface="Vodafone Rg"/>
            </a:endParaRPr>
          </a:p>
          <a:p>
            <a:endParaRPr lang="en-US" sz="2000" dirty="0" smtClean="0">
              <a:latin typeface="Vodafone Rg"/>
            </a:endParaRPr>
          </a:p>
        </p:txBody>
      </p:sp>
      <p:sp>
        <p:nvSpPr>
          <p:cNvPr id="22" name="TextBox 21"/>
          <p:cNvSpPr txBox="1"/>
          <p:nvPr/>
        </p:nvSpPr>
        <p:spPr>
          <a:xfrm>
            <a:off x="2318146" y="3325048"/>
            <a:ext cx="6295630" cy="910035"/>
          </a:xfrm>
          <a:prstGeom prst="rect">
            <a:avLst/>
          </a:prstGeom>
        </p:spPr>
        <p:txBody>
          <a:bodyPr wrap="square" lIns="0" tIns="0" rIns="0" bIns="0" rtlCol="0">
            <a:noAutofit/>
          </a:bodyPr>
          <a:lstStyle/>
          <a:p>
            <a:pPr algn="ctr"/>
            <a:r>
              <a:rPr lang="en-US" b="1" dirty="0" smtClean="0">
                <a:solidFill>
                  <a:srgbClr val="FF0000"/>
                </a:solidFill>
                <a:latin typeface="Vodafone Rg"/>
              </a:rPr>
              <a:t>This </a:t>
            </a:r>
            <a:r>
              <a:rPr lang="en-US" b="1" dirty="0">
                <a:solidFill>
                  <a:srgbClr val="FF0000"/>
                </a:solidFill>
                <a:latin typeface="Vodafone Rg"/>
              </a:rPr>
              <a:t>will help you to better understand </a:t>
            </a:r>
            <a:r>
              <a:rPr lang="en-US" b="1" dirty="0" smtClean="0">
                <a:solidFill>
                  <a:srgbClr val="FF0000"/>
                </a:solidFill>
                <a:latin typeface="Vodafone Rg"/>
              </a:rPr>
              <a:t>your customers’ needs,  have deeper conversations with them and therefore, build more </a:t>
            </a:r>
            <a:r>
              <a:rPr lang="en-US" b="1" dirty="0">
                <a:solidFill>
                  <a:srgbClr val="FF0000"/>
                </a:solidFill>
                <a:latin typeface="Vodafone Rg"/>
              </a:rPr>
              <a:t>successful </a:t>
            </a:r>
            <a:r>
              <a:rPr lang="en-US" b="1" dirty="0" smtClean="0">
                <a:solidFill>
                  <a:srgbClr val="FF0000"/>
                </a:solidFill>
                <a:latin typeface="Vodafone Rg"/>
              </a:rPr>
              <a:t>relationships with your Small Business customers</a:t>
            </a:r>
            <a:endParaRPr lang="en-US" b="1" dirty="0">
              <a:solidFill>
                <a:srgbClr val="FF0000"/>
              </a:solidFill>
              <a:latin typeface="Vodafone Rg"/>
            </a:endParaRPr>
          </a:p>
        </p:txBody>
      </p:sp>
      <p:grpSp>
        <p:nvGrpSpPr>
          <p:cNvPr id="17" name="Group 16"/>
          <p:cNvGrpSpPr/>
          <p:nvPr/>
        </p:nvGrpSpPr>
        <p:grpSpPr>
          <a:xfrm>
            <a:off x="0" y="-1"/>
            <a:ext cx="1945904" cy="5226491"/>
            <a:chOff x="0" y="-1"/>
            <a:chExt cx="1945904" cy="5226491"/>
          </a:xfrm>
        </p:grpSpPr>
        <p:sp>
          <p:nvSpPr>
            <p:cNvPr id="23" name="Rectangle 22"/>
            <p:cNvSpPr/>
            <p:nvPr/>
          </p:nvSpPr>
          <p:spPr>
            <a:xfrm>
              <a:off x="0" y="-1"/>
              <a:ext cx="1945904" cy="514350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Lt" panose="020B0606040202020204" pitchFamily="34" charset="0"/>
              </a:endParaRPr>
            </a:p>
          </p:txBody>
        </p:sp>
        <p:sp>
          <p:nvSpPr>
            <p:cNvPr id="24" name="Pentagon 23"/>
            <p:cNvSpPr>
              <a:spLocks noChangeAspect="1"/>
            </p:cNvSpPr>
            <p:nvPr/>
          </p:nvSpPr>
          <p:spPr>
            <a:xfrm>
              <a:off x="58260" y="353391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25" name="Pentagon 24"/>
            <p:cNvSpPr>
              <a:spLocks noChangeAspect="1"/>
            </p:cNvSpPr>
            <p:nvPr/>
          </p:nvSpPr>
          <p:spPr>
            <a:xfrm>
              <a:off x="51846" y="88018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26" name="Pentagon 25"/>
            <p:cNvSpPr>
              <a:spLocks noChangeAspect="1"/>
            </p:cNvSpPr>
            <p:nvPr/>
          </p:nvSpPr>
          <p:spPr>
            <a:xfrm>
              <a:off x="51846" y="1289403"/>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smtClean="0">
                  <a:solidFill>
                    <a:schemeClr val="bg1">
                      <a:lumMod val="95000"/>
                    </a:schemeClr>
                  </a:solidFill>
                  <a:latin typeface="Vodafone Rg"/>
                </a:rPr>
                <a:t> 1. Why?</a:t>
              </a:r>
              <a:endParaRPr lang="en-GB" b="1" kern="1200" dirty="0" smtClean="0">
                <a:solidFill>
                  <a:schemeClr val="bg1">
                    <a:lumMod val="95000"/>
                  </a:schemeClr>
                </a:solidFill>
                <a:latin typeface="Vodafone Rg"/>
              </a:endParaRPr>
            </a:p>
          </p:txBody>
        </p:sp>
        <p:sp>
          <p:nvSpPr>
            <p:cNvPr id="27" name="Pentagon 26"/>
            <p:cNvSpPr>
              <a:spLocks noChangeAspect="1"/>
            </p:cNvSpPr>
            <p:nvPr/>
          </p:nvSpPr>
          <p:spPr>
            <a:xfrm>
              <a:off x="58260" y="3059692"/>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sp>
          <p:nvSpPr>
            <p:cNvPr id="28" name="TextBox 27"/>
            <p:cNvSpPr txBox="1"/>
            <p:nvPr/>
          </p:nvSpPr>
          <p:spPr>
            <a:xfrm>
              <a:off x="124765" y="1851687"/>
              <a:ext cx="1794426" cy="3374803"/>
            </a:xfrm>
            <a:prstGeom prst="rect">
              <a:avLst/>
            </a:prstGeom>
            <a:ln>
              <a:noFill/>
            </a:ln>
          </p:spPr>
          <p:txBody>
            <a:bodyPr wrap="square" lIns="0" tIns="0" rIns="0" bIns="0" rtlCol="0">
              <a:noAutofit/>
            </a:bodyPr>
            <a:lstStyle/>
            <a:p>
              <a:pPr>
                <a:tabLst>
                  <a:tab pos="93663" algn="l"/>
                </a:tabLst>
              </a:pPr>
              <a:r>
                <a:rPr lang="en-US" sz="1200" b="1" dirty="0" smtClean="0">
                  <a:solidFill>
                    <a:schemeClr val="accent1"/>
                  </a:solidFill>
                  <a:latin typeface="Vodafone Rg"/>
                </a:rPr>
                <a:t>What you will learn</a:t>
              </a:r>
            </a:p>
            <a:p>
              <a:pPr>
                <a:tabLst>
                  <a:tab pos="93663" algn="l"/>
                </a:tabLst>
              </a:pPr>
              <a:r>
                <a:rPr lang="en-US" sz="1200" dirty="0" smtClean="0">
                  <a:solidFill>
                    <a:srgbClr val="888888"/>
                  </a:solidFill>
                  <a:latin typeface="Vodafone Rg"/>
                </a:rPr>
                <a:t>Core Business Needs</a:t>
              </a:r>
            </a:p>
            <a:p>
              <a:pPr>
                <a:tabLst>
                  <a:tab pos="93663" algn="l"/>
                </a:tabLst>
              </a:pPr>
              <a:r>
                <a:rPr lang="en-US" sz="1200" dirty="0" smtClean="0">
                  <a:solidFill>
                    <a:srgbClr val="888888"/>
                  </a:solidFill>
                  <a:latin typeface="Vodafone Rg"/>
                </a:rPr>
                <a:t>Verticals Main Characteristics</a:t>
              </a:r>
              <a:endParaRPr lang="en-US" sz="1200" dirty="0">
                <a:solidFill>
                  <a:srgbClr val="888888"/>
                </a:solidFill>
                <a:latin typeface="Vodafone Rg"/>
              </a:endParaRPr>
            </a:p>
            <a:p>
              <a:pPr>
                <a:tabLst>
                  <a:tab pos="93663" algn="l"/>
                </a:tabLst>
              </a:pPr>
              <a:r>
                <a:rPr lang="en-US" sz="1200" dirty="0" smtClean="0">
                  <a:solidFill>
                    <a:srgbClr val="888888"/>
                  </a:solidFill>
                  <a:latin typeface="Vodafone Rg"/>
                </a:rPr>
                <a:t>Summary</a:t>
              </a:r>
            </a:p>
            <a:p>
              <a:pPr>
                <a:tabLst>
                  <a:tab pos="93663" algn="l"/>
                </a:tabLst>
              </a:pPr>
              <a:r>
                <a:rPr lang="en-US" sz="1200" dirty="0" smtClean="0">
                  <a:solidFill>
                    <a:srgbClr val="888888"/>
                  </a:solidFill>
                  <a:latin typeface="Vodafone Rg"/>
                </a:rPr>
                <a:t>Test yourself</a:t>
              </a:r>
            </a:p>
          </p:txBody>
        </p:sp>
      </p:grpSp>
      <p:sp>
        <p:nvSpPr>
          <p:cNvPr id="13" name="23 Rectángulo"/>
          <p:cNvSpPr/>
          <p:nvPr/>
        </p:nvSpPr>
        <p:spPr>
          <a:xfrm>
            <a:off x="0" y="-1"/>
            <a:ext cx="9144000" cy="617539"/>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200" b="1" kern="1200" dirty="0" smtClean="0">
              <a:solidFill>
                <a:srgbClr val="34342B"/>
              </a:solidFill>
              <a:latin typeface="Vodafone Lt" panose="020B0606040202020204" pitchFamily="34" charset="0"/>
            </a:endParaRPr>
          </a:p>
        </p:txBody>
      </p:sp>
      <p:pic>
        <p:nvPicPr>
          <p:cNvPr id="15"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317" y="11154"/>
            <a:ext cx="336654" cy="606384"/>
          </a:xfrm>
          <a:prstGeom prst="rect">
            <a:avLst/>
          </a:prstGeom>
        </p:spPr>
      </p:pic>
      <p:sp>
        <p:nvSpPr>
          <p:cNvPr id="16" name="33 CuadroTexto"/>
          <p:cNvSpPr txBox="1"/>
          <p:nvPr/>
        </p:nvSpPr>
        <p:spPr>
          <a:xfrm>
            <a:off x="1359147" y="-26986"/>
            <a:ext cx="6532987" cy="614150"/>
          </a:xfrm>
          <a:prstGeom prst="rect">
            <a:avLst/>
          </a:prstGeom>
        </p:spPr>
        <p:txBody>
          <a:bodyPr wrap="square" lIns="0" tIns="0" rIns="0" bIns="0" rtlCol="0" anchor="ctr">
            <a:noAutofit/>
          </a:bodyPr>
          <a:lstStyle/>
          <a:p>
            <a:r>
              <a:rPr lang="es-ES" sz="2800" b="1" dirty="0" err="1" smtClean="0">
                <a:solidFill>
                  <a:schemeClr val="bg1"/>
                </a:solidFill>
                <a:latin typeface="Vodafone Rg"/>
              </a:rPr>
              <a:t>Why</a:t>
            </a:r>
            <a:r>
              <a:rPr lang="es-ES" sz="2800" b="1" dirty="0">
                <a:solidFill>
                  <a:schemeClr val="bg1"/>
                </a:solidFill>
                <a:latin typeface="Vodafone Rg"/>
              </a:rPr>
              <a:t> </a:t>
            </a:r>
            <a:r>
              <a:rPr lang="es-ES" sz="2800" b="1" dirty="0" smtClean="0">
                <a:solidFill>
                  <a:schemeClr val="bg1"/>
                </a:solidFill>
                <a:latin typeface="Vodafone Rg"/>
              </a:rPr>
              <a:t>are Small </a:t>
            </a:r>
            <a:r>
              <a:rPr lang="es-ES" sz="2800" b="1" dirty="0" err="1" smtClean="0">
                <a:solidFill>
                  <a:schemeClr val="bg1"/>
                </a:solidFill>
                <a:latin typeface="Vodafone Rg"/>
              </a:rPr>
              <a:t>Businesses</a:t>
            </a:r>
            <a:r>
              <a:rPr lang="es-ES" sz="2800" b="1" dirty="0" smtClean="0">
                <a:solidFill>
                  <a:schemeClr val="bg1"/>
                </a:solidFill>
                <a:latin typeface="Vodafone Rg"/>
              </a:rPr>
              <a:t> </a:t>
            </a:r>
            <a:r>
              <a:rPr lang="es-ES" sz="2800" b="1" dirty="0" err="1" smtClean="0">
                <a:solidFill>
                  <a:schemeClr val="bg1"/>
                </a:solidFill>
                <a:latin typeface="Vodafone Rg"/>
              </a:rPr>
              <a:t>Important</a:t>
            </a:r>
            <a:r>
              <a:rPr lang="es-ES" sz="2800" b="1" dirty="0" smtClean="0">
                <a:solidFill>
                  <a:schemeClr val="bg1"/>
                </a:solidFill>
                <a:latin typeface="Vodafone Rg"/>
              </a:rPr>
              <a:t>?</a:t>
            </a:r>
            <a:endParaRPr lang="es-ES" sz="2800" b="1" dirty="0">
              <a:solidFill>
                <a:schemeClr val="bg1"/>
              </a:solidFill>
              <a:latin typeface="Vodafone Rg"/>
            </a:endParaRPr>
          </a:p>
        </p:txBody>
      </p:sp>
    </p:spTree>
    <p:extLst>
      <p:ext uri="{BB962C8B-B14F-4D97-AF65-F5344CB8AC3E}">
        <p14:creationId xmlns:p14="http://schemas.microsoft.com/office/powerpoint/2010/main" val="390888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left)">
                                      <p:cBhvr>
                                        <p:cTn id="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0" name="Title 2"/>
          <p:cNvSpPr>
            <a:spLocks noGrp="1"/>
          </p:cNvSpPr>
          <p:nvPr>
            <p:ph type="title"/>
          </p:nvPr>
        </p:nvSpPr>
        <p:spPr>
          <a:xfrm>
            <a:off x="2328599" y="1005006"/>
            <a:ext cx="6512004" cy="875675"/>
          </a:xfrm>
        </p:spPr>
        <p:txBody>
          <a:bodyPr/>
          <a:lstStyle/>
          <a:p>
            <a:r>
              <a:rPr lang="en-US" dirty="0" smtClean="0">
                <a:latin typeface="Vodafone Rg"/>
              </a:rPr>
              <a:t>Question 3</a:t>
            </a:r>
            <a:endParaRPr lang="en-US" dirty="0">
              <a:latin typeface="Vodafone Rg"/>
            </a:endParaRPr>
          </a:p>
        </p:txBody>
      </p:sp>
      <p:sp>
        <p:nvSpPr>
          <p:cNvPr id="15" name="Content Placeholder 1"/>
          <p:cNvSpPr>
            <a:spLocks noGrp="1"/>
          </p:cNvSpPr>
          <p:nvPr>
            <p:ph idx="1"/>
          </p:nvPr>
        </p:nvSpPr>
        <p:spPr>
          <a:xfrm>
            <a:off x="2350076" y="1334578"/>
            <a:ext cx="6478875" cy="3577660"/>
          </a:xfrm>
        </p:spPr>
        <p:txBody>
          <a:bodyPr/>
          <a:lstStyle/>
          <a:p>
            <a:pPr marL="0" indent="0">
              <a:buNone/>
            </a:pPr>
            <a:r>
              <a:rPr lang="en-US" dirty="0">
                <a:latin typeface="Vodafone Rg"/>
              </a:rPr>
              <a:t>Which of the following </a:t>
            </a:r>
            <a:r>
              <a:rPr lang="en-US" dirty="0" smtClean="0">
                <a:latin typeface="Vodafone Rg"/>
              </a:rPr>
              <a:t>is </a:t>
            </a:r>
            <a:r>
              <a:rPr lang="en-US" dirty="0">
                <a:latin typeface="Vodafone Rg"/>
              </a:rPr>
              <a:t>NOT an example of an application that could increase the </a:t>
            </a:r>
            <a:r>
              <a:rPr lang="en-US" i="1" dirty="0">
                <a:latin typeface="Vodafone Rg"/>
              </a:rPr>
              <a:t>“Sales efficiency” </a:t>
            </a:r>
            <a:r>
              <a:rPr lang="en-US" dirty="0">
                <a:latin typeface="Vodafone Rg"/>
              </a:rPr>
              <a:t>of a small retailer?</a:t>
            </a:r>
          </a:p>
          <a:p>
            <a:pPr marL="0" indent="0">
              <a:buNone/>
            </a:pPr>
            <a:endParaRPr lang="en-US" dirty="0">
              <a:latin typeface="Vodafone Rg"/>
            </a:endParaRPr>
          </a:p>
        </p:txBody>
      </p:sp>
      <p:sp>
        <p:nvSpPr>
          <p:cNvPr id="16" name="TextBox 15">
            <a:hlinkClick r:id="rId3" action="ppaction://hlinksldjump"/>
          </p:cNvPr>
          <p:cNvSpPr txBox="1"/>
          <p:nvPr/>
        </p:nvSpPr>
        <p:spPr>
          <a:xfrm>
            <a:off x="2658793" y="194766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r>
              <a:rPr lang="en-US" sz="1600" dirty="0" smtClean="0">
                <a:latin typeface="Vodafone Rg"/>
              </a:rPr>
              <a:t> a) </a:t>
            </a:r>
            <a:r>
              <a:rPr lang="en-US" sz="1600" dirty="0">
                <a:latin typeface="Vodafone Rg"/>
              </a:rPr>
              <a:t>Card payment system</a:t>
            </a:r>
          </a:p>
          <a:p>
            <a:pPr marL="0" indent="0">
              <a:buFont typeface="Arial" pitchFamily="34" charset="0"/>
              <a:buNone/>
            </a:pPr>
            <a:endParaRPr lang="en-US" sz="1600" dirty="0" smtClean="0">
              <a:latin typeface="Vodafone Rg"/>
            </a:endParaRPr>
          </a:p>
        </p:txBody>
      </p:sp>
      <p:sp>
        <p:nvSpPr>
          <p:cNvPr id="17" name="TextBox 16">
            <a:hlinkClick r:id="rId4" action="ppaction://hlinksldjump"/>
          </p:cNvPr>
          <p:cNvSpPr txBox="1"/>
          <p:nvPr/>
        </p:nvSpPr>
        <p:spPr>
          <a:xfrm>
            <a:off x="2662565" y="2397260"/>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dirty="0" smtClean="0">
                <a:latin typeface="Vodafone Rg"/>
              </a:rPr>
              <a:t> b) Online shop</a:t>
            </a:r>
          </a:p>
        </p:txBody>
      </p:sp>
      <p:sp>
        <p:nvSpPr>
          <p:cNvPr id="22" name="TextBox 21">
            <a:hlinkClick r:id="rId5" action="ppaction://hlinksldjump"/>
          </p:cNvPr>
          <p:cNvSpPr txBox="1"/>
          <p:nvPr/>
        </p:nvSpPr>
        <p:spPr>
          <a:xfrm>
            <a:off x="2666337" y="284685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dirty="0" smtClean="0">
                <a:latin typeface="Vodafone Rg"/>
              </a:rPr>
              <a:t> c) Project planning</a:t>
            </a:r>
          </a:p>
        </p:txBody>
      </p:sp>
      <p:sp>
        <p:nvSpPr>
          <p:cNvPr id="23" name="TextBox 22">
            <a:hlinkClick r:id="rId6" action="ppaction://hlinksldjump"/>
          </p:cNvPr>
          <p:cNvSpPr txBox="1"/>
          <p:nvPr/>
        </p:nvSpPr>
        <p:spPr>
          <a:xfrm>
            <a:off x="2656597" y="3309958"/>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dirty="0" smtClean="0">
                <a:latin typeface="Vodafone Rg"/>
              </a:rPr>
              <a:t> d) Point of sale</a:t>
            </a:r>
          </a:p>
        </p:txBody>
      </p:sp>
      <p:grpSp>
        <p:nvGrpSpPr>
          <p:cNvPr id="18" name="Group 17"/>
          <p:cNvGrpSpPr/>
          <p:nvPr/>
        </p:nvGrpSpPr>
        <p:grpSpPr>
          <a:xfrm>
            <a:off x="0" y="-1"/>
            <a:ext cx="1945904" cy="5143501"/>
            <a:chOff x="0" y="-1"/>
            <a:chExt cx="1945904" cy="5143501"/>
          </a:xfrm>
        </p:grpSpPr>
        <p:sp>
          <p:nvSpPr>
            <p:cNvPr id="19" name="Rectangle 18"/>
            <p:cNvSpPr/>
            <p:nvPr/>
          </p:nvSpPr>
          <p:spPr>
            <a:xfrm>
              <a:off x="0" y="-1"/>
              <a:ext cx="1945904" cy="514350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31" name="Pentagon 30"/>
            <p:cNvSpPr>
              <a:spLocks noChangeAspect="1"/>
            </p:cNvSpPr>
            <p:nvPr/>
          </p:nvSpPr>
          <p:spPr>
            <a:xfrm>
              <a:off x="51846" y="88018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32" name="Pentagon 31"/>
            <p:cNvSpPr>
              <a:spLocks noChangeAspect="1"/>
            </p:cNvSpPr>
            <p:nvPr/>
          </p:nvSpPr>
          <p:spPr>
            <a:xfrm>
              <a:off x="51846" y="1289403"/>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smtClean="0">
                  <a:solidFill>
                    <a:schemeClr val="bg1">
                      <a:lumMod val="95000"/>
                    </a:schemeClr>
                  </a:solidFill>
                  <a:latin typeface="Vodafone Rg"/>
                </a:rPr>
                <a:t> 1. Why?</a:t>
              </a:r>
              <a:endParaRPr lang="en-GB" b="1" kern="1200" dirty="0" smtClean="0">
                <a:solidFill>
                  <a:schemeClr val="bg1">
                    <a:lumMod val="95000"/>
                  </a:schemeClr>
                </a:solidFill>
                <a:latin typeface="Vodafone Rg"/>
              </a:endParaRPr>
            </a:p>
          </p:txBody>
        </p:sp>
      </p:grpSp>
      <p:sp>
        <p:nvSpPr>
          <p:cNvPr id="35" name="23 Rectángulo"/>
          <p:cNvSpPr/>
          <p:nvPr/>
        </p:nvSpPr>
        <p:spPr>
          <a:xfrm>
            <a:off x="0" y="-1"/>
            <a:ext cx="9144000" cy="617539"/>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200" b="1" kern="1200" dirty="0" smtClean="0">
              <a:solidFill>
                <a:srgbClr val="34342B"/>
              </a:solidFill>
              <a:latin typeface="Vodafone Rg"/>
            </a:endParaRPr>
          </a:p>
        </p:txBody>
      </p:sp>
      <p:pic>
        <p:nvPicPr>
          <p:cNvPr id="3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7317" y="11154"/>
            <a:ext cx="336654" cy="606384"/>
          </a:xfrm>
          <a:prstGeom prst="rect">
            <a:avLst/>
          </a:prstGeom>
        </p:spPr>
      </p:pic>
      <p:sp>
        <p:nvSpPr>
          <p:cNvPr id="21" name="Pentagon 20"/>
          <p:cNvSpPr>
            <a:spLocks noChangeAspect="1"/>
          </p:cNvSpPr>
          <p:nvPr/>
        </p:nvSpPr>
        <p:spPr>
          <a:xfrm>
            <a:off x="58260" y="353391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24" name="Pentagon 23"/>
          <p:cNvSpPr>
            <a:spLocks noChangeAspect="1"/>
          </p:cNvSpPr>
          <p:nvPr/>
        </p:nvSpPr>
        <p:spPr>
          <a:xfrm>
            <a:off x="58260" y="3059692"/>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sp>
        <p:nvSpPr>
          <p:cNvPr id="25" name="TextBox 24"/>
          <p:cNvSpPr txBox="1"/>
          <p:nvPr/>
        </p:nvSpPr>
        <p:spPr>
          <a:xfrm>
            <a:off x="124765" y="1851687"/>
            <a:ext cx="1794426" cy="3374803"/>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Core Business Needs</a:t>
            </a:r>
          </a:p>
          <a:p>
            <a:pPr>
              <a:tabLst>
                <a:tab pos="93663" algn="l"/>
              </a:tabLst>
            </a:pPr>
            <a:r>
              <a:rPr lang="en-US" sz="1200" dirty="0" smtClean="0">
                <a:solidFill>
                  <a:srgbClr val="888888"/>
                </a:solidFill>
                <a:latin typeface="Vodafone Rg"/>
              </a:rPr>
              <a:t>Verticals Main Characteristics</a:t>
            </a:r>
            <a:endParaRPr lang="en-US" sz="1200" dirty="0">
              <a:solidFill>
                <a:srgbClr val="888888"/>
              </a:solidFill>
              <a:latin typeface="Vodafone Rg"/>
            </a:endParaRPr>
          </a:p>
          <a:p>
            <a:pPr>
              <a:tabLst>
                <a:tab pos="93663" algn="l"/>
              </a:tabLst>
            </a:pPr>
            <a:r>
              <a:rPr lang="en-US" sz="1200" dirty="0" smtClean="0">
                <a:solidFill>
                  <a:srgbClr val="888888"/>
                </a:solidFill>
                <a:latin typeface="Vodafone Rg"/>
              </a:rPr>
              <a:t>Summary</a:t>
            </a:r>
          </a:p>
          <a:p>
            <a:pPr>
              <a:tabLst>
                <a:tab pos="93663" algn="l"/>
              </a:tabLst>
            </a:pPr>
            <a:r>
              <a:rPr lang="en-US" sz="1200" b="1" dirty="0">
                <a:solidFill>
                  <a:schemeClr val="accent1"/>
                </a:solidFill>
                <a:latin typeface="Vodafone Rg"/>
              </a:rPr>
              <a:t>Test yourself</a:t>
            </a:r>
          </a:p>
        </p:txBody>
      </p:sp>
      <p:sp>
        <p:nvSpPr>
          <p:cNvPr id="28" name="33 CuadroTexto"/>
          <p:cNvSpPr txBox="1"/>
          <p:nvPr/>
        </p:nvSpPr>
        <p:spPr>
          <a:xfrm>
            <a:off x="1359147" y="-26986"/>
            <a:ext cx="6532987" cy="614150"/>
          </a:xfrm>
          <a:prstGeom prst="rect">
            <a:avLst/>
          </a:prstGeom>
        </p:spPr>
        <p:txBody>
          <a:bodyPr wrap="square" lIns="0" tIns="0" rIns="0" bIns="0" rtlCol="0" anchor="ctr">
            <a:noAutofit/>
          </a:bodyPr>
          <a:lstStyle/>
          <a:p>
            <a:r>
              <a:rPr lang="es-ES" sz="2800" b="1" dirty="0" err="1" smtClean="0">
                <a:solidFill>
                  <a:schemeClr val="bg1"/>
                </a:solidFill>
                <a:latin typeface="Vodafone Rg"/>
              </a:rPr>
              <a:t>Why</a:t>
            </a:r>
            <a:r>
              <a:rPr lang="es-ES" sz="2800" b="1" dirty="0">
                <a:solidFill>
                  <a:schemeClr val="bg1"/>
                </a:solidFill>
                <a:latin typeface="Vodafone Rg"/>
              </a:rPr>
              <a:t> </a:t>
            </a:r>
            <a:r>
              <a:rPr lang="es-ES" sz="2800" b="1" dirty="0" smtClean="0">
                <a:solidFill>
                  <a:schemeClr val="bg1"/>
                </a:solidFill>
                <a:latin typeface="Vodafone Rg"/>
              </a:rPr>
              <a:t>are Small </a:t>
            </a:r>
            <a:r>
              <a:rPr lang="es-ES" sz="2800" b="1" dirty="0" err="1" smtClean="0">
                <a:solidFill>
                  <a:schemeClr val="bg1"/>
                </a:solidFill>
                <a:latin typeface="Vodafone Rg"/>
              </a:rPr>
              <a:t>Businesses</a:t>
            </a:r>
            <a:r>
              <a:rPr lang="es-ES" sz="2800" b="1" dirty="0" smtClean="0">
                <a:solidFill>
                  <a:schemeClr val="bg1"/>
                </a:solidFill>
                <a:latin typeface="Vodafone Rg"/>
              </a:rPr>
              <a:t> </a:t>
            </a:r>
            <a:r>
              <a:rPr lang="es-ES" sz="2800" b="1" dirty="0" err="1" smtClean="0">
                <a:solidFill>
                  <a:schemeClr val="bg1"/>
                </a:solidFill>
                <a:latin typeface="Vodafone Rg"/>
              </a:rPr>
              <a:t>Important</a:t>
            </a:r>
            <a:r>
              <a:rPr lang="es-ES" sz="2800" b="1" dirty="0" smtClean="0">
                <a:solidFill>
                  <a:schemeClr val="bg1"/>
                </a:solidFill>
                <a:latin typeface="Vodafone Rg"/>
              </a:rPr>
              <a:t>?</a:t>
            </a:r>
            <a:endParaRPr lang="es-ES" sz="2800" b="1" dirty="0">
              <a:solidFill>
                <a:schemeClr val="bg1"/>
              </a:solidFill>
              <a:latin typeface="Vodafone Rg"/>
            </a:endParaRPr>
          </a:p>
        </p:txBody>
      </p:sp>
    </p:spTree>
    <p:extLst>
      <p:ext uri="{BB962C8B-B14F-4D97-AF65-F5344CB8AC3E}">
        <p14:creationId xmlns:p14="http://schemas.microsoft.com/office/powerpoint/2010/main" val="19602210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6" name="TextBox 15"/>
          <p:cNvSpPr txBox="1"/>
          <p:nvPr/>
        </p:nvSpPr>
        <p:spPr>
          <a:xfrm>
            <a:off x="2658793" y="1947664"/>
            <a:ext cx="4837545" cy="311728"/>
          </a:xfrm>
          <a:prstGeom prst="rect">
            <a:avLst/>
          </a:prstGeom>
          <a:solidFill>
            <a:srgbClr val="E60000"/>
          </a:solidFill>
          <a:effectLst>
            <a:outerShdw blurRad="50800" dist="38100" dir="2700000" algn="tl" rotWithShape="0">
              <a:prstClr val="black">
                <a:alpha val="40000"/>
              </a:prstClr>
            </a:outerShdw>
          </a:effectLst>
        </p:spPr>
        <p:txBody>
          <a:bodyPr wrap="none" lIns="0" tIns="0" rIns="0" bIns="0" rtlCol="0">
            <a:noAutofit/>
          </a:bodyPr>
          <a:lstStyle/>
          <a:p>
            <a:r>
              <a:rPr lang="en-US" sz="1600" b="1" dirty="0" smtClean="0">
                <a:solidFill>
                  <a:schemeClr val="bg1"/>
                </a:solidFill>
                <a:latin typeface="Vodafone Rg"/>
              </a:rPr>
              <a:t> a) </a:t>
            </a:r>
            <a:r>
              <a:rPr lang="en-US" sz="1600" b="1" dirty="0">
                <a:solidFill>
                  <a:schemeClr val="bg1"/>
                </a:solidFill>
                <a:latin typeface="Vodafone Rg"/>
              </a:rPr>
              <a:t>Card payment system</a:t>
            </a:r>
          </a:p>
          <a:p>
            <a:pPr marL="0" indent="0">
              <a:buFont typeface="Arial" pitchFamily="34" charset="0"/>
              <a:buNone/>
            </a:pPr>
            <a:endParaRPr lang="en-US" sz="1600" b="1" dirty="0" smtClean="0">
              <a:solidFill>
                <a:schemeClr val="bg1"/>
              </a:solidFill>
              <a:latin typeface="Vodafone Rg"/>
            </a:endParaRPr>
          </a:p>
        </p:txBody>
      </p:sp>
      <p:sp>
        <p:nvSpPr>
          <p:cNvPr id="17" name="TextBox 16"/>
          <p:cNvSpPr txBox="1"/>
          <p:nvPr/>
        </p:nvSpPr>
        <p:spPr>
          <a:xfrm>
            <a:off x="2662565" y="2397260"/>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dirty="0" smtClean="0">
                <a:latin typeface="Vodafone Rg"/>
              </a:rPr>
              <a:t> b) Online shop</a:t>
            </a:r>
          </a:p>
        </p:txBody>
      </p:sp>
      <p:sp>
        <p:nvSpPr>
          <p:cNvPr id="22" name="TextBox 21"/>
          <p:cNvSpPr txBox="1"/>
          <p:nvPr/>
        </p:nvSpPr>
        <p:spPr>
          <a:xfrm>
            <a:off x="2666337" y="284685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dirty="0" smtClean="0">
                <a:latin typeface="Vodafone Rg"/>
              </a:rPr>
              <a:t> c) Project planning</a:t>
            </a:r>
          </a:p>
        </p:txBody>
      </p:sp>
      <p:sp>
        <p:nvSpPr>
          <p:cNvPr id="23" name="TextBox 22"/>
          <p:cNvSpPr txBox="1"/>
          <p:nvPr/>
        </p:nvSpPr>
        <p:spPr>
          <a:xfrm>
            <a:off x="2656597" y="3309958"/>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dirty="0" smtClean="0">
                <a:latin typeface="Vodafone Rg"/>
              </a:rPr>
              <a:t> d) Point of sale</a:t>
            </a:r>
          </a:p>
        </p:txBody>
      </p:sp>
      <p:sp>
        <p:nvSpPr>
          <p:cNvPr id="21" name="Pentagon 20">
            <a:hlinkClick r:id="rId3" action="ppaction://hlinksldjump"/>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Try again</a:t>
            </a:r>
          </a:p>
        </p:txBody>
      </p:sp>
      <p:sp>
        <p:nvSpPr>
          <p:cNvPr id="24" name="TextBox 23"/>
          <p:cNvSpPr txBox="1"/>
          <p:nvPr/>
        </p:nvSpPr>
        <p:spPr>
          <a:xfrm>
            <a:off x="3301998" y="3706962"/>
            <a:ext cx="3136349" cy="914400"/>
          </a:xfrm>
          <a:prstGeom prst="rect">
            <a:avLst/>
          </a:prstGeom>
        </p:spPr>
        <p:txBody>
          <a:bodyPr wrap="none" lIns="0" tIns="0" rIns="0" bIns="0" rtlCol="0">
            <a:noAutofit/>
          </a:bodyPr>
          <a:lstStyle/>
          <a:p>
            <a:r>
              <a:rPr lang="en-US" sz="5400" dirty="0" smtClean="0">
                <a:solidFill>
                  <a:srgbClr val="FF0000"/>
                </a:solidFill>
                <a:latin typeface="Vodafone Rg"/>
                <a:ea typeface="Wingdings"/>
                <a:cs typeface="Wingdings"/>
                <a:sym typeface="Wingdings"/>
              </a:rPr>
              <a:t>Incorrect</a:t>
            </a:r>
            <a:endParaRPr lang="en-US" sz="5400" dirty="0" smtClean="0">
              <a:solidFill>
                <a:srgbClr val="FF0000"/>
              </a:solidFill>
              <a:latin typeface="Vodafone Rg"/>
            </a:endParaRPr>
          </a:p>
        </p:txBody>
      </p:sp>
      <p:grpSp>
        <p:nvGrpSpPr>
          <p:cNvPr id="18" name="Group 17"/>
          <p:cNvGrpSpPr/>
          <p:nvPr/>
        </p:nvGrpSpPr>
        <p:grpSpPr>
          <a:xfrm>
            <a:off x="0" y="-1"/>
            <a:ext cx="1945904" cy="5143501"/>
            <a:chOff x="0" y="-1"/>
            <a:chExt cx="1945904" cy="5143501"/>
          </a:xfrm>
        </p:grpSpPr>
        <p:sp>
          <p:nvSpPr>
            <p:cNvPr id="19" name="Rectangle 18"/>
            <p:cNvSpPr/>
            <p:nvPr/>
          </p:nvSpPr>
          <p:spPr>
            <a:xfrm>
              <a:off x="0" y="-1"/>
              <a:ext cx="1945904" cy="514350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35" name="Pentagon 34"/>
            <p:cNvSpPr>
              <a:spLocks noChangeAspect="1"/>
            </p:cNvSpPr>
            <p:nvPr/>
          </p:nvSpPr>
          <p:spPr>
            <a:xfrm>
              <a:off x="51846" y="88018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36" name="Pentagon 35"/>
            <p:cNvSpPr>
              <a:spLocks noChangeAspect="1"/>
            </p:cNvSpPr>
            <p:nvPr/>
          </p:nvSpPr>
          <p:spPr>
            <a:xfrm>
              <a:off x="51846" y="1289403"/>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smtClean="0">
                  <a:solidFill>
                    <a:schemeClr val="bg1">
                      <a:lumMod val="95000"/>
                    </a:schemeClr>
                  </a:solidFill>
                  <a:latin typeface="Vodafone Rg"/>
                </a:rPr>
                <a:t> 1. Why?</a:t>
              </a:r>
              <a:endParaRPr lang="en-GB" b="1" kern="1200" dirty="0" smtClean="0">
                <a:solidFill>
                  <a:schemeClr val="bg1">
                    <a:lumMod val="95000"/>
                  </a:schemeClr>
                </a:solidFill>
                <a:latin typeface="Vodafone Rg"/>
              </a:endParaRPr>
            </a:p>
          </p:txBody>
        </p:sp>
      </p:grpSp>
      <p:sp>
        <p:nvSpPr>
          <p:cNvPr id="39" name="23 Rectángulo"/>
          <p:cNvSpPr/>
          <p:nvPr/>
        </p:nvSpPr>
        <p:spPr>
          <a:xfrm>
            <a:off x="0" y="-1"/>
            <a:ext cx="9144000" cy="617539"/>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200" b="1" kern="1200" dirty="0" smtClean="0">
              <a:solidFill>
                <a:srgbClr val="34342B"/>
              </a:solidFill>
              <a:latin typeface="Vodafone Rg"/>
            </a:endParaRPr>
          </a:p>
        </p:txBody>
      </p:sp>
      <p:pic>
        <p:nvPicPr>
          <p:cNvPr id="40"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317" y="11154"/>
            <a:ext cx="336654" cy="606384"/>
          </a:xfrm>
          <a:prstGeom prst="rect">
            <a:avLst/>
          </a:prstGeom>
        </p:spPr>
      </p:pic>
      <p:sp>
        <p:nvSpPr>
          <p:cNvPr id="42" name="Title 2"/>
          <p:cNvSpPr txBox="1">
            <a:spLocks/>
          </p:cNvSpPr>
          <p:nvPr/>
        </p:nvSpPr>
        <p:spPr>
          <a:xfrm>
            <a:off x="2328599" y="1005006"/>
            <a:ext cx="6512004" cy="875675"/>
          </a:xfrm>
          <a:prstGeom prst="rect">
            <a:avLst/>
          </a:prstGeom>
        </p:spPr>
        <p:txBody>
          <a:bodyPr vert="horz" lIns="0" tIns="0" rIns="0" bIns="0" rtlCol="0" anchor="t" anchorCtr="0">
            <a:noAutofit/>
          </a:bodyPr>
          <a:lstStyle>
            <a:lvl1pPr algn="l" defTabSz="914066" rtl="0" eaLnBrk="1" latinLnBrk="0" hangingPunct="1">
              <a:spcBef>
                <a:spcPct val="0"/>
              </a:spcBef>
              <a:buNone/>
              <a:defRPr sz="2400" b="1" kern="1200">
                <a:solidFill>
                  <a:schemeClr val="accent1"/>
                </a:solidFill>
                <a:latin typeface="Vodafone Rg" pitchFamily="34" charset="0"/>
                <a:ea typeface="+mj-ea"/>
                <a:cs typeface="+mj-cs"/>
              </a:defRPr>
            </a:lvl1pPr>
          </a:lstStyle>
          <a:p>
            <a:r>
              <a:rPr lang="en-US" dirty="0" smtClean="0">
                <a:latin typeface="Vodafone Rg"/>
              </a:rPr>
              <a:t>Question 3</a:t>
            </a:r>
            <a:endParaRPr lang="en-US" dirty="0">
              <a:latin typeface="Vodafone Rg"/>
            </a:endParaRPr>
          </a:p>
        </p:txBody>
      </p:sp>
      <p:sp>
        <p:nvSpPr>
          <p:cNvPr id="43" name="Content Placeholder 1"/>
          <p:cNvSpPr txBox="1">
            <a:spLocks/>
          </p:cNvSpPr>
          <p:nvPr/>
        </p:nvSpPr>
        <p:spPr>
          <a:xfrm>
            <a:off x="2350076" y="1334578"/>
            <a:ext cx="6478875" cy="3577660"/>
          </a:xfrm>
          <a:prstGeom prst="rect">
            <a:avLst/>
          </a:prstGeom>
        </p:spPr>
        <p:txBody>
          <a:bodyPr vert="horz" lIns="0" tIns="0" rIns="0" bIns="0" rtlCol="0" anchor="t" anchorCtr="0">
            <a:noAutofit/>
          </a:bodyPr>
          <a:lstStyle>
            <a:lvl1pPr marL="180908" indent="-180908" algn="l" defTabSz="914066" rtl="0" eaLnBrk="1" latinLnBrk="0" hangingPunct="1">
              <a:spcBef>
                <a:spcPts val="0"/>
              </a:spcBef>
              <a:spcAft>
                <a:spcPts val="600"/>
              </a:spcAft>
              <a:buClr>
                <a:schemeClr val="accent1"/>
              </a:buClr>
              <a:buFont typeface="Arial" pitchFamily="34" charset="0"/>
              <a:buChar char="•"/>
              <a:defRPr lang="en-US" sz="1800" kern="1200" dirty="0" smtClean="0">
                <a:solidFill>
                  <a:schemeClr val="tx1"/>
                </a:solidFill>
                <a:latin typeface="Vodafone Rg" pitchFamily="34" charset="0"/>
                <a:ea typeface="+mn-ea"/>
                <a:cs typeface="+mn-cs"/>
              </a:defRPr>
            </a:lvl1pPr>
            <a:lvl2pPr marL="447511" indent="-180908" algn="l" defTabSz="914066" rtl="0" eaLnBrk="1" latinLnBrk="0" hangingPunct="1">
              <a:spcBef>
                <a:spcPts val="0"/>
              </a:spcBef>
              <a:spcAft>
                <a:spcPts val="300"/>
              </a:spcAft>
              <a:buClr>
                <a:schemeClr val="accent1"/>
              </a:buClr>
              <a:buFont typeface="Calibri" pitchFamily="34" charset="0"/>
              <a:buChar char="–"/>
              <a:defRPr lang="en-US" sz="1400" kern="1200" dirty="0" smtClean="0">
                <a:solidFill>
                  <a:schemeClr val="tx1"/>
                </a:solidFill>
                <a:latin typeface="Vodafone Rg" pitchFamily="34" charset="0"/>
                <a:ea typeface="+mn-ea"/>
                <a:cs typeface="+mn-cs"/>
              </a:defRPr>
            </a:lvl2pPr>
            <a:lvl3pPr marL="714114" indent="-171388" algn="l" defTabSz="914066" rtl="0" eaLnBrk="1" latinLnBrk="0" hangingPunct="1">
              <a:spcBef>
                <a:spcPts val="0"/>
              </a:spcBef>
              <a:spcAft>
                <a:spcPts val="300"/>
              </a:spcAft>
              <a:buClr>
                <a:schemeClr val="accent1"/>
              </a:buClr>
              <a:buFont typeface="Calibri" pitchFamily="34" charset="0"/>
              <a:buChar char="–"/>
              <a:defRPr lang="en-US" sz="1400" kern="1200" dirty="0" smtClean="0">
                <a:solidFill>
                  <a:schemeClr val="tx1"/>
                </a:solidFill>
                <a:latin typeface="Vodafone Rg" pitchFamily="34" charset="0"/>
                <a:ea typeface="+mn-ea"/>
                <a:cs typeface="+mn-cs"/>
              </a:defRPr>
            </a:lvl3pPr>
            <a:lvl4pPr marL="809329" indent="0" algn="l" defTabSz="914066" rtl="0" eaLnBrk="1" latinLnBrk="0" hangingPunct="1">
              <a:spcBef>
                <a:spcPct val="20000"/>
              </a:spcBef>
              <a:buClr>
                <a:schemeClr val="accent1"/>
              </a:buClr>
              <a:buFont typeface="Calibri" pitchFamily="34" charset="0"/>
              <a:buNone/>
              <a:defRPr sz="1200" kern="1200">
                <a:solidFill>
                  <a:schemeClr val="tx1"/>
                </a:solidFill>
                <a:latin typeface="+mn-lt"/>
                <a:ea typeface="+mn-ea"/>
                <a:cs typeface="+mn-cs"/>
              </a:defRPr>
            </a:lvl4pPr>
            <a:lvl5pPr marL="1114016" indent="-123780" algn="l" defTabSz="914066" rtl="0" eaLnBrk="1" latinLnBrk="0" hangingPunct="1">
              <a:spcBef>
                <a:spcPct val="20000"/>
              </a:spcBef>
              <a:buClr>
                <a:schemeClr val="accent1"/>
              </a:buClr>
              <a:buFont typeface="Calibri" pitchFamily="34" charset="0"/>
              <a:buChar char="–"/>
              <a:defRPr sz="1200" kern="1200" baseline="0">
                <a:solidFill>
                  <a:schemeClr val="tx1"/>
                </a:solidFill>
                <a:latin typeface="+mn-lt"/>
                <a:ea typeface="+mn-ea"/>
                <a:cs typeface="+mn-cs"/>
              </a:defRPr>
            </a:lvl5pPr>
            <a:lvl6pPr marL="2513679" indent="-228516" algn="l" defTabSz="9140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12" indent="-228516" algn="l" defTabSz="9140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45" indent="-228516" algn="l" defTabSz="9140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777" indent="-228516" algn="l" defTabSz="9140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dirty="0" smtClean="0">
                <a:latin typeface="Vodafone Rg"/>
              </a:rPr>
              <a:t>Which of the following is NOT an example of an application that could increase the </a:t>
            </a:r>
            <a:r>
              <a:rPr lang="en-GB" i="1" dirty="0" smtClean="0">
                <a:latin typeface="Vodafone Rg"/>
              </a:rPr>
              <a:t>“Sales efficiency” </a:t>
            </a:r>
            <a:r>
              <a:rPr lang="en-GB" dirty="0" smtClean="0">
                <a:latin typeface="Vodafone Rg"/>
              </a:rPr>
              <a:t>of a small retailer?</a:t>
            </a:r>
          </a:p>
          <a:p>
            <a:pPr marL="0" indent="0">
              <a:buFont typeface="Arial" pitchFamily="34" charset="0"/>
              <a:buNone/>
            </a:pPr>
            <a:endParaRPr lang="en-GB" dirty="0">
              <a:latin typeface="Vodafone Rg"/>
            </a:endParaRPr>
          </a:p>
        </p:txBody>
      </p:sp>
      <p:sp>
        <p:nvSpPr>
          <p:cNvPr id="25" name="Pentagon 24"/>
          <p:cNvSpPr>
            <a:spLocks noChangeAspect="1"/>
          </p:cNvSpPr>
          <p:nvPr/>
        </p:nvSpPr>
        <p:spPr>
          <a:xfrm>
            <a:off x="58260" y="353391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26" name="Pentagon 25"/>
          <p:cNvSpPr>
            <a:spLocks noChangeAspect="1"/>
          </p:cNvSpPr>
          <p:nvPr/>
        </p:nvSpPr>
        <p:spPr>
          <a:xfrm>
            <a:off x="58260" y="3059692"/>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sp>
        <p:nvSpPr>
          <p:cNvPr id="27" name="TextBox 26"/>
          <p:cNvSpPr txBox="1"/>
          <p:nvPr/>
        </p:nvSpPr>
        <p:spPr>
          <a:xfrm>
            <a:off x="124765" y="1851687"/>
            <a:ext cx="1794426" cy="3374803"/>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Core Business Needs</a:t>
            </a:r>
          </a:p>
          <a:p>
            <a:pPr>
              <a:tabLst>
                <a:tab pos="93663" algn="l"/>
              </a:tabLst>
            </a:pPr>
            <a:r>
              <a:rPr lang="en-US" sz="1200" dirty="0" smtClean="0">
                <a:solidFill>
                  <a:srgbClr val="888888"/>
                </a:solidFill>
                <a:latin typeface="Vodafone Rg"/>
              </a:rPr>
              <a:t>Verticals Main Characteristics</a:t>
            </a:r>
            <a:endParaRPr lang="en-US" sz="1200" dirty="0">
              <a:solidFill>
                <a:srgbClr val="888888"/>
              </a:solidFill>
              <a:latin typeface="Vodafone Rg"/>
            </a:endParaRPr>
          </a:p>
          <a:p>
            <a:pPr>
              <a:tabLst>
                <a:tab pos="93663" algn="l"/>
              </a:tabLst>
            </a:pPr>
            <a:r>
              <a:rPr lang="en-US" sz="1200" dirty="0" smtClean="0">
                <a:solidFill>
                  <a:srgbClr val="888888"/>
                </a:solidFill>
                <a:latin typeface="Vodafone Rg"/>
              </a:rPr>
              <a:t>Summary</a:t>
            </a:r>
          </a:p>
          <a:p>
            <a:pPr>
              <a:tabLst>
                <a:tab pos="93663" algn="l"/>
              </a:tabLst>
            </a:pPr>
            <a:r>
              <a:rPr lang="en-US" sz="1200" b="1" dirty="0">
                <a:solidFill>
                  <a:schemeClr val="accent1"/>
                </a:solidFill>
                <a:latin typeface="Vodafone Rg"/>
              </a:rPr>
              <a:t>Test yourself</a:t>
            </a:r>
          </a:p>
        </p:txBody>
      </p:sp>
      <p:sp>
        <p:nvSpPr>
          <p:cNvPr id="30" name="33 CuadroTexto"/>
          <p:cNvSpPr txBox="1"/>
          <p:nvPr/>
        </p:nvSpPr>
        <p:spPr>
          <a:xfrm>
            <a:off x="1359147" y="-26986"/>
            <a:ext cx="6532987" cy="614150"/>
          </a:xfrm>
          <a:prstGeom prst="rect">
            <a:avLst/>
          </a:prstGeom>
        </p:spPr>
        <p:txBody>
          <a:bodyPr wrap="square" lIns="0" tIns="0" rIns="0" bIns="0" rtlCol="0" anchor="ctr">
            <a:noAutofit/>
          </a:bodyPr>
          <a:lstStyle/>
          <a:p>
            <a:r>
              <a:rPr lang="es-ES" sz="2800" b="1" dirty="0" err="1" smtClean="0">
                <a:solidFill>
                  <a:schemeClr val="bg1"/>
                </a:solidFill>
                <a:latin typeface="Vodafone Rg"/>
              </a:rPr>
              <a:t>Why</a:t>
            </a:r>
            <a:r>
              <a:rPr lang="es-ES" sz="2800" b="1" dirty="0">
                <a:solidFill>
                  <a:schemeClr val="bg1"/>
                </a:solidFill>
                <a:latin typeface="Vodafone Rg"/>
              </a:rPr>
              <a:t> </a:t>
            </a:r>
            <a:r>
              <a:rPr lang="es-ES" sz="2800" b="1" dirty="0" smtClean="0">
                <a:solidFill>
                  <a:schemeClr val="bg1"/>
                </a:solidFill>
                <a:latin typeface="Vodafone Rg"/>
              </a:rPr>
              <a:t>are Small </a:t>
            </a:r>
            <a:r>
              <a:rPr lang="es-ES" sz="2800" b="1" dirty="0" err="1" smtClean="0">
                <a:solidFill>
                  <a:schemeClr val="bg1"/>
                </a:solidFill>
                <a:latin typeface="Vodafone Rg"/>
              </a:rPr>
              <a:t>Businesses</a:t>
            </a:r>
            <a:r>
              <a:rPr lang="es-ES" sz="2800" b="1" dirty="0" smtClean="0">
                <a:solidFill>
                  <a:schemeClr val="bg1"/>
                </a:solidFill>
                <a:latin typeface="Vodafone Rg"/>
              </a:rPr>
              <a:t> </a:t>
            </a:r>
            <a:r>
              <a:rPr lang="es-ES" sz="2800" b="1" dirty="0" err="1" smtClean="0">
                <a:solidFill>
                  <a:schemeClr val="bg1"/>
                </a:solidFill>
                <a:latin typeface="Vodafone Rg"/>
              </a:rPr>
              <a:t>Important</a:t>
            </a:r>
            <a:r>
              <a:rPr lang="es-ES" sz="2800" b="1" dirty="0" smtClean="0">
                <a:solidFill>
                  <a:schemeClr val="bg1"/>
                </a:solidFill>
                <a:latin typeface="Vodafone Rg"/>
              </a:rPr>
              <a:t>?</a:t>
            </a:r>
            <a:endParaRPr lang="es-ES" sz="2800" b="1" dirty="0">
              <a:solidFill>
                <a:schemeClr val="bg1"/>
              </a:solidFill>
              <a:latin typeface="Vodafone Rg"/>
            </a:endParaRPr>
          </a:p>
        </p:txBody>
      </p:sp>
    </p:spTree>
    <p:extLst>
      <p:ext uri="{BB962C8B-B14F-4D97-AF65-F5344CB8AC3E}">
        <p14:creationId xmlns:p14="http://schemas.microsoft.com/office/powerpoint/2010/main" val="15499312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6" name="TextBox 15"/>
          <p:cNvSpPr txBox="1"/>
          <p:nvPr/>
        </p:nvSpPr>
        <p:spPr>
          <a:xfrm>
            <a:off x="2658793" y="194766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r>
              <a:rPr lang="en-US" sz="1600" dirty="0" smtClean="0">
                <a:latin typeface="Vodafone Rg"/>
              </a:rPr>
              <a:t> a) </a:t>
            </a:r>
            <a:r>
              <a:rPr lang="en-US" sz="1600" dirty="0">
                <a:latin typeface="Vodafone Rg"/>
              </a:rPr>
              <a:t>Card payment system</a:t>
            </a:r>
          </a:p>
          <a:p>
            <a:pPr marL="0" indent="0">
              <a:buFont typeface="Arial" pitchFamily="34" charset="0"/>
              <a:buNone/>
            </a:pPr>
            <a:endParaRPr lang="en-US" sz="1600" dirty="0" smtClean="0">
              <a:latin typeface="Vodafone Rg"/>
            </a:endParaRPr>
          </a:p>
        </p:txBody>
      </p:sp>
      <p:sp>
        <p:nvSpPr>
          <p:cNvPr id="17" name="TextBox 16"/>
          <p:cNvSpPr txBox="1"/>
          <p:nvPr/>
        </p:nvSpPr>
        <p:spPr>
          <a:xfrm>
            <a:off x="2662565" y="2397260"/>
            <a:ext cx="4837545" cy="311728"/>
          </a:xfrm>
          <a:prstGeom prst="rect">
            <a:avLst/>
          </a:prstGeom>
          <a:solidFill>
            <a:srgbClr val="E60000"/>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b="1" dirty="0" smtClean="0">
                <a:solidFill>
                  <a:schemeClr val="bg1"/>
                </a:solidFill>
                <a:latin typeface="Vodafone Rg"/>
              </a:rPr>
              <a:t> b) Online shop</a:t>
            </a:r>
          </a:p>
        </p:txBody>
      </p:sp>
      <p:sp>
        <p:nvSpPr>
          <p:cNvPr id="22" name="TextBox 21"/>
          <p:cNvSpPr txBox="1"/>
          <p:nvPr/>
        </p:nvSpPr>
        <p:spPr>
          <a:xfrm>
            <a:off x="2666337" y="284685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dirty="0" smtClean="0">
                <a:latin typeface="Vodafone Rg"/>
              </a:rPr>
              <a:t> c) Project planning</a:t>
            </a:r>
          </a:p>
        </p:txBody>
      </p:sp>
      <p:sp>
        <p:nvSpPr>
          <p:cNvPr id="23" name="TextBox 22"/>
          <p:cNvSpPr txBox="1"/>
          <p:nvPr/>
        </p:nvSpPr>
        <p:spPr>
          <a:xfrm>
            <a:off x="2656597" y="3309958"/>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dirty="0" smtClean="0">
                <a:latin typeface="Vodafone Rg"/>
              </a:rPr>
              <a:t> d) Point of sale</a:t>
            </a:r>
          </a:p>
        </p:txBody>
      </p:sp>
      <p:sp>
        <p:nvSpPr>
          <p:cNvPr id="21" name="Pentagon 20">
            <a:hlinkClick r:id="rId3" action="ppaction://hlinksldjump"/>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Try again</a:t>
            </a:r>
          </a:p>
        </p:txBody>
      </p:sp>
      <p:sp>
        <p:nvSpPr>
          <p:cNvPr id="24" name="TextBox 23"/>
          <p:cNvSpPr txBox="1"/>
          <p:nvPr/>
        </p:nvSpPr>
        <p:spPr>
          <a:xfrm>
            <a:off x="3301998" y="3706962"/>
            <a:ext cx="3136349" cy="914400"/>
          </a:xfrm>
          <a:prstGeom prst="rect">
            <a:avLst/>
          </a:prstGeom>
        </p:spPr>
        <p:txBody>
          <a:bodyPr wrap="none" lIns="0" tIns="0" rIns="0" bIns="0" rtlCol="0">
            <a:noAutofit/>
          </a:bodyPr>
          <a:lstStyle/>
          <a:p>
            <a:r>
              <a:rPr lang="en-US" sz="5400" dirty="0" smtClean="0">
                <a:solidFill>
                  <a:srgbClr val="FF0000"/>
                </a:solidFill>
                <a:latin typeface="Vodafone Rg"/>
                <a:ea typeface="Wingdings"/>
                <a:cs typeface="Wingdings"/>
                <a:sym typeface="Wingdings"/>
              </a:rPr>
              <a:t>Incorrect</a:t>
            </a:r>
            <a:endParaRPr lang="en-US" sz="5400" dirty="0" smtClean="0">
              <a:solidFill>
                <a:srgbClr val="FF0000"/>
              </a:solidFill>
              <a:latin typeface="Vodafone Rg"/>
            </a:endParaRPr>
          </a:p>
        </p:txBody>
      </p:sp>
      <p:grpSp>
        <p:nvGrpSpPr>
          <p:cNvPr id="18" name="Group 17"/>
          <p:cNvGrpSpPr/>
          <p:nvPr/>
        </p:nvGrpSpPr>
        <p:grpSpPr>
          <a:xfrm>
            <a:off x="0" y="-1"/>
            <a:ext cx="1945904" cy="5143501"/>
            <a:chOff x="0" y="-1"/>
            <a:chExt cx="1945904" cy="5143501"/>
          </a:xfrm>
        </p:grpSpPr>
        <p:sp>
          <p:nvSpPr>
            <p:cNvPr id="19" name="Rectangle 18"/>
            <p:cNvSpPr/>
            <p:nvPr/>
          </p:nvSpPr>
          <p:spPr>
            <a:xfrm>
              <a:off x="0" y="-1"/>
              <a:ext cx="1945904" cy="514350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35" name="Pentagon 34"/>
            <p:cNvSpPr>
              <a:spLocks noChangeAspect="1"/>
            </p:cNvSpPr>
            <p:nvPr/>
          </p:nvSpPr>
          <p:spPr>
            <a:xfrm>
              <a:off x="51846" y="88018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36" name="Pentagon 35"/>
            <p:cNvSpPr>
              <a:spLocks noChangeAspect="1"/>
            </p:cNvSpPr>
            <p:nvPr/>
          </p:nvSpPr>
          <p:spPr>
            <a:xfrm>
              <a:off x="51846" y="1289403"/>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smtClean="0">
                  <a:solidFill>
                    <a:schemeClr val="bg1">
                      <a:lumMod val="95000"/>
                    </a:schemeClr>
                  </a:solidFill>
                  <a:latin typeface="Vodafone Rg"/>
                </a:rPr>
                <a:t> 1. Why?</a:t>
              </a:r>
              <a:endParaRPr lang="en-GB" b="1" kern="1200" dirty="0" smtClean="0">
                <a:solidFill>
                  <a:schemeClr val="bg1">
                    <a:lumMod val="95000"/>
                  </a:schemeClr>
                </a:solidFill>
                <a:latin typeface="Vodafone Rg"/>
              </a:endParaRPr>
            </a:p>
          </p:txBody>
        </p:sp>
      </p:grpSp>
      <p:sp>
        <p:nvSpPr>
          <p:cNvPr id="39" name="23 Rectángulo"/>
          <p:cNvSpPr/>
          <p:nvPr/>
        </p:nvSpPr>
        <p:spPr>
          <a:xfrm>
            <a:off x="0" y="-1"/>
            <a:ext cx="9144000" cy="617539"/>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200" b="1" kern="1200" dirty="0" smtClean="0">
              <a:solidFill>
                <a:srgbClr val="34342B"/>
              </a:solidFill>
              <a:latin typeface="Vodafone Rg"/>
            </a:endParaRPr>
          </a:p>
        </p:txBody>
      </p:sp>
      <p:pic>
        <p:nvPicPr>
          <p:cNvPr id="40"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317" y="11154"/>
            <a:ext cx="336654" cy="606384"/>
          </a:xfrm>
          <a:prstGeom prst="rect">
            <a:avLst/>
          </a:prstGeom>
        </p:spPr>
      </p:pic>
      <p:sp>
        <p:nvSpPr>
          <p:cNvPr id="42" name="Title 2"/>
          <p:cNvSpPr>
            <a:spLocks noGrp="1"/>
          </p:cNvSpPr>
          <p:nvPr>
            <p:ph type="title"/>
          </p:nvPr>
        </p:nvSpPr>
        <p:spPr>
          <a:xfrm>
            <a:off x="2328599" y="1005006"/>
            <a:ext cx="6512004" cy="875675"/>
          </a:xfrm>
        </p:spPr>
        <p:txBody>
          <a:bodyPr/>
          <a:lstStyle/>
          <a:p>
            <a:r>
              <a:rPr lang="en-US" dirty="0" smtClean="0">
                <a:latin typeface="Vodafone Rg"/>
              </a:rPr>
              <a:t>Question 3</a:t>
            </a:r>
            <a:endParaRPr lang="en-US" dirty="0">
              <a:latin typeface="Vodafone Rg"/>
            </a:endParaRPr>
          </a:p>
        </p:txBody>
      </p:sp>
      <p:sp>
        <p:nvSpPr>
          <p:cNvPr id="43" name="Content Placeholder 1"/>
          <p:cNvSpPr>
            <a:spLocks noGrp="1"/>
          </p:cNvSpPr>
          <p:nvPr>
            <p:ph idx="1"/>
          </p:nvPr>
        </p:nvSpPr>
        <p:spPr>
          <a:xfrm>
            <a:off x="2350076" y="1334578"/>
            <a:ext cx="6478875" cy="3577660"/>
          </a:xfrm>
        </p:spPr>
        <p:txBody>
          <a:bodyPr/>
          <a:lstStyle/>
          <a:p>
            <a:pPr marL="0" indent="0">
              <a:buNone/>
            </a:pPr>
            <a:r>
              <a:rPr lang="en-US" dirty="0">
                <a:latin typeface="Vodafone Rg"/>
              </a:rPr>
              <a:t>Which of the following </a:t>
            </a:r>
            <a:r>
              <a:rPr lang="en-US" dirty="0" smtClean="0">
                <a:latin typeface="Vodafone Rg"/>
              </a:rPr>
              <a:t>is </a:t>
            </a:r>
            <a:r>
              <a:rPr lang="en-US" dirty="0">
                <a:latin typeface="Vodafone Rg"/>
              </a:rPr>
              <a:t>NOT an example of an application that could increase the </a:t>
            </a:r>
            <a:r>
              <a:rPr lang="en-US" i="1" dirty="0">
                <a:latin typeface="Vodafone Rg"/>
              </a:rPr>
              <a:t>“Sales efficiency” </a:t>
            </a:r>
            <a:r>
              <a:rPr lang="en-US" dirty="0">
                <a:latin typeface="Vodafone Rg"/>
              </a:rPr>
              <a:t>of a small retailer?</a:t>
            </a:r>
          </a:p>
          <a:p>
            <a:pPr marL="0" indent="0">
              <a:buNone/>
            </a:pPr>
            <a:endParaRPr lang="en-US" dirty="0">
              <a:latin typeface="Vodafone Rg"/>
            </a:endParaRPr>
          </a:p>
        </p:txBody>
      </p:sp>
      <p:sp>
        <p:nvSpPr>
          <p:cNvPr id="25" name="Pentagon 24"/>
          <p:cNvSpPr>
            <a:spLocks noChangeAspect="1"/>
          </p:cNvSpPr>
          <p:nvPr/>
        </p:nvSpPr>
        <p:spPr>
          <a:xfrm>
            <a:off x="58260" y="353391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26" name="Pentagon 25"/>
          <p:cNvSpPr>
            <a:spLocks noChangeAspect="1"/>
          </p:cNvSpPr>
          <p:nvPr/>
        </p:nvSpPr>
        <p:spPr>
          <a:xfrm>
            <a:off x="58260" y="3059692"/>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sp>
        <p:nvSpPr>
          <p:cNvPr id="27" name="TextBox 26"/>
          <p:cNvSpPr txBox="1"/>
          <p:nvPr/>
        </p:nvSpPr>
        <p:spPr>
          <a:xfrm>
            <a:off x="124765" y="1851687"/>
            <a:ext cx="1794426" cy="3374803"/>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Core Business Needs</a:t>
            </a:r>
          </a:p>
          <a:p>
            <a:pPr>
              <a:tabLst>
                <a:tab pos="93663" algn="l"/>
              </a:tabLst>
            </a:pPr>
            <a:r>
              <a:rPr lang="en-US" sz="1200" dirty="0" smtClean="0">
                <a:solidFill>
                  <a:srgbClr val="888888"/>
                </a:solidFill>
                <a:latin typeface="Vodafone Rg"/>
              </a:rPr>
              <a:t>Verticals Main Characteristics</a:t>
            </a:r>
            <a:endParaRPr lang="en-US" sz="1200" dirty="0">
              <a:solidFill>
                <a:srgbClr val="888888"/>
              </a:solidFill>
              <a:latin typeface="Vodafone Rg"/>
            </a:endParaRPr>
          </a:p>
          <a:p>
            <a:pPr>
              <a:tabLst>
                <a:tab pos="93663" algn="l"/>
              </a:tabLst>
            </a:pPr>
            <a:r>
              <a:rPr lang="en-US" sz="1200" dirty="0" smtClean="0">
                <a:solidFill>
                  <a:srgbClr val="888888"/>
                </a:solidFill>
                <a:latin typeface="Vodafone Rg"/>
              </a:rPr>
              <a:t>Summary</a:t>
            </a:r>
          </a:p>
          <a:p>
            <a:pPr>
              <a:tabLst>
                <a:tab pos="93663" algn="l"/>
              </a:tabLst>
            </a:pPr>
            <a:r>
              <a:rPr lang="en-US" sz="1200" b="1" dirty="0">
                <a:solidFill>
                  <a:schemeClr val="accent1"/>
                </a:solidFill>
                <a:latin typeface="Vodafone Rg"/>
              </a:rPr>
              <a:t>Test yourself</a:t>
            </a:r>
          </a:p>
        </p:txBody>
      </p:sp>
      <p:sp>
        <p:nvSpPr>
          <p:cNvPr id="30" name="33 CuadroTexto"/>
          <p:cNvSpPr txBox="1"/>
          <p:nvPr/>
        </p:nvSpPr>
        <p:spPr>
          <a:xfrm>
            <a:off x="1359147" y="-26986"/>
            <a:ext cx="6532987" cy="614150"/>
          </a:xfrm>
          <a:prstGeom prst="rect">
            <a:avLst/>
          </a:prstGeom>
        </p:spPr>
        <p:txBody>
          <a:bodyPr wrap="square" lIns="0" tIns="0" rIns="0" bIns="0" rtlCol="0" anchor="ctr">
            <a:noAutofit/>
          </a:bodyPr>
          <a:lstStyle/>
          <a:p>
            <a:r>
              <a:rPr lang="es-ES" sz="2800" b="1" dirty="0" err="1" smtClean="0">
                <a:solidFill>
                  <a:schemeClr val="bg1"/>
                </a:solidFill>
                <a:latin typeface="Vodafone Rg"/>
              </a:rPr>
              <a:t>Why</a:t>
            </a:r>
            <a:r>
              <a:rPr lang="es-ES" sz="2800" b="1" dirty="0">
                <a:solidFill>
                  <a:schemeClr val="bg1"/>
                </a:solidFill>
                <a:latin typeface="Vodafone Rg"/>
              </a:rPr>
              <a:t> </a:t>
            </a:r>
            <a:r>
              <a:rPr lang="es-ES" sz="2800" b="1" dirty="0" smtClean="0">
                <a:solidFill>
                  <a:schemeClr val="bg1"/>
                </a:solidFill>
                <a:latin typeface="Vodafone Rg"/>
              </a:rPr>
              <a:t>are Small </a:t>
            </a:r>
            <a:r>
              <a:rPr lang="es-ES" sz="2800" b="1" dirty="0" err="1" smtClean="0">
                <a:solidFill>
                  <a:schemeClr val="bg1"/>
                </a:solidFill>
                <a:latin typeface="Vodafone Rg"/>
              </a:rPr>
              <a:t>Businesses</a:t>
            </a:r>
            <a:r>
              <a:rPr lang="es-ES" sz="2800" b="1" dirty="0" smtClean="0">
                <a:solidFill>
                  <a:schemeClr val="bg1"/>
                </a:solidFill>
                <a:latin typeface="Vodafone Rg"/>
              </a:rPr>
              <a:t> </a:t>
            </a:r>
            <a:r>
              <a:rPr lang="es-ES" sz="2800" b="1" dirty="0" err="1" smtClean="0">
                <a:solidFill>
                  <a:schemeClr val="bg1"/>
                </a:solidFill>
                <a:latin typeface="Vodafone Rg"/>
              </a:rPr>
              <a:t>Important</a:t>
            </a:r>
            <a:r>
              <a:rPr lang="es-ES" sz="2800" b="1" dirty="0" smtClean="0">
                <a:solidFill>
                  <a:schemeClr val="bg1"/>
                </a:solidFill>
                <a:latin typeface="Vodafone Rg"/>
              </a:rPr>
              <a:t>?</a:t>
            </a:r>
            <a:endParaRPr lang="es-ES" sz="2800" b="1" dirty="0">
              <a:solidFill>
                <a:schemeClr val="bg1"/>
              </a:solidFill>
              <a:latin typeface="Vodafone Rg"/>
            </a:endParaRPr>
          </a:p>
        </p:txBody>
      </p:sp>
    </p:spTree>
    <p:extLst>
      <p:ext uri="{BB962C8B-B14F-4D97-AF65-F5344CB8AC3E}">
        <p14:creationId xmlns:p14="http://schemas.microsoft.com/office/powerpoint/2010/main" val="15499312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6" name="TextBox 15"/>
          <p:cNvSpPr txBox="1"/>
          <p:nvPr/>
        </p:nvSpPr>
        <p:spPr>
          <a:xfrm>
            <a:off x="2658793" y="194766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r>
              <a:rPr lang="en-US" sz="1600" dirty="0" smtClean="0">
                <a:latin typeface="Vodafone Rg"/>
              </a:rPr>
              <a:t> a) </a:t>
            </a:r>
            <a:r>
              <a:rPr lang="en-US" sz="1600" dirty="0">
                <a:latin typeface="Vodafone Rg"/>
              </a:rPr>
              <a:t>Card payment system</a:t>
            </a:r>
          </a:p>
          <a:p>
            <a:pPr marL="0" indent="0">
              <a:buFont typeface="Arial" pitchFamily="34" charset="0"/>
              <a:buNone/>
            </a:pPr>
            <a:endParaRPr lang="en-US" sz="1600" dirty="0" smtClean="0">
              <a:latin typeface="Vodafone Rg"/>
            </a:endParaRPr>
          </a:p>
        </p:txBody>
      </p:sp>
      <p:sp>
        <p:nvSpPr>
          <p:cNvPr id="17" name="TextBox 16"/>
          <p:cNvSpPr txBox="1"/>
          <p:nvPr/>
        </p:nvSpPr>
        <p:spPr>
          <a:xfrm>
            <a:off x="2662565" y="2397260"/>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dirty="0" smtClean="0">
                <a:latin typeface="Vodafone Rg"/>
              </a:rPr>
              <a:t> b) Online shop</a:t>
            </a:r>
          </a:p>
        </p:txBody>
      </p:sp>
      <p:sp>
        <p:nvSpPr>
          <p:cNvPr id="22" name="TextBox 21"/>
          <p:cNvSpPr txBox="1"/>
          <p:nvPr/>
        </p:nvSpPr>
        <p:spPr>
          <a:xfrm>
            <a:off x="2666337" y="2846854"/>
            <a:ext cx="4837545" cy="311728"/>
          </a:xfrm>
          <a:prstGeom prst="rect">
            <a:avLst/>
          </a:prstGeom>
          <a:solidFill>
            <a:srgbClr val="008000"/>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b="1" dirty="0" smtClean="0">
                <a:solidFill>
                  <a:schemeClr val="bg1"/>
                </a:solidFill>
                <a:latin typeface="Vodafone Rg"/>
              </a:rPr>
              <a:t> c) Project planning</a:t>
            </a:r>
          </a:p>
        </p:txBody>
      </p:sp>
      <p:sp>
        <p:nvSpPr>
          <p:cNvPr id="23" name="TextBox 22"/>
          <p:cNvSpPr txBox="1"/>
          <p:nvPr/>
        </p:nvSpPr>
        <p:spPr>
          <a:xfrm>
            <a:off x="2656597" y="3309958"/>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dirty="0" smtClean="0">
                <a:latin typeface="Vodafone Rg"/>
              </a:rPr>
              <a:t> d) Point of sale</a:t>
            </a:r>
          </a:p>
        </p:txBody>
      </p:sp>
      <p:sp>
        <p:nvSpPr>
          <p:cNvPr id="21" name="Pentagon 20">
            <a:hlinkClick r:id="rId3" action="ppaction://hlinksldjump"/>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sp>
        <p:nvSpPr>
          <p:cNvPr id="24" name="TextBox 23"/>
          <p:cNvSpPr txBox="1"/>
          <p:nvPr/>
        </p:nvSpPr>
        <p:spPr>
          <a:xfrm>
            <a:off x="3301998" y="3706962"/>
            <a:ext cx="3357219" cy="914400"/>
          </a:xfrm>
          <a:prstGeom prst="rect">
            <a:avLst/>
          </a:prstGeom>
        </p:spPr>
        <p:txBody>
          <a:bodyPr wrap="none" lIns="0" tIns="0" rIns="0" bIns="0" rtlCol="0">
            <a:noAutofit/>
          </a:bodyPr>
          <a:lstStyle/>
          <a:p>
            <a:r>
              <a:rPr lang="en-US" sz="5400" dirty="0" smtClean="0">
                <a:solidFill>
                  <a:srgbClr val="008000"/>
                </a:solidFill>
                <a:latin typeface="Vodafone Rg"/>
                <a:ea typeface="Wingdings"/>
                <a:cs typeface="Wingdings"/>
                <a:sym typeface="Wingdings"/>
              </a:rPr>
              <a:t>Correct</a:t>
            </a:r>
            <a:endParaRPr lang="en-US" sz="5400" dirty="0" smtClean="0">
              <a:solidFill>
                <a:srgbClr val="008000"/>
              </a:solidFill>
              <a:latin typeface="Vodafone Rg"/>
            </a:endParaRPr>
          </a:p>
        </p:txBody>
      </p:sp>
      <p:grpSp>
        <p:nvGrpSpPr>
          <p:cNvPr id="18" name="Group 17"/>
          <p:cNvGrpSpPr/>
          <p:nvPr/>
        </p:nvGrpSpPr>
        <p:grpSpPr>
          <a:xfrm>
            <a:off x="0" y="-1"/>
            <a:ext cx="1945904" cy="5143501"/>
            <a:chOff x="0" y="-1"/>
            <a:chExt cx="1945904" cy="5143501"/>
          </a:xfrm>
        </p:grpSpPr>
        <p:sp>
          <p:nvSpPr>
            <p:cNvPr id="19" name="Rectangle 18"/>
            <p:cNvSpPr/>
            <p:nvPr/>
          </p:nvSpPr>
          <p:spPr>
            <a:xfrm>
              <a:off x="0" y="-1"/>
              <a:ext cx="1945904" cy="514350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33" name="Pentagon 32"/>
            <p:cNvSpPr>
              <a:spLocks noChangeAspect="1"/>
            </p:cNvSpPr>
            <p:nvPr/>
          </p:nvSpPr>
          <p:spPr>
            <a:xfrm>
              <a:off x="51846" y="88018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36" name="Pentagon 35"/>
            <p:cNvSpPr>
              <a:spLocks noChangeAspect="1"/>
            </p:cNvSpPr>
            <p:nvPr/>
          </p:nvSpPr>
          <p:spPr>
            <a:xfrm>
              <a:off x="51846" y="1289403"/>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smtClean="0">
                  <a:solidFill>
                    <a:schemeClr val="bg1">
                      <a:lumMod val="95000"/>
                    </a:schemeClr>
                  </a:solidFill>
                  <a:latin typeface="Vodafone Rg"/>
                </a:rPr>
                <a:t> 1. Why?</a:t>
              </a:r>
              <a:endParaRPr lang="en-GB" b="1" kern="1200" dirty="0" smtClean="0">
                <a:solidFill>
                  <a:schemeClr val="bg1">
                    <a:lumMod val="95000"/>
                  </a:schemeClr>
                </a:solidFill>
                <a:latin typeface="Vodafone Rg"/>
              </a:endParaRPr>
            </a:p>
          </p:txBody>
        </p:sp>
      </p:grpSp>
      <p:sp>
        <p:nvSpPr>
          <p:cNvPr id="39" name="23 Rectángulo"/>
          <p:cNvSpPr/>
          <p:nvPr/>
        </p:nvSpPr>
        <p:spPr>
          <a:xfrm>
            <a:off x="0" y="-1"/>
            <a:ext cx="9144000" cy="617539"/>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200" b="1" kern="1200" dirty="0" smtClean="0">
              <a:solidFill>
                <a:srgbClr val="34342B"/>
              </a:solidFill>
              <a:latin typeface="Vodafone Rg"/>
            </a:endParaRPr>
          </a:p>
        </p:txBody>
      </p:sp>
      <p:pic>
        <p:nvPicPr>
          <p:cNvPr id="40"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317" y="11154"/>
            <a:ext cx="336654" cy="606384"/>
          </a:xfrm>
          <a:prstGeom prst="rect">
            <a:avLst/>
          </a:prstGeom>
        </p:spPr>
      </p:pic>
      <p:sp>
        <p:nvSpPr>
          <p:cNvPr id="42" name="Title 2"/>
          <p:cNvSpPr>
            <a:spLocks noGrp="1"/>
          </p:cNvSpPr>
          <p:nvPr>
            <p:ph type="title"/>
          </p:nvPr>
        </p:nvSpPr>
        <p:spPr>
          <a:xfrm>
            <a:off x="2318974" y="1005006"/>
            <a:ext cx="6512004" cy="875675"/>
          </a:xfrm>
        </p:spPr>
        <p:txBody>
          <a:bodyPr/>
          <a:lstStyle/>
          <a:p>
            <a:r>
              <a:rPr lang="en-US" dirty="0" smtClean="0">
                <a:latin typeface="Vodafone Rg"/>
              </a:rPr>
              <a:t>Question 3</a:t>
            </a:r>
            <a:endParaRPr lang="en-US" dirty="0">
              <a:latin typeface="Vodafone Rg"/>
            </a:endParaRPr>
          </a:p>
        </p:txBody>
      </p:sp>
      <p:sp>
        <p:nvSpPr>
          <p:cNvPr id="43" name="Content Placeholder 1"/>
          <p:cNvSpPr>
            <a:spLocks noGrp="1"/>
          </p:cNvSpPr>
          <p:nvPr>
            <p:ph idx="1"/>
          </p:nvPr>
        </p:nvSpPr>
        <p:spPr>
          <a:xfrm>
            <a:off x="2340451" y="1334578"/>
            <a:ext cx="6478875" cy="3577660"/>
          </a:xfrm>
        </p:spPr>
        <p:txBody>
          <a:bodyPr/>
          <a:lstStyle/>
          <a:p>
            <a:pPr marL="0" indent="0">
              <a:buNone/>
            </a:pPr>
            <a:r>
              <a:rPr lang="en-US" dirty="0">
                <a:latin typeface="Vodafone Rg"/>
              </a:rPr>
              <a:t>Which of the following </a:t>
            </a:r>
            <a:r>
              <a:rPr lang="en-US" dirty="0" smtClean="0">
                <a:latin typeface="Vodafone Rg"/>
              </a:rPr>
              <a:t>is </a:t>
            </a:r>
            <a:r>
              <a:rPr lang="en-US" dirty="0">
                <a:latin typeface="Vodafone Rg"/>
              </a:rPr>
              <a:t>NOT an example of an application that could increase the </a:t>
            </a:r>
            <a:r>
              <a:rPr lang="en-US" i="1" dirty="0">
                <a:latin typeface="Vodafone Rg"/>
              </a:rPr>
              <a:t>“Sales efficiency” </a:t>
            </a:r>
            <a:r>
              <a:rPr lang="en-US" dirty="0">
                <a:latin typeface="Vodafone Rg"/>
              </a:rPr>
              <a:t>of a small retailer?</a:t>
            </a:r>
          </a:p>
          <a:p>
            <a:pPr marL="0" indent="0">
              <a:buNone/>
            </a:pPr>
            <a:endParaRPr lang="en-US" dirty="0">
              <a:latin typeface="Vodafone Rg"/>
            </a:endParaRPr>
          </a:p>
        </p:txBody>
      </p:sp>
      <p:sp>
        <p:nvSpPr>
          <p:cNvPr id="25" name="Pentagon 24"/>
          <p:cNvSpPr>
            <a:spLocks noChangeAspect="1"/>
          </p:cNvSpPr>
          <p:nvPr/>
        </p:nvSpPr>
        <p:spPr>
          <a:xfrm>
            <a:off x="58260" y="353391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26" name="Pentagon 25"/>
          <p:cNvSpPr>
            <a:spLocks noChangeAspect="1"/>
          </p:cNvSpPr>
          <p:nvPr/>
        </p:nvSpPr>
        <p:spPr>
          <a:xfrm>
            <a:off x="58260" y="3059692"/>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sp>
        <p:nvSpPr>
          <p:cNvPr id="27" name="TextBox 26"/>
          <p:cNvSpPr txBox="1"/>
          <p:nvPr/>
        </p:nvSpPr>
        <p:spPr>
          <a:xfrm>
            <a:off x="124765" y="1851687"/>
            <a:ext cx="1794426" cy="3374803"/>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Core Business Needs</a:t>
            </a:r>
          </a:p>
          <a:p>
            <a:pPr>
              <a:tabLst>
                <a:tab pos="93663" algn="l"/>
              </a:tabLst>
            </a:pPr>
            <a:r>
              <a:rPr lang="en-US" sz="1200" dirty="0" smtClean="0">
                <a:solidFill>
                  <a:srgbClr val="888888"/>
                </a:solidFill>
                <a:latin typeface="Vodafone Rg"/>
              </a:rPr>
              <a:t>Verticals Main Characteristics</a:t>
            </a:r>
            <a:endParaRPr lang="en-US" sz="1200" dirty="0">
              <a:solidFill>
                <a:srgbClr val="888888"/>
              </a:solidFill>
              <a:latin typeface="Vodafone Rg"/>
            </a:endParaRPr>
          </a:p>
          <a:p>
            <a:pPr>
              <a:tabLst>
                <a:tab pos="93663" algn="l"/>
              </a:tabLst>
            </a:pPr>
            <a:r>
              <a:rPr lang="en-US" sz="1200" dirty="0" smtClean="0">
                <a:solidFill>
                  <a:srgbClr val="888888"/>
                </a:solidFill>
                <a:latin typeface="Vodafone Rg"/>
              </a:rPr>
              <a:t>Summary</a:t>
            </a:r>
          </a:p>
          <a:p>
            <a:pPr>
              <a:tabLst>
                <a:tab pos="93663" algn="l"/>
              </a:tabLst>
            </a:pPr>
            <a:r>
              <a:rPr lang="en-US" sz="1200" b="1" dirty="0">
                <a:solidFill>
                  <a:schemeClr val="accent1"/>
                </a:solidFill>
                <a:latin typeface="Vodafone Rg"/>
              </a:rPr>
              <a:t>Test yourself</a:t>
            </a:r>
          </a:p>
        </p:txBody>
      </p:sp>
      <p:sp>
        <p:nvSpPr>
          <p:cNvPr id="29" name="33 CuadroTexto"/>
          <p:cNvSpPr txBox="1"/>
          <p:nvPr/>
        </p:nvSpPr>
        <p:spPr>
          <a:xfrm>
            <a:off x="1359147" y="-26986"/>
            <a:ext cx="6532987" cy="614150"/>
          </a:xfrm>
          <a:prstGeom prst="rect">
            <a:avLst/>
          </a:prstGeom>
        </p:spPr>
        <p:txBody>
          <a:bodyPr wrap="square" lIns="0" tIns="0" rIns="0" bIns="0" rtlCol="0" anchor="ctr">
            <a:noAutofit/>
          </a:bodyPr>
          <a:lstStyle/>
          <a:p>
            <a:r>
              <a:rPr lang="es-ES" sz="2800" b="1" dirty="0" err="1" smtClean="0">
                <a:solidFill>
                  <a:schemeClr val="bg1"/>
                </a:solidFill>
                <a:latin typeface="Vodafone Rg"/>
              </a:rPr>
              <a:t>Why</a:t>
            </a:r>
            <a:r>
              <a:rPr lang="es-ES" sz="2800" b="1" dirty="0">
                <a:solidFill>
                  <a:schemeClr val="bg1"/>
                </a:solidFill>
                <a:latin typeface="Vodafone Rg"/>
              </a:rPr>
              <a:t> </a:t>
            </a:r>
            <a:r>
              <a:rPr lang="es-ES" sz="2800" b="1" dirty="0" smtClean="0">
                <a:solidFill>
                  <a:schemeClr val="bg1"/>
                </a:solidFill>
                <a:latin typeface="Vodafone Rg"/>
              </a:rPr>
              <a:t>are Small </a:t>
            </a:r>
            <a:r>
              <a:rPr lang="es-ES" sz="2800" b="1" dirty="0" err="1" smtClean="0">
                <a:solidFill>
                  <a:schemeClr val="bg1"/>
                </a:solidFill>
                <a:latin typeface="Vodafone Rg"/>
              </a:rPr>
              <a:t>Businesses</a:t>
            </a:r>
            <a:r>
              <a:rPr lang="es-ES" sz="2800" b="1" dirty="0" smtClean="0">
                <a:solidFill>
                  <a:schemeClr val="bg1"/>
                </a:solidFill>
                <a:latin typeface="Vodafone Rg"/>
              </a:rPr>
              <a:t> </a:t>
            </a:r>
            <a:r>
              <a:rPr lang="es-ES" sz="2800" b="1" dirty="0" err="1" smtClean="0">
                <a:solidFill>
                  <a:schemeClr val="bg1"/>
                </a:solidFill>
                <a:latin typeface="Vodafone Rg"/>
              </a:rPr>
              <a:t>Important</a:t>
            </a:r>
            <a:r>
              <a:rPr lang="es-ES" sz="2800" b="1" dirty="0" smtClean="0">
                <a:solidFill>
                  <a:schemeClr val="bg1"/>
                </a:solidFill>
                <a:latin typeface="Vodafone Rg"/>
              </a:rPr>
              <a:t>?</a:t>
            </a:r>
            <a:endParaRPr lang="es-ES" sz="2800" b="1" dirty="0">
              <a:solidFill>
                <a:schemeClr val="bg1"/>
              </a:solidFill>
              <a:latin typeface="Vodafone Rg"/>
            </a:endParaRPr>
          </a:p>
        </p:txBody>
      </p:sp>
    </p:spTree>
    <p:extLst>
      <p:ext uri="{BB962C8B-B14F-4D97-AF65-F5344CB8AC3E}">
        <p14:creationId xmlns:p14="http://schemas.microsoft.com/office/powerpoint/2010/main" val="15499312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6" name="TextBox 15"/>
          <p:cNvSpPr txBox="1"/>
          <p:nvPr/>
        </p:nvSpPr>
        <p:spPr>
          <a:xfrm>
            <a:off x="2658793" y="194766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r>
              <a:rPr lang="en-US" sz="1600" dirty="0" smtClean="0">
                <a:latin typeface="Vodafone Rg"/>
              </a:rPr>
              <a:t> a) </a:t>
            </a:r>
            <a:r>
              <a:rPr lang="en-US" sz="1600" dirty="0">
                <a:latin typeface="Vodafone Rg"/>
              </a:rPr>
              <a:t>Card payment system</a:t>
            </a:r>
          </a:p>
          <a:p>
            <a:pPr marL="0" indent="0">
              <a:buFont typeface="Arial" pitchFamily="34" charset="0"/>
              <a:buNone/>
            </a:pPr>
            <a:endParaRPr lang="en-US" sz="1600" dirty="0" smtClean="0">
              <a:latin typeface="Vodafone Rg"/>
            </a:endParaRPr>
          </a:p>
        </p:txBody>
      </p:sp>
      <p:sp>
        <p:nvSpPr>
          <p:cNvPr id="17" name="TextBox 16"/>
          <p:cNvSpPr txBox="1"/>
          <p:nvPr/>
        </p:nvSpPr>
        <p:spPr>
          <a:xfrm>
            <a:off x="2662565" y="2397260"/>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dirty="0" smtClean="0">
                <a:latin typeface="Vodafone Rg"/>
              </a:rPr>
              <a:t> b) Online shop</a:t>
            </a:r>
          </a:p>
        </p:txBody>
      </p:sp>
      <p:sp>
        <p:nvSpPr>
          <p:cNvPr id="22" name="TextBox 21"/>
          <p:cNvSpPr txBox="1"/>
          <p:nvPr/>
        </p:nvSpPr>
        <p:spPr>
          <a:xfrm>
            <a:off x="2666337" y="284685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dirty="0" smtClean="0">
                <a:latin typeface="Vodafone Rg"/>
              </a:rPr>
              <a:t> c) Project planning</a:t>
            </a:r>
          </a:p>
        </p:txBody>
      </p:sp>
      <p:sp>
        <p:nvSpPr>
          <p:cNvPr id="23" name="TextBox 22"/>
          <p:cNvSpPr txBox="1"/>
          <p:nvPr/>
        </p:nvSpPr>
        <p:spPr>
          <a:xfrm>
            <a:off x="2656597" y="3309958"/>
            <a:ext cx="4837545" cy="311728"/>
          </a:xfrm>
          <a:prstGeom prst="rect">
            <a:avLst/>
          </a:prstGeom>
          <a:solidFill>
            <a:srgbClr val="E60000"/>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b="1" dirty="0" smtClean="0">
                <a:solidFill>
                  <a:schemeClr val="bg1"/>
                </a:solidFill>
                <a:latin typeface="Vodafone Rg"/>
              </a:rPr>
              <a:t> d) Point of sale</a:t>
            </a:r>
          </a:p>
        </p:txBody>
      </p:sp>
      <p:sp>
        <p:nvSpPr>
          <p:cNvPr id="21" name="Pentagon 20">
            <a:hlinkClick r:id="rId3" action="ppaction://hlinksldjump"/>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Try again</a:t>
            </a:r>
          </a:p>
        </p:txBody>
      </p:sp>
      <p:sp>
        <p:nvSpPr>
          <p:cNvPr id="24" name="TextBox 23"/>
          <p:cNvSpPr txBox="1"/>
          <p:nvPr/>
        </p:nvSpPr>
        <p:spPr>
          <a:xfrm>
            <a:off x="3301998" y="3706962"/>
            <a:ext cx="3136349" cy="914400"/>
          </a:xfrm>
          <a:prstGeom prst="rect">
            <a:avLst/>
          </a:prstGeom>
        </p:spPr>
        <p:txBody>
          <a:bodyPr wrap="none" lIns="0" tIns="0" rIns="0" bIns="0" rtlCol="0">
            <a:noAutofit/>
          </a:bodyPr>
          <a:lstStyle/>
          <a:p>
            <a:r>
              <a:rPr lang="en-US" sz="5400" dirty="0" smtClean="0">
                <a:solidFill>
                  <a:srgbClr val="FF0000"/>
                </a:solidFill>
                <a:latin typeface="Vodafone Rg"/>
                <a:ea typeface="Wingdings"/>
                <a:cs typeface="Wingdings"/>
                <a:sym typeface="Wingdings"/>
              </a:rPr>
              <a:t>Incorrect</a:t>
            </a:r>
            <a:endParaRPr lang="en-US" sz="5400" dirty="0" smtClean="0">
              <a:solidFill>
                <a:srgbClr val="FF0000"/>
              </a:solidFill>
              <a:latin typeface="Vodafone Rg"/>
            </a:endParaRPr>
          </a:p>
        </p:txBody>
      </p:sp>
      <p:grpSp>
        <p:nvGrpSpPr>
          <p:cNvPr id="18" name="Group 17"/>
          <p:cNvGrpSpPr/>
          <p:nvPr/>
        </p:nvGrpSpPr>
        <p:grpSpPr>
          <a:xfrm>
            <a:off x="0" y="-1"/>
            <a:ext cx="1945904" cy="5143501"/>
            <a:chOff x="0" y="-1"/>
            <a:chExt cx="1945904" cy="5143501"/>
          </a:xfrm>
        </p:grpSpPr>
        <p:sp>
          <p:nvSpPr>
            <p:cNvPr id="19" name="Rectangle 18"/>
            <p:cNvSpPr/>
            <p:nvPr/>
          </p:nvSpPr>
          <p:spPr>
            <a:xfrm>
              <a:off x="0" y="-1"/>
              <a:ext cx="1945904" cy="514350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35" name="Pentagon 34"/>
            <p:cNvSpPr>
              <a:spLocks noChangeAspect="1"/>
            </p:cNvSpPr>
            <p:nvPr/>
          </p:nvSpPr>
          <p:spPr>
            <a:xfrm>
              <a:off x="51846" y="88018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36" name="Pentagon 35"/>
            <p:cNvSpPr>
              <a:spLocks noChangeAspect="1"/>
            </p:cNvSpPr>
            <p:nvPr/>
          </p:nvSpPr>
          <p:spPr>
            <a:xfrm>
              <a:off x="51846" y="1289403"/>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smtClean="0">
                  <a:solidFill>
                    <a:schemeClr val="bg1">
                      <a:lumMod val="95000"/>
                    </a:schemeClr>
                  </a:solidFill>
                  <a:latin typeface="Vodafone Rg"/>
                </a:rPr>
                <a:t> 1. Why?</a:t>
              </a:r>
              <a:endParaRPr lang="en-GB" b="1" kern="1200" dirty="0" smtClean="0">
                <a:solidFill>
                  <a:schemeClr val="bg1">
                    <a:lumMod val="95000"/>
                  </a:schemeClr>
                </a:solidFill>
                <a:latin typeface="Vodafone Rg"/>
              </a:endParaRPr>
            </a:p>
          </p:txBody>
        </p:sp>
      </p:grpSp>
      <p:sp>
        <p:nvSpPr>
          <p:cNvPr id="39" name="23 Rectángulo"/>
          <p:cNvSpPr/>
          <p:nvPr/>
        </p:nvSpPr>
        <p:spPr>
          <a:xfrm>
            <a:off x="0" y="-1"/>
            <a:ext cx="9144000" cy="617539"/>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200" b="1" kern="1200" dirty="0" smtClean="0">
              <a:solidFill>
                <a:srgbClr val="34342B"/>
              </a:solidFill>
              <a:latin typeface="Vodafone Rg"/>
            </a:endParaRPr>
          </a:p>
        </p:txBody>
      </p:sp>
      <p:pic>
        <p:nvPicPr>
          <p:cNvPr id="40"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317" y="11154"/>
            <a:ext cx="336654" cy="606384"/>
          </a:xfrm>
          <a:prstGeom prst="rect">
            <a:avLst/>
          </a:prstGeom>
        </p:spPr>
      </p:pic>
      <p:sp>
        <p:nvSpPr>
          <p:cNvPr id="42" name="Title 2"/>
          <p:cNvSpPr>
            <a:spLocks noGrp="1"/>
          </p:cNvSpPr>
          <p:nvPr>
            <p:ph type="title"/>
          </p:nvPr>
        </p:nvSpPr>
        <p:spPr>
          <a:xfrm>
            <a:off x="2318974" y="1005006"/>
            <a:ext cx="6512004" cy="875675"/>
          </a:xfrm>
        </p:spPr>
        <p:txBody>
          <a:bodyPr/>
          <a:lstStyle/>
          <a:p>
            <a:r>
              <a:rPr lang="en-US" dirty="0" smtClean="0">
                <a:latin typeface="Vodafone Rg"/>
              </a:rPr>
              <a:t>Question 3</a:t>
            </a:r>
            <a:endParaRPr lang="en-US" dirty="0">
              <a:latin typeface="Vodafone Rg"/>
            </a:endParaRPr>
          </a:p>
        </p:txBody>
      </p:sp>
      <p:sp>
        <p:nvSpPr>
          <p:cNvPr id="43" name="Content Placeholder 1"/>
          <p:cNvSpPr>
            <a:spLocks noGrp="1"/>
          </p:cNvSpPr>
          <p:nvPr>
            <p:ph idx="1"/>
          </p:nvPr>
        </p:nvSpPr>
        <p:spPr>
          <a:xfrm>
            <a:off x="2340451" y="1334578"/>
            <a:ext cx="6478875" cy="3577660"/>
          </a:xfrm>
        </p:spPr>
        <p:txBody>
          <a:bodyPr/>
          <a:lstStyle/>
          <a:p>
            <a:pPr marL="0" indent="0">
              <a:buNone/>
            </a:pPr>
            <a:r>
              <a:rPr lang="en-US" dirty="0">
                <a:latin typeface="Vodafone Rg"/>
              </a:rPr>
              <a:t>Which of the following </a:t>
            </a:r>
            <a:r>
              <a:rPr lang="en-US" dirty="0" smtClean="0">
                <a:latin typeface="Vodafone Rg"/>
              </a:rPr>
              <a:t>is </a:t>
            </a:r>
            <a:r>
              <a:rPr lang="en-US" dirty="0">
                <a:latin typeface="Vodafone Rg"/>
              </a:rPr>
              <a:t>NOT an example of an application that could increase the </a:t>
            </a:r>
            <a:r>
              <a:rPr lang="en-US" i="1" dirty="0">
                <a:latin typeface="Vodafone Rg"/>
              </a:rPr>
              <a:t>“Sales efficiency” </a:t>
            </a:r>
            <a:r>
              <a:rPr lang="en-US" dirty="0">
                <a:latin typeface="Vodafone Rg"/>
              </a:rPr>
              <a:t>of a small retailer?</a:t>
            </a:r>
          </a:p>
          <a:p>
            <a:pPr marL="0" indent="0">
              <a:buNone/>
            </a:pPr>
            <a:endParaRPr lang="en-US" dirty="0">
              <a:latin typeface="Vodafone Rg"/>
            </a:endParaRPr>
          </a:p>
        </p:txBody>
      </p:sp>
      <p:sp>
        <p:nvSpPr>
          <p:cNvPr id="25" name="Pentagon 24"/>
          <p:cNvSpPr>
            <a:spLocks noChangeAspect="1"/>
          </p:cNvSpPr>
          <p:nvPr/>
        </p:nvSpPr>
        <p:spPr>
          <a:xfrm>
            <a:off x="58260" y="353391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26" name="Pentagon 25"/>
          <p:cNvSpPr>
            <a:spLocks noChangeAspect="1"/>
          </p:cNvSpPr>
          <p:nvPr/>
        </p:nvSpPr>
        <p:spPr>
          <a:xfrm>
            <a:off x="58260" y="3059692"/>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sp>
        <p:nvSpPr>
          <p:cNvPr id="27" name="TextBox 26"/>
          <p:cNvSpPr txBox="1"/>
          <p:nvPr/>
        </p:nvSpPr>
        <p:spPr>
          <a:xfrm>
            <a:off x="124765" y="1851687"/>
            <a:ext cx="1794426" cy="3374803"/>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Core Business Needs</a:t>
            </a:r>
          </a:p>
          <a:p>
            <a:pPr>
              <a:tabLst>
                <a:tab pos="93663" algn="l"/>
              </a:tabLst>
            </a:pPr>
            <a:r>
              <a:rPr lang="en-US" sz="1200" dirty="0" smtClean="0">
                <a:solidFill>
                  <a:srgbClr val="888888"/>
                </a:solidFill>
                <a:latin typeface="Vodafone Rg"/>
              </a:rPr>
              <a:t>Verticals Main Characteristics</a:t>
            </a:r>
            <a:endParaRPr lang="en-US" sz="1200" dirty="0">
              <a:solidFill>
                <a:srgbClr val="888888"/>
              </a:solidFill>
              <a:latin typeface="Vodafone Rg"/>
            </a:endParaRPr>
          </a:p>
          <a:p>
            <a:pPr>
              <a:tabLst>
                <a:tab pos="93663" algn="l"/>
              </a:tabLst>
            </a:pPr>
            <a:r>
              <a:rPr lang="en-US" sz="1200" dirty="0" smtClean="0">
                <a:solidFill>
                  <a:srgbClr val="888888"/>
                </a:solidFill>
                <a:latin typeface="Vodafone Rg"/>
              </a:rPr>
              <a:t>Summary</a:t>
            </a:r>
          </a:p>
          <a:p>
            <a:pPr>
              <a:tabLst>
                <a:tab pos="93663" algn="l"/>
              </a:tabLst>
            </a:pPr>
            <a:r>
              <a:rPr lang="en-US" sz="1200" b="1" dirty="0">
                <a:solidFill>
                  <a:schemeClr val="accent1"/>
                </a:solidFill>
                <a:latin typeface="Vodafone Rg"/>
              </a:rPr>
              <a:t>Test yourself</a:t>
            </a:r>
          </a:p>
        </p:txBody>
      </p:sp>
      <p:sp>
        <p:nvSpPr>
          <p:cNvPr id="29" name="33 CuadroTexto"/>
          <p:cNvSpPr txBox="1"/>
          <p:nvPr/>
        </p:nvSpPr>
        <p:spPr>
          <a:xfrm>
            <a:off x="1359147" y="-26986"/>
            <a:ext cx="6532987" cy="614150"/>
          </a:xfrm>
          <a:prstGeom prst="rect">
            <a:avLst/>
          </a:prstGeom>
        </p:spPr>
        <p:txBody>
          <a:bodyPr wrap="square" lIns="0" tIns="0" rIns="0" bIns="0" rtlCol="0" anchor="ctr">
            <a:noAutofit/>
          </a:bodyPr>
          <a:lstStyle/>
          <a:p>
            <a:r>
              <a:rPr lang="es-ES" sz="2800" b="1" dirty="0" err="1" smtClean="0">
                <a:solidFill>
                  <a:schemeClr val="bg1"/>
                </a:solidFill>
                <a:latin typeface="Vodafone Rg"/>
              </a:rPr>
              <a:t>Why</a:t>
            </a:r>
            <a:r>
              <a:rPr lang="es-ES" sz="2800" b="1" dirty="0">
                <a:solidFill>
                  <a:schemeClr val="bg1"/>
                </a:solidFill>
                <a:latin typeface="Vodafone Rg"/>
              </a:rPr>
              <a:t> </a:t>
            </a:r>
            <a:r>
              <a:rPr lang="es-ES" sz="2800" b="1" dirty="0" smtClean="0">
                <a:solidFill>
                  <a:schemeClr val="bg1"/>
                </a:solidFill>
                <a:latin typeface="Vodafone Rg"/>
              </a:rPr>
              <a:t>are Small </a:t>
            </a:r>
            <a:r>
              <a:rPr lang="es-ES" sz="2800" b="1" dirty="0" err="1" smtClean="0">
                <a:solidFill>
                  <a:schemeClr val="bg1"/>
                </a:solidFill>
                <a:latin typeface="Vodafone Rg"/>
              </a:rPr>
              <a:t>Businesses</a:t>
            </a:r>
            <a:r>
              <a:rPr lang="es-ES" sz="2800" b="1" dirty="0" smtClean="0">
                <a:solidFill>
                  <a:schemeClr val="bg1"/>
                </a:solidFill>
                <a:latin typeface="Vodafone Rg"/>
              </a:rPr>
              <a:t> </a:t>
            </a:r>
            <a:r>
              <a:rPr lang="es-ES" sz="2800" b="1" dirty="0" err="1" smtClean="0">
                <a:solidFill>
                  <a:schemeClr val="bg1"/>
                </a:solidFill>
                <a:latin typeface="Vodafone Rg"/>
              </a:rPr>
              <a:t>Important</a:t>
            </a:r>
            <a:r>
              <a:rPr lang="es-ES" sz="2800" b="1" dirty="0" smtClean="0">
                <a:solidFill>
                  <a:schemeClr val="bg1"/>
                </a:solidFill>
                <a:latin typeface="Vodafone Rg"/>
              </a:rPr>
              <a:t>?</a:t>
            </a:r>
            <a:endParaRPr lang="es-ES" sz="2800" b="1" dirty="0">
              <a:solidFill>
                <a:schemeClr val="bg1"/>
              </a:solidFill>
              <a:latin typeface="Vodafone Rg"/>
            </a:endParaRPr>
          </a:p>
        </p:txBody>
      </p:sp>
    </p:spTree>
    <p:extLst>
      <p:ext uri="{BB962C8B-B14F-4D97-AF65-F5344CB8AC3E}">
        <p14:creationId xmlns:p14="http://schemas.microsoft.com/office/powerpoint/2010/main" val="15499312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0" name="Title 2"/>
          <p:cNvSpPr>
            <a:spLocks noGrp="1"/>
          </p:cNvSpPr>
          <p:nvPr>
            <p:ph type="title"/>
          </p:nvPr>
        </p:nvSpPr>
        <p:spPr>
          <a:xfrm>
            <a:off x="2325124" y="995781"/>
            <a:ext cx="6512004" cy="875675"/>
          </a:xfrm>
        </p:spPr>
        <p:txBody>
          <a:bodyPr/>
          <a:lstStyle/>
          <a:p>
            <a:r>
              <a:rPr lang="en-US" dirty="0" smtClean="0">
                <a:latin typeface="Vodafone Rg"/>
              </a:rPr>
              <a:t>Question </a:t>
            </a:r>
            <a:r>
              <a:rPr lang="en-US" dirty="0">
                <a:latin typeface="Vodafone Rg"/>
              </a:rPr>
              <a:t>4</a:t>
            </a:r>
          </a:p>
        </p:txBody>
      </p:sp>
      <p:sp>
        <p:nvSpPr>
          <p:cNvPr id="15" name="Content Placeholder 1"/>
          <p:cNvSpPr>
            <a:spLocks noGrp="1"/>
          </p:cNvSpPr>
          <p:nvPr>
            <p:ph idx="1"/>
          </p:nvPr>
        </p:nvSpPr>
        <p:spPr>
          <a:xfrm>
            <a:off x="2334949" y="1312653"/>
            <a:ext cx="6478875" cy="3577660"/>
          </a:xfrm>
        </p:spPr>
        <p:txBody>
          <a:bodyPr/>
          <a:lstStyle/>
          <a:p>
            <a:pPr marL="0" indent="0">
              <a:buNone/>
            </a:pPr>
            <a:r>
              <a:rPr lang="en-US" dirty="0">
                <a:latin typeface="Vodafone Rg"/>
              </a:rPr>
              <a:t>Which vertical would benefit </a:t>
            </a:r>
            <a:r>
              <a:rPr lang="en-US" dirty="0" smtClean="0">
                <a:latin typeface="Vodafone Rg"/>
              </a:rPr>
              <a:t>most from an application to manage </a:t>
            </a:r>
            <a:r>
              <a:rPr lang="en-US" dirty="0">
                <a:latin typeface="Vodafone Rg"/>
              </a:rPr>
              <a:t>information and documents?</a:t>
            </a:r>
          </a:p>
          <a:p>
            <a:pPr marL="0" indent="0">
              <a:buNone/>
            </a:pPr>
            <a:endParaRPr lang="en-US" dirty="0">
              <a:latin typeface="Vodafone Rg"/>
            </a:endParaRPr>
          </a:p>
        </p:txBody>
      </p:sp>
      <p:sp>
        <p:nvSpPr>
          <p:cNvPr id="16" name="TextBox 15">
            <a:hlinkClick r:id="rId3" action="ppaction://hlinksldjump"/>
          </p:cNvPr>
          <p:cNvSpPr txBox="1"/>
          <p:nvPr/>
        </p:nvSpPr>
        <p:spPr>
          <a:xfrm>
            <a:off x="2658793" y="194766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r>
              <a:rPr lang="en-US" sz="1600" dirty="0" smtClean="0">
                <a:latin typeface="Vodafone Rg"/>
              </a:rPr>
              <a:t> a) Manufacturing</a:t>
            </a:r>
            <a:endParaRPr lang="en-US" sz="1600" dirty="0">
              <a:latin typeface="Vodafone Rg"/>
            </a:endParaRPr>
          </a:p>
          <a:p>
            <a:pPr marL="0" indent="0">
              <a:buFont typeface="Arial" pitchFamily="34" charset="0"/>
              <a:buNone/>
            </a:pPr>
            <a:endParaRPr lang="en-US" sz="1600" dirty="0" smtClean="0">
              <a:latin typeface="Vodafone Rg"/>
            </a:endParaRPr>
          </a:p>
        </p:txBody>
      </p:sp>
      <p:sp>
        <p:nvSpPr>
          <p:cNvPr id="17" name="TextBox 16">
            <a:hlinkClick r:id="rId4" action="ppaction://hlinksldjump"/>
          </p:cNvPr>
          <p:cNvSpPr txBox="1"/>
          <p:nvPr/>
        </p:nvSpPr>
        <p:spPr>
          <a:xfrm>
            <a:off x="2662565" y="2397260"/>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dirty="0" smtClean="0">
                <a:latin typeface="Vodafone Rg"/>
              </a:rPr>
              <a:t> b) Professional Services</a:t>
            </a:r>
          </a:p>
        </p:txBody>
      </p:sp>
      <p:sp>
        <p:nvSpPr>
          <p:cNvPr id="22" name="TextBox 21">
            <a:hlinkClick r:id="rId5" action="ppaction://hlinksldjump"/>
          </p:cNvPr>
          <p:cNvSpPr txBox="1"/>
          <p:nvPr/>
        </p:nvSpPr>
        <p:spPr>
          <a:xfrm>
            <a:off x="2666337" y="284685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dirty="0" smtClean="0">
                <a:latin typeface="Vodafone Rg"/>
              </a:rPr>
              <a:t> c) Construction</a:t>
            </a:r>
          </a:p>
        </p:txBody>
      </p:sp>
      <p:sp>
        <p:nvSpPr>
          <p:cNvPr id="23" name="TextBox 22">
            <a:hlinkClick r:id="rId6" action="ppaction://hlinksldjump"/>
          </p:cNvPr>
          <p:cNvSpPr txBox="1"/>
          <p:nvPr/>
        </p:nvSpPr>
        <p:spPr>
          <a:xfrm>
            <a:off x="2656597" y="3309958"/>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dirty="0" smtClean="0">
                <a:latin typeface="Vodafone Rg"/>
              </a:rPr>
              <a:t> d) Retail</a:t>
            </a:r>
          </a:p>
        </p:txBody>
      </p:sp>
      <p:grpSp>
        <p:nvGrpSpPr>
          <p:cNvPr id="18" name="Group 17"/>
          <p:cNvGrpSpPr/>
          <p:nvPr/>
        </p:nvGrpSpPr>
        <p:grpSpPr>
          <a:xfrm>
            <a:off x="0" y="-1"/>
            <a:ext cx="1945904" cy="5143501"/>
            <a:chOff x="0" y="-1"/>
            <a:chExt cx="1945904" cy="5143501"/>
          </a:xfrm>
        </p:grpSpPr>
        <p:sp>
          <p:nvSpPr>
            <p:cNvPr id="19" name="Rectangle 18"/>
            <p:cNvSpPr/>
            <p:nvPr/>
          </p:nvSpPr>
          <p:spPr>
            <a:xfrm>
              <a:off x="0" y="-1"/>
              <a:ext cx="1945904" cy="514350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31" name="Pentagon 30"/>
            <p:cNvSpPr>
              <a:spLocks noChangeAspect="1"/>
            </p:cNvSpPr>
            <p:nvPr/>
          </p:nvSpPr>
          <p:spPr>
            <a:xfrm>
              <a:off x="51846" y="88018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32" name="Pentagon 31"/>
            <p:cNvSpPr>
              <a:spLocks noChangeAspect="1"/>
            </p:cNvSpPr>
            <p:nvPr/>
          </p:nvSpPr>
          <p:spPr>
            <a:xfrm>
              <a:off x="51846" y="1289403"/>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smtClean="0">
                  <a:solidFill>
                    <a:schemeClr val="bg1">
                      <a:lumMod val="95000"/>
                    </a:schemeClr>
                  </a:solidFill>
                  <a:latin typeface="Vodafone Rg"/>
                </a:rPr>
                <a:t> 1. Why?</a:t>
              </a:r>
              <a:endParaRPr lang="en-GB" b="1" kern="1200" dirty="0" smtClean="0">
                <a:solidFill>
                  <a:schemeClr val="bg1">
                    <a:lumMod val="95000"/>
                  </a:schemeClr>
                </a:solidFill>
                <a:latin typeface="Vodafone Rg"/>
              </a:endParaRPr>
            </a:p>
          </p:txBody>
        </p:sp>
      </p:grpSp>
      <p:sp>
        <p:nvSpPr>
          <p:cNvPr id="35" name="23 Rectángulo"/>
          <p:cNvSpPr/>
          <p:nvPr/>
        </p:nvSpPr>
        <p:spPr>
          <a:xfrm>
            <a:off x="0" y="-1"/>
            <a:ext cx="9144000" cy="617539"/>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200" b="1" kern="1200" dirty="0" smtClean="0">
              <a:solidFill>
                <a:srgbClr val="34342B"/>
              </a:solidFill>
              <a:latin typeface="Vodafone Rg"/>
            </a:endParaRPr>
          </a:p>
        </p:txBody>
      </p:sp>
      <p:pic>
        <p:nvPicPr>
          <p:cNvPr id="3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7317" y="11154"/>
            <a:ext cx="336654" cy="606384"/>
          </a:xfrm>
          <a:prstGeom prst="rect">
            <a:avLst/>
          </a:prstGeom>
        </p:spPr>
      </p:pic>
      <p:sp>
        <p:nvSpPr>
          <p:cNvPr id="21" name="Pentagon 20"/>
          <p:cNvSpPr>
            <a:spLocks noChangeAspect="1"/>
          </p:cNvSpPr>
          <p:nvPr/>
        </p:nvSpPr>
        <p:spPr>
          <a:xfrm>
            <a:off x="58260" y="353391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24" name="Pentagon 23"/>
          <p:cNvSpPr>
            <a:spLocks noChangeAspect="1"/>
          </p:cNvSpPr>
          <p:nvPr/>
        </p:nvSpPr>
        <p:spPr>
          <a:xfrm>
            <a:off x="58260" y="3059692"/>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sp>
        <p:nvSpPr>
          <p:cNvPr id="25" name="TextBox 24"/>
          <p:cNvSpPr txBox="1"/>
          <p:nvPr/>
        </p:nvSpPr>
        <p:spPr>
          <a:xfrm>
            <a:off x="124765" y="1851687"/>
            <a:ext cx="1794426" cy="3374803"/>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Core Business Needs</a:t>
            </a:r>
          </a:p>
          <a:p>
            <a:pPr>
              <a:tabLst>
                <a:tab pos="93663" algn="l"/>
              </a:tabLst>
            </a:pPr>
            <a:r>
              <a:rPr lang="en-US" sz="1200" dirty="0" smtClean="0">
                <a:solidFill>
                  <a:srgbClr val="888888"/>
                </a:solidFill>
                <a:latin typeface="Vodafone Rg"/>
              </a:rPr>
              <a:t>Verticals Main Characteristics</a:t>
            </a:r>
            <a:endParaRPr lang="en-US" sz="1200" dirty="0">
              <a:solidFill>
                <a:srgbClr val="888888"/>
              </a:solidFill>
              <a:latin typeface="Vodafone Rg"/>
            </a:endParaRPr>
          </a:p>
          <a:p>
            <a:pPr>
              <a:tabLst>
                <a:tab pos="93663" algn="l"/>
              </a:tabLst>
            </a:pPr>
            <a:r>
              <a:rPr lang="en-US" sz="1200" dirty="0" smtClean="0">
                <a:solidFill>
                  <a:srgbClr val="888888"/>
                </a:solidFill>
                <a:latin typeface="Vodafone Rg"/>
              </a:rPr>
              <a:t>Summary</a:t>
            </a:r>
          </a:p>
          <a:p>
            <a:pPr>
              <a:tabLst>
                <a:tab pos="93663" algn="l"/>
              </a:tabLst>
            </a:pPr>
            <a:r>
              <a:rPr lang="en-US" sz="1200" b="1" dirty="0">
                <a:solidFill>
                  <a:schemeClr val="accent1"/>
                </a:solidFill>
                <a:latin typeface="Vodafone Rg"/>
              </a:rPr>
              <a:t>Test yourself</a:t>
            </a:r>
          </a:p>
        </p:txBody>
      </p:sp>
      <p:sp>
        <p:nvSpPr>
          <p:cNvPr id="27" name="33 CuadroTexto"/>
          <p:cNvSpPr txBox="1"/>
          <p:nvPr/>
        </p:nvSpPr>
        <p:spPr>
          <a:xfrm>
            <a:off x="1359147" y="-26986"/>
            <a:ext cx="6532987" cy="614150"/>
          </a:xfrm>
          <a:prstGeom prst="rect">
            <a:avLst/>
          </a:prstGeom>
        </p:spPr>
        <p:txBody>
          <a:bodyPr wrap="square" lIns="0" tIns="0" rIns="0" bIns="0" rtlCol="0" anchor="ctr">
            <a:noAutofit/>
          </a:bodyPr>
          <a:lstStyle/>
          <a:p>
            <a:r>
              <a:rPr lang="es-ES" sz="2800" b="1" dirty="0" err="1" smtClean="0">
                <a:solidFill>
                  <a:schemeClr val="bg1"/>
                </a:solidFill>
                <a:latin typeface="Vodafone Rg"/>
              </a:rPr>
              <a:t>Why</a:t>
            </a:r>
            <a:r>
              <a:rPr lang="es-ES" sz="2800" b="1" dirty="0">
                <a:solidFill>
                  <a:schemeClr val="bg1"/>
                </a:solidFill>
                <a:latin typeface="Vodafone Rg"/>
              </a:rPr>
              <a:t> </a:t>
            </a:r>
            <a:r>
              <a:rPr lang="es-ES" sz="2800" b="1" dirty="0" smtClean="0">
                <a:solidFill>
                  <a:schemeClr val="bg1"/>
                </a:solidFill>
                <a:latin typeface="Vodafone Rg"/>
              </a:rPr>
              <a:t>are Small </a:t>
            </a:r>
            <a:r>
              <a:rPr lang="es-ES" sz="2800" b="1" dirty="0" err="1" smtClean="0">
                <a:solidFill>
                  <a:schemeClr val="bg1"/>
                </a:solidFill>
                <a:latin typeface="Vodafone Rg"/>
              </a:rPr>
              <a:t>Businesses</a:t>
            </a:r>
            <a:r>
              <a:rPr lang="es-ES" sz="2800" b="1" dirty="0" smtClean="0">
                <a:solidFill>
                  <a:schemeClr val="bg1"/>
                </a:solidFill>
                <a:latin typeface="Vodafone Rg"/>
              </a:rPr>
              <a:t> </a:t>
            </a:r>
            <a:r>
              <a:rPr lang="es-ES" sz="2800" b="1" dirty="0" err="1" smtClean="0">
                <a:solidFill>
                  <a:schemeClr val="bg1"/>
                </a:solidFill>
                <a:latin typeface="Vodafone Rg"/>
              </a:rPr>
              <a:t>Important</a:t>
            </a:r>
            <a:r>
              <a:rPr lang="es-ES" sz="2800" b="1" dirty="0" smtClean="0">
                <a:solidFill>
                  <a:schemeClr val="bg1"/>
                </a:solidFill>
                <a:latin typeface="Vodafone Rg"/>
              </a:rPr>
              <a:t>?</a:t>
            </a:r>
            <a:endParaRPr lang="es-ES" sz="2800" b="1" dirty="0">
              <a:solidFill>
                <a:schemeClr val="bg1"/>
              </a:solidFill>
              <a:latin typeface="Vodafone Rg"/>
            </a:endParaRPr>
          </a:p>
        </p:txBody>
      </p:sp>
    </p:spTree>
    <p:extLst>
      <p:ext uri="{BB962C8B-B14F-4D97-AF65-F5344CB8AC3E}">
        <p14:creationId xmlns:p14="http://schemas.microsoft.com/office/powerpoint/2010/main" val="10028544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6" name="TextBox 15"/>
          <p:cNvSpPr txBox="1"/>
          <p:nvPr/>
        </p:nvSpPr>
        <p:spPr>
          <a:xfrm>
            <a:off x="2658793" y="1947664"/>
            <a:ext cx="4837545" cy="311728"/>
          </a:xfrm>
          <a:prstGeom prst="rect">
            <a:avLst/>
          </a:prstGeom>
          <a:solidFill>
            <a:schemeClr val="accent1"/>
          </a:solidFill>
          <a:effectLst>
            <a:outerShdw blurRad="50800" dist="38100" dir="2700000" algn="tl" rotWithShape="0">
              <a:prstClr val="black">
                <a:alpha val="40000"/>
              </a:prstClr>
            </a:outerShdw>
          </a:effectLst>
        </p:spPr>
        <p:txBody>
          <a:bodyPr wrap="none" lIns="0" tIns="0" rIns="0" bIns="0" rtlCol="0">
            <a:noAutofit/>
          </a:bodyPr>
          <a:lstStyle/>
          <a:p>
            <a:r>
              <a:rPr lang="en-US" sz="1600" b="1" dirty="0" smtClean="0">
                <a:solidFill>
                  <a:schemeClr val="bg1"/>
                </a:solidFill>
                <a:latin typeface="Vodafone Rg"/>
              </a:rPr>
              <a:t> a) Manufacturing</a:t>
            </a:r>
            <a:endParaRPr lang="en-US" sz="1600" b="1" dirty="0">
              <a:solidFill>
                <a:schemeClr val="bg1"/>
              </a:solidFill>
              <a:latin typeface="Vodafone Rg"/>
            </a:endParaRPr>
          </a:p>
          <a:p>
            <a:pPr marL="0" indent="0">
              <a:buFont typeface="Arial" pitchFamily="34" charset="0"/>
              <a:buNone/>
            </a:pPr>
            <a:endParaRPr lang="en-US" sz="1600" b="1" dirty="0" smtClean="0">
              <a:solidFill>
                <a:schemeClr val="bg1"/>
              </a:solidFill>
              <a:latin typeface="Vodafone Rg"/>
            </a:endParaRPr>
          </a:p>
        </p:txBody>
      </p:sp>
      <p:sp>
        <p:nvSpPr>
          <p:cNvPr id="17" name="TextBox 16"/>
          <p:cNvSpPr txBox="1"/>
          <p:nvPr/>
        </p:nvSpPr>
        <p:spPr>
          <a:xfrm>
            <a:off x="2662565" y="2397260"/>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dirty="0" smtClean="0">
                <a:latin typeface="Vodafone Rg"/>
              </a:rPr>
              <a:t> b) Professional Services</a:t>
            </a:r>
          </a:p>
        </p:txBody>
      </p:sp>
      <p:sp>
        <p:nvSpPr>
          <p:cNvPr id="22" name="TextBox 21"/>
          <p:cNvSpPr txBox="1"/>
          <p:nvPr/>
        </p:nvSpPr>
        <p:spPr>
          <a:xfrm>
            <a:off x="2666337" y="284685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dirty="0" smtClean="0">
                <a:latin typeface="Vodafone Rg"/>
              </a:rPr>
              <a:t> c) Construction</a:t>
            </a:r>
          </a:p>
        </p:txBody>
      </p:sp>
      <p:sp>
        <p:nvSpPr>
          <p:cNvPr id="23" name="TextBox 22"/>
          <p:cNvSpPr txBox="1"/>
          <p:nvPr/>
        </p:nvSpPr>
        <p:spPr>
          <a:xfrm>
            <a:off x="2656597" y="3309958"/>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dirty="0" smtClean="0">
                <a:latin typeface="Vodafone Rg"/>
              </a:rPr>
              <a:t> d) Retail</a:t>
            </a:r>
          </a:p>
        </p:txBody>
      </p:sp>
      <p:sp>
        <p:nvSpPr>
          <p:cNvPr id="21" name="Pentagon 20">
            <a:hlinkClick r:id="rId3" action="ppaction://hlinksldjump"/>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Try again</a:t>
            </a:r>
          </a:p>
        </p:txBody>
      </p:sp>
      <p:sp>
        <p:nvSpPr>
          <p:cNvPr id="24" name="TextBox 23"/>
          <p:cNvSpPr txBox="1"/>
          <p:nvPr/>
        </p:nvSpPr>
        <p:spPr>
          <a:xfrm>
            <a:off x="3301998" y="3706962"/>
            <a:ext cx="3136349" cy="914400"/>
          </a:xfrm>
          <a:prstGeom prst="rect">
            <a:avLst/>
          </a:prstGeom>
        </p:spPr>
        <p:txBody>
          <a:bodyPr wrap="none" lIns="0" tIns="0" rIns="0" bIns="0" rtlCol="0">
            <a:noAutofit/>
          </a:bodyPr>
          <a:lstStyle/>
          <a:p>
            <a:r>
              <a:rPr lang="en-US" sz="5400" dirty="0" smtClean="0">
                <a:solidFill>
                  <a:srgbClr val="FF0000"/>
                </a:solidFill>
                <a:latin typeface="Vodafone Rg"/>
                <a:ea typeface="Wingdings"/>
                <a:cs typeface="Wingdings"/>
                <a:sym typeface="Wingdings"/>
              </a:rPr>
              <a:t>Incorrect</a:t>
            </a:r>
            <a:endParaRPr lang="en-US" sz="5400" dirty="0" smtClean="0">
              <a:solidFill>
                <a:srgbClr val="FF0000"/>
              </a:solidFill>
              <a:latin typeface="Vodafone Rg"/>
            </a:endParaRPr>
          </a:p>
        </p:txBody>
      </p:sp>
      <p:grpSp>
        <p:nvGrpSpPr>
          <p:cNvPr id="18" name="Group 17"/>
          <p:cNvGrpSpPr/>
          <p:nvPr/>
        </p:nvGrpSpPr>
        <p:grpSpPr>
          <a:xfrm>
            <a:off x="0" y="-1"/>
            <a:ext cx="1945904" cy="5143501"/>
            <a:chOff x="0" y="-1"/>
            <a:chExt cx="1945904" cy="5143501"/>
          </a:xfrm>
        </p:grpSpPr>
        <p:sp>
          <p:nvSpPr>
            <p:cNvPr id="19" name="Rectangle 18"/>
            <p:cNvSpPr/>
            <p:nvPr/>
          </p:nvSpPr>
          <p:spPr>
            <a:xfrm>
              <a:off x="0" y="-1"/>
              <a:ext cx="1945904" cy="514350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35" name="Pentagon 34"/>
            <p:cNvSpPr>
              <a:spLocks noChangeAspect="1"/>
            </p:cNvSpPr>
            <p:nvPr/>
          </p:nvSpPr>
          <p:spPr>
            <a:xfrm>
              <a:off x="51846" y="88018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36" name="Pentagon 35"/>
            <p:cNvSpPr>
              <a:spLocks noChangeAspect="1"/>
            </p:cNvSpPr>
            <p:nvPr/>
          </p:nvSpPr>
          <p:spPr>
            <a:xfrm>
              <a:off x="51846" y="1289403"/>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smtClean="0">
                  <a:solidFill>
                    <a:schemeClr val="bg1">
                      <a:lumMod val="95000"/>
                    </a:schemeClr>
                  </a:solidFill>
                  <a:latin typeface="Vodafone Rg"/>
                </a:rPr>
                <a:t> 1. Why?</a:t>
              </a:r>
              <a:endParaRPr lang="en-GB" b="1" kern="1200" dirty="0" smtClean="0">
                <a:solidFill>
                  <a:schemeClr val="bg1">
                    <a:lumMod val="95000"/>
                  </a:schemeClr>
                </a:solidFill>
                <a:latin typeface="Vodafone Rg"/>
              </a:endParaRPr>
            </a:p>
          </p:txBody>
        </p:sp>
      </p:grpSp>
      <p:sp>
        <p:nvSpPr>
          <p:cNvPr id="39" name="23 Rectángulo"/>
          <p:cNvSpPr/>
          <p:nvPr/>
        </p:nvSpPr>
        <p:spPr>
          <a:xfrm>
            <a:off x="0" y="-1"/>
            <a:ext cx="9144000" cy="617539"/>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200" b="1" kern="1200" dirty="0" smtClean="0">
              <a:solidFill>
                <a:srgbClr val="34342B"/>
              </a:solidFill>
              <a:latin typeface="Vodafone Rg"/>
            </a:endParaRPr>
          </a:p>
        </p:txBody>
      </p:sp>
      <p:pic>
        <p:nvPicPr>
          <p:cNvPr id="40"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317" y="11154"/>
            <a:ext cx="336654" cy="606384"/>
          </a:xfrm>
          <a:prstGeom prst="rect">
            <a:avLst/>
          </a:prstGeom>
        </p:spPr>
      </p:pic>
      <p:sp>
        <p:nvSpPr>
          <p:cNvPr id="42" name="Title 2"/>
          <p:cNvSpPr>
            <a:spLocks noGrp="1"/>
          </p:cNvSpPr>
          <p:nvPr>
            <p:ph type="title"/>
          </p:nvPr>
        </p:nvSpPr>
        <p:spPr>
          <a:xfrm>
            <a:off x="2325124" y="1005406"/>
            <a:ext cx="6512004" cy="875675"/>
          </a:xfrm>
        </p:spPr>
        <p:txBody>
          <a:bodyPr/>
          <a:lstStyle/>
          <a:p>
            <a:r>
              <a:rPr lang="en-US" dirty="0" smtClean="0">
                <a:latin typeface="Vodafone Rg"/>
              </a:rPr>
              <a:t>Question </a:t>
            </a:r>
            <a:r>
              <a:rPr lang="en-US" dirty="0">
                <a:latin typeface="Vodafone Rg"/>
              </a:rPr>
              <a:t>4</a:t>
            </a:r>
          </a:p>
        </p:txBody>
      </p:sp>
      <p:sp>
        <p:nvSpPr>
          <p:cNvPr id="43" name="Content Placeholder 1"/>
          <p:cNvSpPr>
            <a:spLocks noGrp="1"/>
          </p:cNvSpPr>
          <p:nvPr>
            <p:ph idx="1"/>
          </p:nvPr>
        </p:nvSpPr>
        <p:spPr>
          <a:xfrm>
            <a:off x="2334949" y="1322278"/>
            <a:ext cx="6478875" cy="3577660"/>
          </a:xfrm>
        </p:spPr>
        <p:txBody>
          <a:bodyPr/>
          <a:lstStyle/>
          <a:p>
            <a:pPr marL="0" indent="0">
              <a:buNone/>
            </a:pPr>
            <a:r>
              <a:rPr lang="en-US" dirty="0">
                <a:latin typeface="Vodafone Rg"/>
              </a:rPr>
              <a:t>Which vertical would benefit </a:t>
            </a:r>
            <a:r>
              <a:rPr lang="en-US" dirty="0" smtClean="0">
                <a:latin typeface="Vodafone Rg"/>
              </a:rPr>
              <a:t>most from an application to manage </a:t>
            </a:r>
            <a:r>
              <a:rPr lang="en-US" dirty="0">
                <a:latin typeface="Vodafone Rg"/>
              </a:rPr>
              <a:t>information and documents?</a:t>
            </a:r>
          </a:p>
          <a:p>
            <a:pPr marL="0" indent="0">
              <a:buNone/>
            </a:pPr>
            <a:endParaRPr lang="en-US" dirty="0">
              <a:latin typeface="Vodafone Rg"/>
            </a:endParaRPr>
          </a:p>
        </p:txBody>
      </p:sp>
      <p:sp>
        <p:nvSpPr>
          <p:cNvPr id="25" name="Pentagon 24"/>
          <p:cNvSpPr>
            <a:spLocks noChangeAspect="1"/>
          </p:cNvSpPr>
          <p:nvPr/>
        </p:nvSpPr>
        <p:spPr>
          <a:xfrm>
            <a:off x="58260" y="353391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26" name="Pentagon 25"/>
          <p:cNvSpPr>
            <a:spLocks noChangeAspect="1"/>
          </p:cNvSpPr>
          <p:nvPr/>
        </p:nvSpPr>
        <p:spPr>
          <a:xfrm>
            <a:off x="58260" y="3059692"/>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sp>
        <p:nvSpPr>
          <p:cNvPr id="27" name="TextBox 26"/>
          <p:cNvSpPr txBox="1"/>
          <p:nvPr/>
        </p:nvSpPr>
        <p:spPr>
          <a:xfrm>
            <a:off x="124765" y="1851687"/>
            <a:ext cx="1794426" cy="3374803"/>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Core Business Needs</a:t>
            </a:r>
          </a:p>
          <a:p>
            <a:pPr>
              <a:tabLst>
                <a:tab pos="93663" algn="l"/>
              </a:tabLst>
            </a:pPr>
            <a:r>
              <a:rPr lang="en-US" sz="1200" dirty="0" smtClean="0">
                <a:solidFill>
                  <a:srgbClr val="888888"/>
                </a:solidFill>
                <a:latin typeface="Vodafone Rg"/>
              </a:rPr>
              <a:t>Verticals Main Characteristics</a:t>
            </a:r>
            <a:endParaRPr lang="en-US" sz="1200" dirty="0">
              <a:solidFill>
                <a:srgbClr val="888888"/>
              </a:solidFill>
              <a:latin typeface="Vodafone Rg"/>
            </a:endParaRPr>
          </a:p>
          <a:p>
            <a:pPr>
              <a:tabLst>
                <a:tab pos="93663" algn="l"/>
              </a:tabLst>
            </a:pPr>
            <a:r>
              <a:rPr lang="en-US" sz="1200" dirty="0" smtClean="0">
                <a:solidFill>
                  <a:srgbClr val="888888"/>
                </a:solidFill>
                <a:latin typeface="Vodafone Rg"/>
              </a:rPr>
              <a:t>Summary</a:t>
            </a:r>
          </a:p>
          <a:p>
            <a:pPr>
              <a:tabLst>
                <a:tab pos="93663" algn="l"/>
              </a:tabLst>
            </a:pPr>
            <a:r>
              <a:rPr lang="en-US" sz="1200" b="1" dirty="0">
                <a:solidFill>
                  <a:schemeClr val="accent1"/>
                </a:solidFill>
                <a:latin typeface="Vodafone Rg"/>
              </a:rPr>
              <a:t>Test yourself</a:t>
            </a:r>
          </a:p>
        </p:txBody>
      </p:sp>
      <p:sp>
        <p:nvSpPr>
          <p:cNvPr id="29" name="33 CuadroTexto"/>
          <p:cNvSpPr txBox="1"/>
          <p:nvPr/>
        </p:nvSpPr>
        <p:spPr>
          <a:xfrm>
            <a:off x="1359147" y="-26986"/>
            <a:ext cx="6532987" cy="614150"/>
          </a:xfrm>
          <a:prstGeom prst="rect">
            <a:avLst/>
          </a:prstGeom>
        </p:spPr>
        <p:txBody>
          <a:bodyPr wrap="square" lIns="0" tIns="0" rIns="0" bIns="0" rtlCol="0" anchor="ctr">
            <a:noAutofit/>
          </a:bodyPr>
          <a:lstStyle/>
          <a:p>
            <a:r>
              <a:rPr lang="es-ES" sz="2800" b="1" dirty="0" err="1" smtClean="0">
                <a:solidFill>
                  <a:schemeClr val="bg1"/>
                </a:solidFill>
                <a:latin typeface="Vodafone Rg"/>
              </a:rPr>
              <a:t>Why</a:t>
            </a:r>
            <a:r>
              <a:rPr lang="es-ES" sz="2800" b="1" dirty="0">
                <a:solidFill>
                  <a:schemeClr val="bg1"/>
                </a:solidFill>
                <a:latin typeface="Vodafone Rg"/>
              </a:rPr>
              <a:t> </a:t>
            </a:r>
            <a:r>
              <a:rPr lang="es-ES" sz="2800" b="1" dirty="0" smtClean="0">
                <a:solidFill>
                  <a:schemeClr val="bg1"/>
                </a:solidFill>
                <a:latin typeface="Vodafone Rg"/>
              </a:rPr>
              <a:t>are Small </a:t>
            </a:r>
            <a:r>
              <a:rPr lang="es-ES" sz="2800" b="1" dirty="0" err="1" smtClean="0">
                <a:solidFill>
                  <a:schemeClr val="bg1"/>
                </a:solidFill>
                <a:latin typeface="Vodafone Rg"/>
              </a:rPr>
              <a:t>Businesses</a:t>
            </a:r>
            <a:r>
              <a:rPr lang="es-ES" sz="2800" b="1" dirty="0" smtClean="0">
                <a:solidFill>
                  <a:schemeClr val="bg1"/>
                </a:solidFill>
                <a:latin typeface="Vodafone Rg"/>
              </a:rPr>
              <a:t> </a:t>
            </a:r>
            <a:r>
              <a:rPr lang="es-ES" sz="2800" b="1" dirty="0" err="1" smtClean="0">
                <a:solidFill>
                  <a:schemeClr val="bg1"/>
                </a:solidFill>
                <a:latin typeface="Vodafone Rg"/>
              </a:rPr>
              <a:t>Important</a:t>
            </a:r>
            <a:r>
              <a:rPr lang="es-ES" sz="2800" b="1" dirty="0" smtClean="0">
                <a:solidFill>
                  <a:schemeClr val="bg1"/>
                </a:solidFill>
                <a:latin typeface="Vodafone Rg"/>
              </a:rPr>
              <a:t>?</a:t>
            </a:r>
            <a:endParaRPr lang="es-ES" sz="2800" b="1" dirty="0">
              <a:solidFill>
                <a:schemeClr val="bg1"/>
              </a:solidFill>
              <a:latin typeface="Vodafone Rg"/>
            </a:endParaRPr>
          </a:p>
        </p:txBody>
      </p:sp>
    </p:spTree>
    <p:extLst>
      <p:ext uri="{BB962C8B-B14F-4D97-AF65-F5344CB8AC3E}">
        <p14:creationId xmlns:p14="http://schemas.microsoft.com/office/powerpoint/2010/main" val="12064221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6" name="TextBox 15"/>
          <p:cNvSpPr txBox="1"/>
          <p:nvPr/>
        </p:nvSpPr>
        <p:spPr>
          <a:xfrm>
            <a:off x="2658793" y="194766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r>
              <a:rPr lang="en-US" sz="1600" dirty="0" smtClean="0">
                <a:latin typeface="Vodafone Rg"/>
              </a:rPr>
              <a:t> a) Manufacturing</a:t>
            </a:r>
            <a:endParaRPr lang="en-US" sz="1600" dirty="0">
              <a:latin typeface="Vodafone Rg"/>
            </a:endParaRPr>
          </a:p>
          <a:p>
            <a:pPr marL="0" indent="0">
              <a:buFont typeface="Arial" pitchFamily="34" charset="0"/>
              <a:buNone/>
            </a:pPr>
            <a:endParaRPr lang="en-US" sz="1600" dirty="0" smtClean="0">
              <a:latin typeface="Vodafone Rg"/>
            </a:endParaRPr>
          </a:p>
        </p:txBody>
      </p:sp>
      <p:sp>
        <p:nvSpPr>
          <p:cNvPr id="17" name="TextBox 16"/>
          <p:cNvSpPr txBox="1"/>
          <p:nvPr/>
        </p:nvSpPr>
        <p:spPr>
          <a:xfrm>
            <a:off x="2662565" y="2397260"/>
            <a:ext cx="4837545" cy="311728"/>
          </a:xfrm>
          <a:prstGeom prst="rect">
            <a:avLst/>
          </a:prstGeom>
          <a:solidFill>
            <a:srgbClr val="008000"/>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b="1" dirty="0" smtClean="0">
                <a:solidFill>
                  <a:schemeClr val="bg1"/>
                </a:solidFill>
                <a:latin typeface="Vodafone Rg"/>
              </a:rPr>
              <a:t> b) Professional Services</a:t>
            </a:r>
          </a:p>
        </p:txBody>
      </p:sp>
      <p:sp>
        <p:nvSpPr>
          <p:cNvPr id="22" name="TextBox 21"/>
          <p:cNvSpPr txBox="1"/>
          <p:nvPr/>
        </p:nvSpPr>
        <p:spPr>
          <a:xfrm>
            <a:off x="2666337" y="284685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dirty="0" smtClean="0">
                <a:latin typeface="Vodafone Rg"/>
              </a:rPr>
              <a:t> c) Construction</a:t>
            </a:r>
          </a:p>
        </p:txBody>
      </p:sp>
      <p:sp>
        <p:nvSpPr>
          <p:cNvPr id="23" name="TextBox 22"/>
          <p:cNvSpPr txBox="1"/>
          <p:nvPr/>
        </p:nvSpPr>
        <p:spPr>
          <a:xfrm>
            <a:off x="2656597" y="3309958"/>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dirty="0" smtClean="0">
                <a:latin typeface="Vodafone Rg"/>
              </a:rPr>
              <a:t> d) Retail</a:t>
            </a:r>
          </a:p>
        </p:txBody>
      </p:sp>
      <p:sp>
        <p:nvSpPr>
          <p:cNvPr id="21" name="Pentagon 20">
            <a:hlinkClick r:id="rId3" action="ppaction://hlinksldjump"/>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sp>
        <p:nvSpPr>
          <p:cNvPr id="24" name="TextBox 23"/>
          <p:cNvSpPr txBox="1"/>
          <p:nvPr/>
        </p:nvSpPr>
        <p:spPr>
          <a:xfrm>
            <a:off x="3301998" y="3697337"/>
            <a:ext cx="3357219" cy="914400"/>
          </a:xfrm>
          <a:prstGeom prst="rect">
            <a:avLst/>
          </a:prstGeom>
        </p:spPr>
        <p:txBody>
          <a:bodyPr wrap="none" lIns="0" tIns="0" rIns="0" bIns="0" rtlCol="0">
            <a:noAutofit/>
          </a:bodyPr>
          <a:lstStyle/>
          <a:p>
            <a:r>
              <a:rPr lang="en-US" sz="5400" dirty="0" smtClean="0">
                <a:solidFill>
                  <a:srgbClr val="008000"/>
                </a:solidFill>
                <a:latin typeface="Vodafone Rg"/>
                <a:ea typeface="Wingdings"/>
                <a:cs typeface="Wingdings"/>
                <a:sym typeface="Wingdings"/>
              </a:rPr>
              <a:t>Correct</a:t>
            </a:r>
            <a:endParaRPr lang="en-US" sz="5400" dirty="0" smtClean="0">
              <a:solidFill>
                <a:srgbClr val="008000"/>
              </a:solidFill>
              <a:latin typeface="Vodafone Rg"/>
            </a:endParaRPr>
          </a:p>
        </p:txBody>
      </p:sp>
      <p:grpSp>
        <p:nvGrpSpPr>
          <p:cNvPr id="18" name="Group 17"/>
          <p:cNvGrpSpPr/>
          <p:nvPr/>
        </p:nvGrpSpPr>
        <p:grpSpPr>
          <a:xfrm>
            <a:off x="0" y="-1"/>
            <a:ext cx="1945904" cy="5143501"/>
            <a:chOff x="0" y="-1"/>
            <a:chExt cx="1945904" cy="5143501"/>
          </a:xfrm>
        </p:grpSpPr>
        <p:sp>
          <p:nvSpPr>
            <p:cNvPr id="19" name="Rectangle 18"/>
            <p:cNvSpPr/>
            <p:nvPr/>
          </p:nvSpPr>
          <p:spPr>
            <a:xfrm>
              <a:off x="0" y="-1"/>
              <a:ext cx="1945904" cy="514350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26" name="Pentagon 25"/>
            <p:cNvSpPr>
              <a:spLocks noChangeAspect="1"/>
            </p:cNvSpPr>
            <p:nvPr/>
          </p:nvSpPr>
          <p:spPr>
            <a:xfrm>
              <a:off x="51846" y="88018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27" name="Pentagon 26"/>
            <p:cNvSpPr>
              <a:spLocks noChangeAspect="1"/>
            </p:cNvSpPr>
            <p:nvPr/>
          </p:nvSpPr>
          <p:spPr>
            <a:xfrm>
              <a:off x="51846" y="1289403"/>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smtClean="0">
                  <a:solidFill>
                    <a:schemeClr val="bg1">
                      <a:lumMod val="95000"/>
                    </a:schemeClr>
                  </a:solidFill>
                  <a:latin typeface="Vodafone Rg"/>
                </a:rPr>
                <a:t> 1. Why?</a:t>
              </a:r>
              <a:endParaRPr lang="en-GB" b="1" kern="1200" dirty="0" smtClean="0">
                <a:solidFill>
                  <a:schemeClr val="bg1">
                    <a:lumMod val="95000"/>
                  </a:schemeClr>
                </a:solidFill>
                <a:latin typeface="Vodafone Rg"/>
              </a:endParaRPr>
            </a:p>
          </p:txBody>
        </p:sp>
      </p:grpSp>
      <p:sp>
        <p:nvSpPr>
          <p:cNvPr id="30" name="23 Rectángulo"/>
          <p:cNvSpPr/>
          <p:nvPr/>
        </p:nvSpPr>
        <p:spPr>
          <a:xfrm>
            <a:off x="0" y="-1"/>
            <a:ext cx="9144000" cy="617539"/>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200" b="1" kern="1200" dirty="0" smtClean="0">
              <a:solidFill>
                <a:srgbClr val="34342B"/>
              </a:solidFill>
              <a:latin typeface="Vodafone Rg"/>
            </a:endParaRPr>
          </a:p>
        </p:txBody>
      </p:sp>
      <p:pic>
        <p:nvPicPr>
          <p:cNvPr id="31"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317" y="11154"/>
            <a:ext cx="336654" cy="606384"/>
          </a:xfrm>
          <a:prstGeom prst="rect">
            <a:avLst/>
          </a:prstGeom>
        </p:spPr>
      </p:pic>
      <p:sp>
        <p:nvSpPr>
          <p:cNvPr id="42" name="Title 2"/>
          <p:cNvSpPr>
            <a:spLocks noGrp="1"/>
          </p:cNvSpPr>
          <p:nvPr>
            <p:ph type="title"/>
          </p:nvPr>
        </p:nvSpPr>
        <p:spPr>
          <a:xfrm>
            <a:off x="2325124" y="1005406"/>
            <a:ext cx="6310932" cy="875675"/>
          </a:xfrm>
        </p:spPr>
        <p:txBody>
          <a:bodyPr/>
          <a:lstStyle/>
          <a:p>
            <a:r>
              <a:rPr lang="en-US" dirty="0" smtClean="0">
                <a:latin typeface="Vodafone Rg"/>
              </a:rPr>
              <a:t>Question </a:t>
            </a:r>
            <a:r>
              <a:rPr lang="en-US" dirty="0">
                <a:latin typeface="Vodafone Rg"/>
              </a:rPr>
              <a:t>4</a:t>
            </a:r>
          </a:p>
        </p:txBody>
      </p:sp>
      <p:sp>
        <p:nvSpPr>
          <p:cNvPr id="43" name="Content Placeholder 1"/>
          <p:cNvSpPr>
            <a:spLocks noGrp="1"/>
          </p:cNvSpPr>
          <p:nvPr>
            <p:ph idx="1"/>
          </p:nvPr>
        </p:nvSpPr>
        <p:spPr>
          <a:xfrm>
            <a:off x="2334950" y="1322278"/>
            <a:ext cx="6278826" cy="3577660"/>
          </a:xfrm>
        </p:spPr>
        <p:txBody>
          <a:bodyPr/>
          <a:lstStyle/>
          <a:p>
            <a:pPr marL="0" indent="0">
              <a:buNone/>
            </a:pPr>
            <a:r>
              <a:rPr lang="en-US" dirty="0">
                <a:latin typeface="Vodafone Rg"/>
              </a:rPr>
              <a:t>Which vertical would benefit </a:t>
            </a:r>
            <a:r>
              <a:rPr lang="en-US" dirty="0" smtClean="0">
                <a:latin typeface="Vodafone Rg"/>
              </a:rPr>
              <a:t>most from an application to manage </a:t>
            </a:r>
            <a:r>
              <a:rPr lang="en-US" dirty="0">
                <a:latin typeface="Vodafone Rg"/>
              </a:rPr>
              <a:t>information and documents?</a:t>
            </a:r>
          </a:p>
          <a:p>
            <a:pPr marL="0" indent="0">
              <a:buNone/>
            </a:pPr>
            <a:endParaRPr lang="en-US" dirty="0">
              <a:latin typeface="Vodafone Rg"/>
            </a:endParaRPr>
          </a:p>
        </p:txBody>
      </p:sp>
      <p:sp>
        <p:nvSpPr>
          <p:cNvPr id="32" name="Pentagon 31"/>
          <p:cNvSpPr>
            <a:spLocks noChangeAspect="1"/>
          </p:cNvSpPr>
          <p:nvPr/>
        </p:nvSpPr>
        <p:spPr>
          <a:xfrm>
            <a:off x="58260" y="353391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33" name="Pentagon 32"/>
          <p:cNvSpPr>
            <a:spLocks noChangeAspect="1"/>
          </p:cNvSpPr>
          <p:nvPr/>
        </p:nvSpPr>
        <p:spPr>
          <a:xfrm>
            <a:off x="58260" y="3059692"/>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sp>
        <p:nvSpPr>
          <p:cNvPr id="34" name="TextBox 33"/>
          <p:cNvSpPr txBox="1"/>
          <p:nvPr/>
        </p:nvSpPr>
        <p:spPr>
          <a:xfrm>
            <a:off x="124765" y="1851687"/>
            <a:ext cx="1794426" cy="3374803"/>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Core Business Needs</a:t>
            </a:r>
          </a:p>
          <a:p>
            <a:pPr>
              <a:tabLst>
                <a:tab pos="93663" algn="l"/>
              </a:tabLst>
            </a:pPr>
            <a:r>
              <a:rPr lang="en-US" sz="1200" dirty="0" smtClean="0">
                <a:solidFill>
                  <a:srgbClr val="888888"/>
                </a:solidFill>
                <a:latin typeface="Vodafone Rg"/>
              </a:rPr>
              <a:t>Verticals Main Characteristics</a:t>
            </a:r>
            <a:endParaRPr lang="en-US" sz="1200" dirty="0">
              <a:solidFill>
                <a:srgbClr val="888888"/>
              </a:solidFill>
              <a:latin typeface="Vodafone Rg"/>
            </a:endParaRPr>
          </a:p>
          <a:p>
            <a:pPr>
              <a:tabLst>
                <a:tab pos="93663" algn="l"/>
              </a:tabLst>
            </a:pPr>
            <a:r>
              <a:rPr lang="en-US" sz="1200" dirty="0" smtClean="0">
                <a:solidFill>
                  <a:srgbClr val="888888"/>
                </a:solidFill>
                <a:latin typeface="Vodafone Rg"/>
              </a:rPr>
              <a:t>Summary</a:t>
            </a:r>
          </a:p>
          <a:p>
            <a:pPr>
              <a:tabLst>
                <a:tab pos="93663" algn="l"/>
              </a:tabLst>
            </a:pPr>
            <a:r>
              <a:rPr lang="en-US" sz="1200" b="1" dirty="0">
                <a:solidFill>
                  <a:schemeClr val="accent1"/>
                </a:solidFill>
                <a:latin typeface="Vodafone Rg"/>
              </a:rPr>
              <a:t>Test yourself</a:t>
            </a:r>
          </a:p>
        </p:txBody>
      </p:sp>
      <p:sp>
        <p:nvSpPr>
          <p:cNvPr id="28" name="33 CuadroTexto"/>
          <p:cNvSpPr txBox="1"/>
          <p:nvPr/>
        </p:nvSpPr>
        <p:spPr>
          <a:xfrm>
            <a:off x="1359147" y="-26986"/>
            <a:ext cx="6532987" cy="614150"/>
          </a:xfrm>
          <a:prstGeom prst="rect">
            <a:avLst/>
          </a:prstGeom>
        </p:spPr>
        <p:txBody>
          <a:bodyPr wrap="square" lIns="0" tIns="0" rIns="0" bIns="0" rtlCol="0" anchor="ctr">
            <a:noAutofit/>
          </a:bodyPr>
          <a:lstStyle/>
          <a:p>
            <a:r>
              <a:rPr lang="es-ES" sz="2800" b="1" dirty="0" err="1" smtClean="0">
                <a:solidFill>
                  <a:schemeClr val="bg1"/>
                </a:solidFill>
                <a:latin typeface="Vodafone Rg"/>
              </a:rPr>
              <a:t>Why</a:t>
            </a:r>
            <a:r>
              <a:rPr lang="es-ES" sz="2800" b="1" dirty="0">
                <a:solidFill>
                  <a:schemeClr val="bg1"/>
                </a:solidFill>
                <a:latin typeface="Vodafone Rg"/>
              </a:rPr>
              <a:t> </a:t>
            </a:r>
            <a:r>
              <a:rPr lang="es-ES" sz="2800" b="1" dirty="0" smtClean="0">
                <a:solidFill>
                  <a:schemeClr val="bg1"/>
                </a:solidFill>
                <a:latin typeface="Vodafone Rg"/>
              </a:rPr>
              <a:t>are Small </a:t>
            </a:r>
            <a:r>
              <a:rPr lang="es-ES" sz="2800" b="1" dirty="0" err="1" smtClean="0">
                <a:solidFill>
                  <a:schemeClr val="bg1"/>
                </a:solidFill>
                <a:latin typeface="Vodafone Rg"/>
              </a:rPr>
              <a:t>Businesses</a:t>
            </a:r>
            <a:r>
              <a:rPr lang="es-ES" sz="2800" b="1" dirty="0" smtClean="0">
                <a:solidFill>
                  <a:schemeClr val="bg1"/>
                </a:solidFill>
                <a:latin typeface="Vodafone Rg"/>
              </a:rPr>
              <a:t> </a:t>
            </a:r>
            <a:r>
              <a:rPr lang="es-ES" sz="2800" b="1" dirty="0" err="1" smtClean="0">
                <a:solidFill>
                  <a:schemeClr val="bg1"/>
                </a:solidFill>
                <a:latin typeface="Vodafone Rg"/>
              </a:rPr>
              <a:t>Important</a:t>
            </a:r>
            <a:r>
              <a:rPr lang="es-ES" sz="2800" b="1" dirty="0" smtClean="0">
                <a:solidFill>
                  <a:schemeClr val="bg1"/>
                </a:solidFill>
                <a:latin typeface="Vodafone Rg"/>
              </a:rPr>
              <a:t>?</a:t>
            </a:r>
            <a:endParaRPr lang="es-ES" sz="2800" b="1" dirty="0">
              <a:solidFill>
                <a:schemeClr val="bg1"/>
              </a:solidFill>
              <a:latin typeface="Vodafone Rg"/>
            </a:endParaRPr>
          </a:p>
        </p:txBody>
      </p:sp>
    </p:spTree>
    <p:extLst>
      <p:ext uri="{BB962C8B-B14F-4D97-AF65-F5344CB8AC3E}">
        <p14:creationId xmlns:p14="http://schemas.microsoft.com/office/powerpoint/2010/main" val="12064221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6" name="TextBox 15"/>
          <p:cNvSpPr txBox="1"/>
          <p:nvPr/>
        </p:nvSpPr>
        <p:spPr>
          <a:xfrm>
            <a:off x="2658793" y="194766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r>
              <a:rPr lang="en-US" sz="1600" dirty="0" smtClean="0">
                <a:latin typeface="Vodafone Rg"/>
              </a:rPr>
              <a:t> a) Manufacturing</a:t>
            </a:r>
            <a:endParaRPr lang="en-US" sz="1600" dirty="0">
              <a:latin typeface="Vodafone Rg"/>
            </a:endParaRPr>
          </a:p>
          <a:p>
            <a:pPr marL="0" indent="0">
              <a:buFont typeface="Arial" pitchFamily="34" charset="0"/>
              <a:buNone/>
            </a:pPr>
            <a:endParaRPr lang="en-US" sz="1600" dirty="0" smtClean="0">
              <a:latin typeface="Vodafone Rg"/>
            </a:endParaRPr>
          </a:p>
        </p:txBody>
      </p:sp>
      <p:sp>
        <p:nvSpPr>
          <p:cNvPr id="17" name="TextBox 16"/>
          <p:cNvSpPr txBox="1"/>
          <p:nvPr/>
        </p:nvSpPr>
        <p:spPr>
          <a:xfrm>
            <a:off x="2662565" y="2397260"/>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dirty="0" smtClean="0">
                <a:latin typeface="Vodafone Rg"/>
              </a:rPr>
              <a:t> b) Professional Services</a:t>
            </a:r>
          </a:p>
        </p:txBody>
      </p:sp>
      <p:sp>
        <p:nvSpPr>
          <p:cNvPr id="22" name="TextBox 21"/>
          <p:cNvSpPr txBox="1"/>
          <p:nvPr/>
        </p:nvSpPr>
        <p:spPr>
          <a:xfrm>
            <a:off x="2666337" y="2846854"/>
            <a:ext cx="4837545" cy="311728"/>
          </a:xfrm>
          <a:prstGeom prst="rect">
            <a:avLst/>
          </a:prstGeom>
          <a:solidFill>
            <a:schemeClr val="accent1"/>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b="1" dirty="0" smtClean="0">
                <a:solidFill>
                  <a:schemeClr val="bg1"/>
                </a:solidFill>
                <a:latin typeface="Vodafone Rg"/>
              </a:rPr>
              <a:t> c) Construction</a:t>
            </a:r>
          </a:p>
        </p:txBody>
      </p:sp>
      <p:sp>
        <p:nvSpPr>
          <p:cNvPr id="23" name="TextBox 22"/>
          <p:cNvSpPr txBox="1"/>
          <p:nvPr/>
        </p:nvSpPr>
        <p:spPr>
          <a:xfrm>
            <a:off x="2656597" y="3309958"/>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dirty="0" smtClean="0">
                <a:latin typeface="Vodafone Rg"/>
              </a:rPr>
              <a:t> d) Retail</a:t>
            </a:r>
          </a:p>
        </p:txBody>
      </p:sp>
      <p:sp>
        <p:nvSpPr>
          <p:cNvPr id="21" name="Pentagon 20">
            <a:hlinkClick r:id="rId3" action="ppaction://hlinksldjump"/>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Try again</a:t>
            </a:r>
          </a:p>
        </p:txBody>
      </p:sp>
      <p:grpSp>
        <p:nvGrpSpPr>
          <p:cNvPr id="18" name="Group 17"/>
          <p:cNvGrpSpPr/>
          <p:nvPr/>
        </p:nvGrpSpPr>
        <p:grpSpPr>
          <a:xfrm>
            <a:off x="0" y="-1"/>
            <a:ext cx="1945904" cy="5143501"/>
            <a:chOff x="0" y="-1"/>
            <a:chExt cx="1945904" cy="5143501"/>
          </a:xfrm>
        </p:grpSpPr>
        <p:sp>
          <p:nvSpPr>
            <p:cNvPr id="19" name="Rectangle 18"/>
            <p:cNvSpPr/>
            <p:nvPr/>
          </p:nvSpPr>
          <p:spPr>
            <a:xfrm>
              <a:off x="0" y="-1"/>
              <a:ext cx="1945904" cy="514350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35" name="Pentagon 34"/>
            <p:cNvSpPr>
              <a:spLocks noChangeAspect="1"/>
            </p:cNvSpPr>
            <p:nvPr/>
          </p:nvSpPr>
          <p:spPr>
            <a:xfrm>
              <a:off x="51846" y="88018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36" name="Pentagon 35"/>
            <p:cNvSpPr>
              <a:spLocks noChangeAspect="1"/>
            </p:cNvSpPr>
            <p:nvPr/>
          </p:nvSpPr>
          <p:spPr>
            <a:xfrm>
              <a:off x="51846" y="1289403"/>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smtClean="0">
                  <a:solidFill>
                    <a:schemeClr val="bg1">
                      <a:lumMod val="95000"/>
                    </a:schemeClr>
                  </a:solidFill>
                  <a:latin typeface="Vodafone Rg"/>
                </a:rPr>
                <a:t> 1. Why?</a:t>
              </a:r>
              <a:endParaRPr lang="en-GB" b="1" kern="1200" dirty="0" smtClean="0">
                <a:solidFill>
                  <a:schemeClr val="bg1">
                    <a:lumMod val="95000"/>
                  </a:schemeClr>
                </a:solidFill>
                <a:latin typeface="Vodafone Rg"/>
              </a:endParaRPr>
            </a:p>
          </p:txBody>
        </p:sp>
      </p:grpSp>
      <p:sp>
        <p:nvSpPr>
          <p:cNvPr id="39" name="23 Rectángulo"/>
          <p:cNvSpPr/>
          <p:nvPr/>
        </p:nvSpPr>
        <p:spPr>
          <a:xfrm>
            <a:off x="0" y="-1"/>
            <a:ext cx="9144000" cy="617539"/>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200" b="1" kern="1200" dirty="0" smtClean="0">
              <a:solidFill>
                <a:srgbClr val="34342B"/>
              </a:solidFill>
              <a:latin typeface="Vodafone Rg"/>
            </a:endParaRPr>
          </a:p>
        </p:txBody>
      </p:sp>
      <p:pic>
        <p:nvPicPr>
          <p:cNvPr id="40"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317" y="11154"/>
            <a:ext cx="336654" cy="606384"/>
          </a:xfrm>
          <a:prstGeom prst="rect">
            <a:avLst/>
          </a:prstGeom>
        </p:spPr>
      </p:pic>
      <p:sp>
        <p:nvSpPr>
          <p:cNvPr id="25" name="Pentagon 24"/>
          <p:cNvSpPr>
            <a:spLocks noChangeAspect="1"/>
          </p:cNvSpPr>
          <p:nvPr/>
        </p:nvSpPr>
        <p:spPr>
          <a:xfrm>
            <a:off x="58260" y="353391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26" name="Pentagon 25"/>
          <p:cNvSpPr>
            <a:spLocks noChangeAspect="1"/>
          </p:cNvSpPr>
          <p:nvPr/>
        </p:nvSpPr>
        <p:spPr>
          <a:xfrm>
            <a:off x="58260" y="3059692"/>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sp>
        <p:nvSpPr>
          <p:cNvPr id="27" name="TextBox 26"/>
          <p:cNvSpPr txBox="1"/>
          <p:nvPr/>
        </p:nvSpPr>
        <p:spPr>
          <a:xfrm>
            <a:off x="124765" y="1851687"/>
            <a:ext cx="1794426" cy="3374803"/>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Core Business Needs</a:t>
            </a:r>
          </a:p>
          <a:p>
            <a:pPr>
              <a:tabLst>
                <a:tab pos="93663" algn="l"/>
              </a:tabLst>
            </a:pPr>
            <a:r>
              <a:rPr lang="en-US" sz="1200" dirty="0" smtClean="0">
                <a:solidFill>
                  <a:srgbClr val="888888"/>
                </a:solidFill>
                <a:latin typeface="Vodafone Rg"/>
              </a:rPr>
              <a:t>Verticals Main Characteristics</a:t>
            </a:r>
            <a:endParaRPr lang="en-US" sz="1200" dirty="0">
              <a:solidFill>
                <a:srgbClr val="888888"/>
              </a:solidFill>
              <a:latin typeface="Vodafone Rg"/>
            </a:endParaRPr>
          </a:p>
          <a:p>
            <a:pPr>
              <a:tabLst>
                <a:tab pos="93663" algn="l"/>
              </a:tabLst>
            </a:pPr>
            <a:r>
              <a:rPr lang="en-US" sz="1200" dirty="0" smtClean="0">
                <a:solidFill>
                  <a:srgbClr val="888888"/>
                </a:solidFill>
                <a:latin typeface="Vodafone Rg"/>
              </a:rPr>
              <a:t>Summary</a:t>
            </a:r>
          </a:p>
          <a:p>
            <a:pPr>
              <a:tabLst>
                <a:tab pos="93663" algn="l"/>
              </a:tabLst>
            </a:pPr>
            <a:r>
              <a:rPr lang="en-US" sz="1200" b="1" dirty="0">
                <a:solidFill>
                  <a:schemeClr val="accent1"/>
                </a:solidFill>
                <a:latin typeface="Vodafone Rg"/>
              </a:rPr>
              <a:t>Test yourself</a:t>
            </a:r>
          </a:p>
        </p:txBody>
      </p:sp>
      <p:sp>
        <p:nvSpPr>
          <p:cNvPr id="28" name="TextBox 27"/>
          <p:cNvSpPr txBox="1"/>
          <p:nvPr/>
        </p:nvSpPr>
        <p:spPr>
          <a:xfrm>
            <a:off x="3301998" y="3706962"/>
            <a:ext cx="3136349" cy="914400"/>
          </a:xfrm>
          <a:prstGeom prst="rect">
            <a:avLst/>
          </a:prstGeom>
        </p:spPr>
        <p:txBody>
          <a:bodyPr wrap="none" lIns="0" tIns="0" rIns="0" bIns="0" rtlCol="0">
            <a:noAutofit/>
          </a:bodyPr>
          <a:lstStyle/>
          <a:p>
            <a:r>
              <a:rPr lang="en-US" sz="5400" dirty="0" smtClean="0">
                <a:solidFill>
                  <a:srgbClr val="FF0000"/>
                </a:solidFill>
                <a:latin typeface="Vodafone Rg"/>
                <a:ea typeface="Wingdings"/>
                <a:cs typeface="Wingdings"/>
                <a:sym typeface="Wingdings"/>
              </a:rPr>
              <a:t>Incorrect</a:t>
            </a:r>
            <a:endParaRPr lang="en-US" sz="5400" dirty="0" smtClean="0">
              <a:solidFill>
                <a:srgbClr val="FF0000"/>
              </a:solidFill>
              <a:latin typeface="Vodafone Rg"/>
            </a:endParaRPr>
          </a:p>
        </p:txBody>
      </p:sp>
      <p:sp>
        <p:nvSpPr>
          <p:cNvPr id="29" name="Title 2"/>
          <p:cNvSpPr txBox="1">
            <a:spLocks/>
          </p:cNvSpPr>
          <p:nvPr/>
        </p:nvSpPr>
        <p:spPr>
          <a:xfrm>
            <a:off x="2325124" y="1005406"/>
            <a:ext cx="6310931" cy="875675"/>
          </a:xfrm>
          <a:prstGeom prst="rect">
            <a:avLst/>
          </a:prstGeom>
        </p:spPr>
        <p:txBody>
          <a:bodyPr vert="horz" lIns="0" tIns="0" rIns="0" bIns="0" rtlCol="0" anchor="t" anchorCtr="0">
            <a:noAutofit/>
          </a:bodyPr>
          <a:lstStyle>
            <a:lvl1pPr algn="l" defTabSz="914066" rtl="0" eaLnBrk="1" latinLnBrk="0" hangingPunct="1">
              <a:spcBef>
                <a:spcPct val="0"/>
              </a:spcBef>
              <a:buNone/>
              <a:defRPr sz="2400" b="1" kern="1200">
                <a:solidFill>
                  <a:schemeClr val="accent1"/>
                </a:solidFill>
                <a:latin typeface="Vodafone Rg" pitchFamily="34" charset="0"/>
                <a:ea typeface="+mj-ea"/>
                <a:cs typeface="+mj-cs"/>
              </a:defRPr>
            </a:lvl1pPr>
          </a:lstStyle>
          <a:p>
            <a:r>
              <a:rPr lang="en-US" dirty="0" smtClean="0">
                <a:latin typeface="Vodafone Rg"/>
              </a:rPr>
              <a:t>Question 4</a:t>
            </a:r>
            <a:endParaRPr lang="en-US" dirty="0">
              <a:latin typeface="Vodafone Rg"/>
            </a:endParaRPr>
          </a:p>
        </p:txBody>
      </p:sp>
      <p:sp>
        <p:nvSpPr>
          <p:cNvPr id="30" name="Content Placeholder 1"/>
          <p:cNvSpPr txBox="1">
            <a:spLocks/>
          </p:cNvSpPr>
          <p:nvPr/>
        </p:nvSpPr>
        <p:spPr>
          <a:xfrm>
            <a:off x="2334950" y="1322278"/>
            <a:ext cx="6278825" cy="3577660"/>
          </a:xfrm>
          <a:prstGeom prst="rect">
            <a:avLst/>
          </a:prstGeom>
        </p:spPr>
        <p:txBody>
          <a:bodyPr vert="horz" lIns="0" tIns="0" rIns="0" bIns="0" rtlCol="0" anchor="t" anchorCtr="0">
            <a:noAutofit/>
          </a:bodyPr>
          <a:lstStyle>
            <a:lvl1pPr marL="180908" indent="-180908" algn="l" defTabSz="914066" rtl="0" eaLnBrk="1" latinLnBrk="0" hangingPunct="1">
              <a:spcBef>
                <a:spcPts val="0"/>
              </a:spcBef>
              <a:spcAft>
                <a:spcPts val="600"/>
              </a:spcAft>
              <a:buClr>
                <a:schemeClr val="accent1"/>
              </a:buClr>
              <a:buFont typeface="Arial" pitchFamily="34" charset="0"/>
              <a:buChar char="•"/>
              <a:defRPr lang="en-US" sz="1800" kern="1200" dirty="0" smtClean="0">
                <a:solidFill>
                  <a:schemeClr val="tx1"/>
                </a:solidFill>
                <a:latin typeface="Vodafone Rg" pitchFamily="34" charset="0"/>
                <a:ea typeface="+mn-ea"/>
                <a:cs typeface="+mn-cs"/>
              </a:defRPr>
            </a:lvl1pPr>
            <a:lvl2pPr marL="447511" indent="-180908" algn="l" defTabSz="914066" rtl="0" eaLnBrk="1" latinLnBrk="0" hangingPunct="1">
              <a:spcBef>
                <a:spcPts val="0"/>
              </a:spcBef>
              <a:spcAft>
                <a:spcPts val="300"/>
              </a:spcAft>
              <a:buClr>
                <a:schemeClr val="accent1"/>
              </a:buClr>
              <a:buFont typeface="Calibri" pitchFamily="34" charset="0"/>
              <a:buChar char="–"/>
              <a:defRPr lang="en-US" sz="1400" kern="1200" dirty="0" smtClean="0">
                <a:solidFill>
                  <a:schemeClr val="tx1"/>
                </a:solidFill>
                <a:latin typeface="Vodafone Rg" pitchFamily="34" charset="0"/>
                <a:ea typeface="+mn-ea"/>
                <a:cs typeface="+mn-cs"/>
              </a:defRPr>
            </a:lvl2pPr>
            <a:lvl3pPr marL="714114" indent="-171388" algn="l" defTabSz="914066" rtl="0" eaLnBrk="1" latinLnBrk="0" hangingPunct="1">
              <a:spcBef>
                <a:spcPts val="0"/>
              </a:spcBef>
              <a:spcAft>
                <a:spcPts val="300"/>
              </a:spcAft>
              <a:buClr>
                <a:schemeClr val="accent1"/>
              </a:buClr>
              <a:buFont typeface="Calibri" pitchFamily="34" charset="0"/>
              <a:buChar char="–"/>
              <a:defRPr lang="en-US" sz="1400" kern="1200" dirty="0" smtClean="0">
                <a:solidFill>
                  <a:schemeClr val="tx1"/>
                </a:solidFill>
                <a:latin typeface="Vodafone Rg" pitchFamily="34" charset="0"/>
                <a:ea typeface="+mn-ea"/>
                <a:cs typeface="+mn-cs"/>
              </a:defRPr>
            </a:lvl3pPr>
            <a:lvl4pPr marL="809329" indent="0" algn="l" defTabSz="914066" rtl="0" eaLnBrk="1" latinLnBrk="0" hangingPunct="1">
              <a:spcBef>
                <a:spcPct val="20000"/>
              </a:spcBef>
              <a:buClr>
                <a:schemeClr val="accent1"/>
              </a:buClr>
              <a:buFont typeface="Calibri" pitchFamily="34" charset="0"/>
              <a:buNone/>
              <a:defRPr sz="1200" kern="1200">
                <a:solidFill>
                  <a:schemeClr val="tx1"/>
                </a:solidFill>
                <a:latin typeface="+mn-lt"/>
                <a:ea typeface="+mn-ea"/>
                <a:cs typeface="+mn-cs"/>
              </a:defRPr>
            </a:lvl4pPr>
            <a:lvl5pPr marL="1114016" indent="-123780" algn="l" defTabSz="914066" rtl="0" eaLnBrk="1" latinLnBrk="0" hangingPunct="1">
              <a:spcBef>
                <a:spcPct val="20000"/>
              </a:spcBef>
              <a:buClr>
                <a:schemeClr val="accent1"/>
              </a:buClr>
              <a:buFont typeface="Calibri" pitchFamily="34" charset="0"/>
              <a:buChar char="–"/>
              <a:defRPr sz="1200" kern="1200" baseline="0">
                <a:solidFill>
                  <a:schemeClr val="tx1"/>
                </a:solidFill>
                <a:latin typeface="+mn-lt"/>
                <a:ea typeface="+mn-ea"/>
                <a:cs typeface="+mn-cs"/>
              </a:defRPr>
            </a:lvl5pPr>
            <a:lvl6pPr marL="2513679" indent="-228516" algn="l" defTabSz="9140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12" indent="-228516" algn="l" defTabSz="9140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45" indent="-228516" algn="l" defTabSz="9140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777" indent="-228516" algn="l" defTabSz="9140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dirty="0" smtClean="0">
                <a:latin typeface="Vodafone Rg"/>
              </a:rPr>
              <a:t>Which vertical would benefit most from an application to manage information and documents?</a:t>
            </a:r>
          </a:p>
          <a:p>
            <a:pPr marL="0" indent="0">
              <a:buFont typeface="Arial" pitchFamily="34" charset="0"/>
              <a:buNone/>
            </a:pPr>
            <a:endParaRPr lang="en-GB" dirty="0">
              <a:latin typeface="Vodafone Rg"/>
            </a:endParaRPr>
          </a:p>
        </p:txBody>
      </p:sp>
      <p:sp>
        <p:nvSpPr>
          <p:cNvPr id="31" name="33 CuadroTexto"/>
          <p:cNvSpPr txBox="1"/>
          <p:nvPr/>
        </p:nvSpPr>
        <p:spPr>
          <a:xfrm>
            <a:off x="1359147" y="-26986"/>
            <a:ext cx="6532987" cy="614150"/>
          </a:xfrm>
          <a:prstGeom prst="rect">
            <a:avLst/>
          </a:prstGeom>
        </p:spPr>
        <p:txBody>
          <a:bodyPr wrap="square" lIns="0" tIns="0" rIns="0" bIns="0" rtlCol="0" anchor="ctr">
            <a:noAutofit/>
          </a:bodyPr>
          <a:lstStyle/>
          <a:p>
            <a:r>
              <a:rPr lang="es-ES" sz="2800" b="1" dirty="0" err="1" smtClean="0">
                <a:solidFill>
                  <a:schemeClr val="bg1"/>
                </a:solidFill>
                <a:latin typeface="Vodafone Rg"/>
              </a:rPr>
              <a:t>Why</a:t>
            </a:r>
            <a:r>
              <a:rPr lang="es-ES" sz="2800" b="1" dirty="0">
                <a:solidFill>
                  <a:schemeClr val="bg1"/>
                </a:solidFill>
                <a:latin typeface="Vodafone Rg"/>
              </a:rPr>
              <a:t> </a:t>
            </a:r>
            <a:r>
              <a:rPr lang="es-ES" sz="2800" b="1" dirty="0" smtClean="0">
                <a:solidFill>
                  <a:schemeClr val="bg1"/>
                </a:solidFill>
                <a:latin typeface="Vodafone Rg"/>
              </a:rPr>
              <a:t>are Small </a:t>
            </a:r>
            <a:r>
              <a:rPr lang="es-ES" sz="2800" b="1" dirty="0" err="1" smtClean="0">
                <a:solidFill>
                  <a:schemeClr val="bg1"/>
                </a:solidFill>
                <a:latin typeface="Vodafone Rg"/>
              </a:rPr>
              <a:t>Businesses</a:t>
            </a:r>
            <a:r>
              <a:rPr lang="es-ES" sz="2800" b="1" dirty="0" smtClean="0">
                <a:solidFill>
                  <a:schemeClr val="bg1"/>
                </a:solidFill>
                <a:latin typeface="Vodafone Rg"/>
              </a:rPr>
              <a:t> </a:t>
            </a:r>
            <a:r>
              <a:rPr lang="es-ES" sz="2800" b="1" dirty="0" err="1" smtClean="0">
                <a:solidFill>
                  <a:schemeClr val="bg1"/>
                </a:solidFill>
                <a:latin typeface="Vodafone Rg"/>
              </a:rPr>
              <a:t>Important</a:t>
            </a:r>
            <a:r>
              <a:rPr lang="es-ES" sz="2800" b="1" dirty="0" smtClean="0">
                <a:solidFill>
                  <a:schemeClr val="bg1"/>
                </a:solidFill>
                <a:latin typeface="Vodafone Rg"/>
              </a:rPr>
              <a:t>?</a:t>
            </a:r>
            <a:endParaRPr lang="es-ES" sz="2800" b="1" dirty="0">
              <a:solidFill>
                <a:schemeClr val="bg1"/>
              </a:solidFill>
              <a:latin typeface="Vodafone Rg"/>
            </a:endParaRPr>
          </a:p>
        </p:txBody>
      </p:sp>
    </p:spTree>
    <p:extLst>
      <p:ext uri="{BB962C8B-B14F-4D97-AF65-F5344CB8AC3E}">
        <p14:creationId xmlns:p14="http://schemas.microsoft.com/office/powerpoint/2010/main" val="120642212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6" name="TextBox 15"/>
          <p:cNvSpPr txBox="1"/>
          <p:nvPr/>
        </p:nvSpPr>
        <p:spPr>
          <a:xfrm>
            <a:off x="2658793" y="194766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r>
              <a:rPr lang="en-US" sz="1600" dirty="0" smtClean="0">
                <a:latin typeface="Vodafone Rg"/>
              </a:rPr>
              <a:t> a) Manufacturing</a:t>
            </a:r>
            <a:endParaRPr lang="en-US" sz="1600" dirty="0">
              <a:latin typeface="Vodafone Rg"/>
            </a:endParaRPr>
          </a:p>
          <a:p>
            <a:pPr marL="0" indent="0">
              <a:buFont typeface="Arial" pitchFamily="34" charset="0"/>
              <a:buNone/>
            </a:pPr>
            <a:endParaRPr lang="en-US" sz="1600" dirty="0" smtClean="0">
              <a:latin typeface="Vodafone Rg"/>
            </a:endParaRPr>
          </a:p>
        </p:txBody>
      </p:sp>
      <p:sp>
        <p:nvSpPr>
          <p:cNvPr id="17" name="TextBox 16"/>
          <p:cNvSpPr txBox="1"/>
          <p:nvPr/>
        </p:nvSpPr>
        <p:spPr>
          <a:xfrm>
            <a:off x="2662565" y="2397260"/>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dirty="0" smtClean="0">
                <a:latin typeface="Vodafone Rg"/>
              </a:rPr>
              <a:t> b) Professional Services</a:t>
            </a:r>
          </a:p>
        </p:txBody>
      </p:sp>
      <p:sp>
        <p:nvSpPr>
          <p:cNvPr id="22" name="TextBox 21"/>
          <p:cNvSpPr txBox="1"/>
          <p:nvPr/>
        </p:nvSpPr>
        <p:spPr>
          <a:xfrm>
            <a:off x="2666337" y="284685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dirty="0" smtClean="0">
                <a:latin typeface="Vodafone Rg"/>
              </a:rPr>
              <a:t> c) Construction</a:t>
            </a:r>
          </a:p>
        </p:txBody>
      </p:sp>
      <p:sp>
        <p:nvSpPr>
          <p:cNvPr id="23" name="TextBox 22"/>
          <p:cNvSpPr txBox="1"/>
          <p:nvPr/>
        </p:nvSpPr>
        <p:spPr>
          <a:xfrm>
            <a:off x="2656597" y="3309958"/>
            <a:ext cx="4837545" cy="311728"/>
          </a:xfrm>
          <a:prstGeom prst="rect">
            <a:avLst/>
          </a:prstGeom>
          <a:solidFill>
            <a:srgbClr val="E60000"/>
          </a:solidFill>
          <a:effectLst>
            <a:outerShdw blurRad="50800" dist="38100" dir="2700000" algn="tl" rotWithShape="0">
              <a:prstClr val="black">
                <a:alpha val="40000"/>
              </a:prstClr>
            </a:outerShdw>
          </a:effectLst>
        </p:spPr>
        <p:txBody>
          <a:bodyPr wrap="none" lIns="0" tIns="0" rIns="0" bIns="0" rtlCol="0">
            <a:noAutofit/>
          </a:bodyPr>
          <a:lstStyle/>
          <a:p>
            <a:pPr marL="0" indent="0">
              <a:buFont typeface="Arial" pitchFamily="34" charset="0"/>
              <a:buNone/>
            </a:pPr>
            <a:r>
              <a:rPr lang="en-US" sz="1600" b="1" dirty="0" smtClean="0">
                <a:solidFill>
                  <a:schemeClr val="bg1"/>
                </a:solidFill>
                <a:latin typeface="Vodafone Rg"/>
              </a:rPr>
              <a:t> d) Retail</a:t>
            </a:r>
          </a:p>
        </p:txBody>
      </p:sp>
      <p:sp>
        <p:nvSpPr>
          <p:cNvPr id="21" name="Pentagon 20">
            <a:hlinkClick r:id="rId3" action="ppaction://hlinksldjump"/>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Try again</a:t>
            </a:r>
          </a:p>
        </p:txBody>
      </p:sp>
      <p:sp>
        <p:nvSpPr>
          <p:cNvPr id="24" name="TextBox 23"/>
          <p:cNvSpPr txBox="1"/>
          <p:nvPr/>
        </p:nvSpPr>
        <p:spPr>
          <a:xfrm>
            <a:off x="3301998" y="3706962"/>
            <a:ext cx="3136349" cy="914400"/>
          </a:xfrm>
          <a:prstGeom prst="rect">
            <a:avLst/>
          </a:prstGeom>
        </p:spPr>
        <p:txBody>
          <a:bodyPr wrap="none" lIns="0" tIns="0" rIns="0" bIns="0" rtlCol="0">
            <a:noAutofit/>
          </a:bodyPr>
          <a:lstStyle/>
          <a:p>
            <a:r>
              <a:rPr lang="en-US" sz="5400" dirty="0" smtClean="0">
                <a:solidFill>
                  <a:srgbClr val="FF0000"/>
                </a:solidFill>
                <a:latin typeface="Vodafone Rg"/>
                <a:ea typeface="Wingdings"/>
                <a:cs typeface="Wingdings"/>
                <a:sym typeface="Wingdings"/>
              </a:rPr>
              <a:t>Incorrect</a:t>
            </a:r>
            <a:endParaRPr lang="en-US" sz="5400" dirty="0" smtClean="0">
              <a:solidFill>
                <a:srgbClr val="FF0000"/>
              </a:solidFill>
              <a:latin typeface="Vodafone Rg"/>
            </a:endParaRPr>
          </a:p>
        </p:txBody>
      </p:sp>
      <p:grpSp>
        <p:nvGrpSpPr>
          <p:cNvPr id="18" name="Group 17"/>
          <p:cNvGrpSpPr/>
          <p:nvPr/>
        </p:nvGrpSpPr>
        <p:grpSpPr>
          <a:xfrm>
            <a:off x="0" y="-1"/>
            <a:ext cx="1945904" cy="5143501"/>
            <a:chOff x="0" y="-1"/>
            <a:chExt cx="1945904" cy="5143501"/>
          </a:xfrm>
        </p:grpSpPr>
        <p:sp>
          <p:nvSpPr>
            <p:cNvPr id="19" name="Rectangle 18"/>
            <p:cNvSpPr/>
            <p:nvPr/>
          </p:nvSpPr>
          <p:spPr>
            <a:xfrm>
              <a:off x="0" y="-1"/>
              <a:ext cx="1945904" cy="514350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35" name="Pentagon 34"/>
            <p:cNvSpPr>
              <a:spLocks noChangeAspect="1"/>
            </p:cNvSpPr>
            <p:nvPr/>
          </p:nvSpPr>
          <p:spPr>
            <a:xfrm>
              <a:off x="51846" y="88018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36" name="Pentagon 35"/>
            <p:cNvSpPr>
              <a:spLocks noChangeAspect="1"/>
            </p:cNvSpPr>
            <p:nvPr/>
          </p:nvSpPr>
          <p:spPr>
            <a:xfrm>
              <a:off x="51846" y="1289403"/>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smtClean="0">
                  <a:solidFill>
                    <a:schemeClr val="bg1">
                      <a:lumMod val="95000"/>
                    </a:schemeClr>
                  </a:solidFill>
                  <a:latin typeface="Vodafone Rg"/>
                </a:rPr>
                <a:t> 1. Why?</a:t>
              </a:r>
              <a:endParaRPr lang="en-GB" b="1" kern="1200" dirty="0" smtClean="0">
                <a:solidFill>
                  <a:schemeClr val="bg1">
                    <a:lumMod val="95000"/>
                  </a:schemeClr>
                </a:solidFill>
                <a:latin typeface="Vodafone Rg"/>
              </a:endParaRPr>
            </a:p>
          </p:txBody>
        </p:sp>
      </p:grpSp>
      <p:sp>
        <p:nvSpPr>
          <p:cNvPr id="39" name="23 Rectángulo"/>
          <p:cNvSpPr/>
          <p:nvPr/>
        </p:nvSpPr>
        <p:spPr>
          <a:xfrm>
            <a:off x="0" y="-1"/>
            <a:ext cx="9144000" cy="617539"/>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200" b="1" kern="1200" dirty="0" smtClean="0">
              <a:solidFill>
                <a:srgbClr val="34342B"/>
              </a:solidFill>
              <a:latin typeface="Vodafone Rg"/>
            </a:endParaRPr>
          </a:p>
        </p:txBody>
      </p:sp>
      <p:pic>
        <p:nvPicPr>
          <p:cNvPr id="40"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317" y="11154"/>
            <a:ext cx="336654" cy="606384"/>
          </a:xfrm>
          <a:prstGeom prst="rect">
            <a:avLst/>
          </a:prstGeom>
        </p:spPr>
      </p:pic>
      <p:sp>
        <p:nvSpPr>
          <p:cNvPr id="42" name="Title 2"/>
          <p:cNvSpPr>
            <a:spLocks noGrp="1"/>
          </p:cNvSpPr>
          <p:nvPr>
            <p:ph type="title"/>
          </p:nvPr>
        </p:nvSpPr>
        <p:spPr>
          <a:xfrm>
            <a:off x="2325124" y="1005406"/>
            <a:ext cx="6310931" cy="875675"/>
          </a:xfrm>
        </p:spPr>
        <p:txBody>
          <a:bodyPr/>
          <a:lstStyle/>
          <a:p>
            <a:r>
              <a:rPr lang="en-US" dirty="0" smtClean="0">
                <a:latin typeface="Vodafone Rg"/>
              </a:rPr>
              <a:t>Question </a:t>
            </a:r>
            <a:r>
              <a:rPr lang="en-US" dirty="0">
                <a:latin typeface="Vodafone Rg"/>
              </a:rPr>
              <a:t>4</a:t>
            </a:r>
          </a:p>
        </p:txBody>
      </p:sp>
      <p:sp>
        <p:nvSpPr>
          <p:cNvPr id="43" name="Content Placeholder 1"/>
          <p:cNvSpPr>
            <a:spLocks noGrp="1"/>
          </p:cNvSpPr>
          <p:nvPr>
            <p:ph idx="1"/>
          </p:nvPr>
        </p:nvSpPr>
        <p:spPr>
          <a:xfrm>
            <a:off x="2334950" y="1322278"/>
            <a:ext cx="6278825" cy="3577660"/>
          </a:xfrm>
        </p:spPr>
        <p:txBody>
          <a:bodyPr/>
          <a:lstStyle/>
          <a:p>
            <a:pPr marL="0" indent="0">
              <a:buNone/>
            </a:pPr>
            <a:r>
              <a:rPr lang="en-US" dirty="0">
                <a:latin typeface="Vodafone Rg"/>
              </a:rPr>
              <a:t>Which vertical would </a:t>
            </a:r>
            <a:r>
              <a:rPr lang="en-US" dirty="0" smtClean="0">
                <a:latin typeface="Vodafone Rg"/>
              </a:rPr>
              <a:t>benefit most </a:t>
            </a:r>
            <a:r>
              <a:rPr lang="en-US" dirty="0">
                <a:latin typeface="Vodafone Rg"/>
              </a:rPr>
              <a:t>from </a:t>
            </a:r>
            <a:r>
              <a:rPr lang="en-US" dirty="0" smtClean="0">
                <a:latin typeface="Vodafone Rg"/>
              </a:rPr>
              <a:t>an application to manage </a:t>
            </a:r>
            <a:r>
              <a:rPr lang="en-US" dirty="0">
                <a:latin typeface="Vodafone Rg"/>
              </a:rPr>
              <a:t>information and documents?</a:t>
            </a:r>
          </a:p>
          <a:p>
            <a:pPr marL="0" indent="0">
              <a:buNone/>
            </a:pPr>
            <a:endParaRPr lang="en-US" dirty="0">
              <a:latin typeface="Vodafone Rg"/>
            </a:endParaRPr>
          </a:p>
        </p:txBody>
      </p:sp>
      <p:sp>
        <p:nvSpPr>
          <p:cNvPr id="25" name="Pentagon 24"/>
          <p:cNvSpPr>
            <a:spLocks noChangeAspect="1"/>
          </p:cNvSpPr>
          <p:nvPr/>
        </p:nvSpPr>
        <p:spPr>
          <a:xfrm>
            <a:off x="58260" y="353391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26" name="Pentagon 25"/>
          <p:cNvSpPr>
            <a:spLocks noChangeAspect="1"/>
          </p:cNvSpPr>
          <p:nvPr/>
        </p:nvSpPr>
        <p:spPr>
          <a:xfrm>
            <a:off x="58260" y="3059692"/>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sp>
        <p:nvSpPr>
          <p:cNvPr id="27" name="TextBox 26"/>
          <p:cNvSpPr txBox="1"/>
          <p:nvPr/>
        </p:nvSpPr>
        <p:spPr>
          <a:xfrm>
            <a:off x="124765" y="1851687"/>
            <a:ext cx="1794426" cy="3374803"/>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Core Business Needs</a:t>
            </a:r>
          </a:p>
          <a:p>
            <a:pPr>
              <a:tabLst>
                <a:tab pos="93663" algn="l"/>
              </a:tabLst>
            </a:pPr>
            <a:r>
              <a:rPr lang="en-US" sz="1200" dirty="0" smtClean="0">
                <a:solidFill>
                  <a:srgbClr val="888888"/>
                </a:solidFill>
                <a:latin typeface="Vodafone Rg"/>
              </a:rPr>
              <a:t>Verticals Main Characteristics</a:t>
            </a:r>
            <a:endParaRPr lang="en-US" sz="1200" dirty="0">
              <a:solidFill>
                <a:srgbClr val="888888"/>
              </a:solidFill>
              <a:latin typeface="Vodafone Rg"/>
            </a:endParaRPr>
          </a:p>
          <a:p>
            <a:pPr>
              <a:tabLst>
                <a:tab pos="93663" algn="l"/>
              </a:tabLst>
            </a:pPr>
            <a:r>
              <a:rPr lang="en-US" sz="1200" dirty="0" smtClean="0">
                <a:solidFill>
                  <a:srgbClr val="888888"/>
                </a:solidFill>
                <a:latin typeface="Vodafone Rg"/>
              </a:rPr>
              <a:t>Summary</a:t>
            </a:r>
          </a:p>
          <a:p>
            <a:pPr>
              <a:tabLst>
                <a:tab pos="93663" algn="l"/>
              </a:tabLst>
            </a:pPr>
            <a:r>
              <a:rPr lang="en-US" sz="1200" b="1" dirty="0">
                <a:solidFill>
                  <a:schemeClr val="accent1"/>
                </a:solidFill>
                <a:latin typeface="Vodafone Rg"/>
              </a:rPr>
              <a:t>Test yourself</a:t>
            </a:r>
          </a:p>
        </p:txBody>
      </p:sp>
      <p:sp>
        <p:nvSpPr>
          <p:cNvPr id="29" name="33 CuadroTexto"/>
          <p:cNvSpPr txBox="1"/>
          <p:nvPr/>
        </p:nvSpPr>
        <p:spPr>
          <a:xfrm>
            <a:off x="1359147" y="-26986"/>
            <a:ext cx="6532987" cy="614150"/>
          </a:xfrm>
          <a:prstGeom prst="rect">
            <a:avLst/>
          </a:prstGeom>
        </p:spPr>
        <p:txBody>
          <a:bodyPr wrap="square" lIns="0" tIns="0" rIns="0" bIns="0" rtlCol="0" anchor="ctr">
            <a:noAutofit/>
          </a:bodyPr>
          <a:lstStyle/>
          <a:p>
            <a:r>
              <a:rPr lang="es-ES" sz="2800" b="1" dirty="0" err="1" smtClean="0">
                <a:solidFill>
                  <a:schemeClr val="bg1"/>
                </a:solidFill>
                <a:latin typeface="Vodafone Rg"/>
              </a:rPr>
              <a:t>Why</a:t>
            </a:r>
            <a:r>
              <a:rPr lang="es-ES" sz="2800" b="1" dirty="0">
                <a:solidFill>
                  <a:schemeClr val="bg1"/>
                </a:solidFill>
                <a:latin typeface="Vodafone Rg"/>
              </a:rPr>
              <a:t> </a:t>
            </a:r>
            <a:r>
              <a:rPr lang="es-ES" sz="2800" b="1" dirty="0" smtClean="0">
                <a:solidFill>
                  <a:schemeClr val="bg1"/>
                </a:solidFill>
                <a:latin typeface="Vodafone Rg"/>
              </a:rPr>
              <a:t>are Small </a:t>
            </a:r>
            <a:r>
              <a:rPr lang="es-ES" sz="2800" b="1" dirty="0" err="1" smtClean="0">
                <a:solidFill>
                  <a:schemeClr val="bg1"/>
                </a:solidFill>
                <a:latin typeface="Vodafone Rg"/>
              </a:rPr>
              <a:t>Businesses</a:t>
            </a:r>
            <a:r>
              <a:rPr lang="es-ES" sz="2800" b="1" dirty="0" smtClean="0">
                <a:solidFill>
                  <a:schemeClr val="bg1"/>
                </a:solidFill>
                <a:latin typeface="Vodafone Rg"/>
              </a:rPr>
              <a:t> </a:t>
            </a:r>
            <a:r>
              <a:rPr lang="es-ES" sz="2800" b="1" dirty="0" err="1" smtClean="0">
                <a:solidFill>
                  <a:schemeClr val="bg1"/>
                </a:solidFill>
                <a:latin typeface="Vodafone Rg"/>
              </a:rPr>
              <a:t>Important</a:t>
            </a:r>
            <a:r>
              <a:rPr lang="es-ES" sz="2800" b="1" dirty="0" smtClean="0">
                <a:solidFill>
                  <a:schemeClr val="bg1"/>
                </a:solidFill>
                <a:latin typeface="Vodafone Rg"/>
              </a:rPr>
              <a:t>?</a:t>
            </a:r>
            <a:endParaRPr lang="es-ES" sz="2800" b="1" dirty="0">
              <a:solidFill>
                <a:schemeClr val="bg1"/>
              </a:solidFill>
              <a:latin typeface="Vodafone Rg"/>
            </a:endParaRPr>
          </a:p>
        </p:txBody>
      </p:sp>
    </p:spTree>
    <p:extLst>
      <p:ext uri="{BB962C8B-B14F-4D97-AF65-F5344CB8AC3E}">
        <p14:creationId xmlns:p14="http://schemas.microsoft.com/office/powerpoint/2010/main" val="12064221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318146" y="998250"/>
            <a:ext cx="6295629" cy="3466663"/>
          </a:xfrm>
          <a:prstGeom prst="rect">
            <a:avLst/>
          </a:prstGeom>
        </p:spPr>
        <p:txBody>
          <a:bodyPr wrap="square" lIns="0" tIns="0" rIns="0" bIns="0" rtlCol="0">
            <a:noAutofit/>
          </a:bodyPr>
          <a:lstStyle/>
          <a:p>
            <a:r>
              <a:rPr lang="en-US" sz="1400" dirty="0" smtClean="0">
                <a:latin typeface="Vodafone Rg"/>
              </a:rPr>
              <a:t>The main challenge for every Small Business is how to </a:t>
            </a:r>
            <a:r>
              <a:rPr lang="en-US" sz="1400" b="1" dirty="0" smtClean="0">
                <a:solidFill>
                  <a:srgbClr val="FF0000"/>
                </a:solidFill>
                <a:latin typeface="Vodafone Rg"/>
              </a:rPr>
              <a:t>increase revenue</a:t>
            </a:r>
            <a:r>
              <a:rPr lang="en-US" sz="1400" b="1" dirty="0" smtClean="0">
                <a:latin typeface="Vodafone Rg"/>
              </a:rPr>
              <a:t>.</a:t>
            </a:r>
          </a:p>
          <a:p>
            <a:endParaRPr lang="en-US" sz="1400" dirty="0" smtClean="0">
              <a:latin typeface="Vodafone Rg"/>
            </a:endParaRPr>
          </a:p>
          <a:p>
            <a:r>
              <a:rPr lang="en-US" sz="1400" dirty="0" smtClean="0">
                <a:latin typeface="Vodafone Rg"/>
              </a:rPr>
              <a:t>Therefore, in </a:t>
            </a:r>
            <a:r>
              <a:rPr lang="en-US" sz="1400" dirty="0">
                <a:latin typeface="Vodafone Rg"/>
              </a:rPr>
              <a:t>order to </a:t>
            </a:r>
            <a:r>
              <a:rPr lang="en-US" sz="1400" dirty="0" smtClean="0">
                <a:latin typeface="Vodafone Rg"/>
              </a:rPr>
              <a:t>build a successful relationship with a small business and improve your solution selling performance, it </a:t>
            </a:r>
            <a:r>
              <a:rPr lang="en-US" sz="1400" dirty="0">
                <a:latin typeface="Vodafone Rg"/>
              </a:rPr>
              <a:t>is important </a:t>
            </a:r>
            <a:r>
              <a:rPr lang="en-US" sz="1400" dirty="0" smtClean="0">
                <a:latin typeface="Vodafone Rg"/>
              </a:rPr>
              <a:t>that you understand their </a:t>
            </a:r>
            <a:r>
              <a:rPr lang="en-US" sz="1400" b="1" dirty="0">
                <a:solidFill>
                  <a:schemeClr val="accent1"/>
                </a:solidFill>
                <a:latin typeface="Vodafone Rg"/>
              </a:rPr>
              <a:t>main revenue generating </a:t>
            </a:r>
            <a:r>
              <a:rPr lang="en-US" sz="1400" b="1" dirty="0" smtClean="0">
                <a:solidFill>
                  <a:schemeClr val="accent1"/>
                </a:solidFill>
                <a:latin typeface="Vodafone Rg"/>
              </a:rPr>
              <a:t>activities</a:t>
            </a:r>
            <a:r>
              <a:rPr lang="en-US" sz="1400" dirty="0" smtClean="0">
                <a:latin typeface="Vodafone Rg"/>
              </a:rPr>
              <a:t>. These activities are defined by their </a:t>
            </a:r>
            <a:r>
              <a:rPr lang="en-US" sz="1400" b="1" dirty="0" smtClean="0">
                <a:latin typeface="Vodafone Rg"/>
              </a:rPr>
              <a:t>type of business </a:t>
            </a:r>
            <a:r>
              <a:rPr lang="en-US" sz="1400" dirty="0" smtClean="0">
                <a:latin typeface="Vodafone Rg"/>
              </a:rPr>
              <a:t>(i.e. industry vertical).</a:t>
            </a:r>
          </a:p>
          <a:p>
            <a:endParaRPr lang="en-US" sz="1400" dirty="0">
              <a:latin typeface="Vodafone Rg"/>
            </a:endParaRPr>
          </a:p>
          <a:p>
            <a:r>
              <a:rPr lang="en-US" sz="1400" dirty="0" smtClean="0">
                <a:latin typeface="Vodafone Rg"/>
              </a:rPr>
              <a:t>Click on the buttons below to see some examples of how small business generate revenue:</a:t>
            </a:r>
            <a:endParaRPr lang="en-US" sz="1400" dirty="0">
              <a:latin typeface="Vodafone Rg"/>
            </a:endParaRPr>
          </a:p>
          <a:p>
            <a:endParaRPr lang="en-GB" sz="1400" dirty="0">
              <a:latin typeface="Vodafone Rg"/>
            </a:endParaRPr>
          </a:p>
          <a:p>
            <a:endParaRPr lang="en-US" sz="1400" dirty="0" smtClean="0">
              <a:latin typeface="Vodafone Rg"/>
            </a:endParaRPr>
          </a:p>
        </p:txBody>
      </p:sp>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pitchFamily="34" charset="0"/>
            </a:endParaRPr>
          </a:p>
        </p:txBody>
      </p:sp>
      <p:grpSp>
        <p:nvGrpSpPr>
          <p:cNvPr id="11" name="Group 10"/>
          <p:cNvGrpSpPr/>
          <p:nvPr/>
        </p:nvGrpSpPr>
        <p:grpSpPr>
          <a:xfrm>
            <a:off x="2392962" y="3317997"/>
            <a:ext cx="1476000" cy="1040028"/>
            <a:chOff x="2392962" y="3317997"/>
            <a:chExt cx="1476000" cy="1040028"/>
          </a:xfrm>
        </p:grpSpPr>
        <p:sp>
          <p:nvSpPr>
            <p:cNvPr id="27" name="TextBox 26">
              <a:hlinkClick r:id="rId3" action="ppaction://hlinksldjump"/>
            </p:cNvPr>
            <p:cNvSpPr txBox="1"/>
            <p:nvPr/>
          </p:nvSpPr>
          <p:spPr>
            <a:xfrm>
              <a:off x="2392962" y="3317997"/>
              <a:ext cx="1476000" cy="1040028"/>
            </a:xfrm>
            <a:prstGeom prst="rect">
              <a:avLst/>
            </a:prstGeom>
            <a:solidFill>
              <a:srgbClr val="FFC000"/>
            </a:solidFill>
            <a:effectLst>
              <a:outerShdw blurRad="50800" dist="38100" dir="2700000" algn="tl" rotWithShape="0">
                <a:prstClr val="black">
                  <a:alpha val="40000"/>
                </a:prstClr>
              </a:outerShdw>
            </a:effectLst>
          </p:spPr>
          <p:txBody>
            <a:bodyPr wrap="square" lIns="0" tIns="0" rIns="0" bIns="0" rtlCol="0">
              <a:noAutofit/>
            </a:bodyPr>
            <a:lstStyle/>
            <a:p>
              <a:pPr marL="0" indent="0" algn="ctr">
                <a:buFont typeface="Arial" pitchFamily="34" charset="0"/>
                <a:buNone/>
              </a:pPr>
              <a:r>
                <a:rPr lang="en-US" sz="1600" b="1" dirty="0" smtClean="0">
                  <a:solidFill>
                    <a:schemeClr val="bg1"/>
                  </a:solidFill>
                  <a:latin typeface="Vodafone Rg"/>
                </a:rPr>
                <a:t>Manufacturing</a:t>
              </a:r>
            </a:p>
          </p:txBody>
        </p:sp>
        <p:pic>
          <p:nvPicPr>
            <p:cNvPr id="30" name="Picture 8" descr="http://comps.canstockphoto.com/can-stock-photo_csp14701935.jpg">
              <a:hlinkClick r:id="rId3" action="ppaction://hlinksldjump"/>
            </p:cNvPr>
            <p:cNvPicPr>
              <a:picLocks noChangeAspect="1" noChangeArrowheads="1"/>
            </p:cNvPicPr>
            <p:nvPr/>
          </p:nvPicPr>
          <p:blipFill>
            <a:blip r:embed="rId4" cstate="email"/>
            <a:srcRect/>
            <a:stretch>
              <a:fillRect/>
            </a:stretch>
          </p:blipFill>
          <p:spPr bwMode="auto">
            <a:xfrm>
              <a:off x="2891302" y="3658249"/>
              <a:ext cx="552613" cy="432048"/>
            </a:xfrm>
            <a:prstGeom prst="rect">
              <a:avLst/>
            </a:prstGeom>
            <a:solidFill>
              <a:srgbClr val="FFC000"/>
            </a:solidFill>
          </p:spPr>
        </p:pic>
      </p:grpSp>
      <p:grpSp>
        <p:nvGrpSpPr>
          <p:cNvPr id="4" name="Group 3"/>
          <p:cNvGrpSpPr/>
          <p:nvPr/>
        </p:nvGrpSpPr>
        <p:grpSpPr>
          <a:xfrm>
            <a:off x="7075452" y="3319272"/>
            <a:ext cx="1476000" cy="1040028"/>
            <a:chOff x="7075452" y="3333611"/>
            <a:chExt cx="1476000" cy="1040028"/>
          </a:xfrm>
        </p:grpSpPr>
        <p:sp>
          <p:nvSpPr>
            <p:cNvPr id="31" name="TextBox 30">
              <a:hlinkClick r:id="rId5" action="ppaction://hlinksldjump"/>
            </p:cNvPr>
            <p:cNvSpPr txBox="1"/>
            <p:nvPr/>
          </p:nvSpPr>
          <p:spPr>
            <a:xfrm>
              <a:off x="7075452" y="3333611"/>
              <a:ext cx="1476000" cy="1040028"/>
            </a:xfrm>
            <a:prstGeom prst="rect">
              <a:avLst/>
            </a:prstGeom>
            <a:solidFill>
              <a:srgbClr val="FFC000"/>
            </a:solidFill>
            <a:effectLst>
              <a:outerShdw blurRad="50800" dist="38100" dir="2700000" algn="tl" rotWithShape="0">
                <a:prstClr val="black">
                  <a:alpha val="40000"/>
                </a:prstClr>
              </a:outerShdw>
            </a:effectLst>
          </p:spPr>
          <p:txBody>
            <a:bodyPr wrap="square" lIns="0" tIns="0" rIns="0" bIns="0" rtlCol="0">
              <a:noAutofit/>
            </a:bodyPr>
            <a:lstStyle/>
            <a:p>
              <a:pPr marL="0" indent="0" algn="ctr">
                <a:buFont typeface="Arial" pitchFamily="34" charset="0"/>
                <a:buNone/>
              </a:pPr>
              <a:r>
                <a:rPr lang="en-US" sz="1600" b="1" dirty="0" smtClean="0">
                  <a:solidFill>
                    <a:schemeClr val="bg1"/>
                  </a:solidFill>
                  <a:latin typeface="Vodafone Rg"/>
                </a:rPr>
                <a:t>Professional Services</a:t>
              </a:r>
            </a:p>
          </p:txBody>
        </p:sp>
        <p:pic>
          <p:nvPicPr>
            <p:cNvPr id="32" name="Picture 2" descr="http://www.conceptdraw.com/solution-park/resource/images/solutions/people/Design-elements-Professions.png">
              <a:hlinkClick r:id="rId5" action="ppaction://hlinksldjump"/>
            </p:cNvPr>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backgroundRemoval t="53053" b="67300" l="73206" r="83833"/>
                      </a14:imgEffect>
                    </a14:imgLayer>
                  </a14:imgProps>
                </a:ext>
              </a:extLst>
            </a:blip>
            <a:srcRect/>
            <a:stretch/>
          </p:blipFill>
          <p:spPr bwMode="auto">
            <a:xfrm>
              <a:off x="7597949" y="3814221"/>
              <a:ext cx="431005" cy="452202"/>
            </a:xfrm>
            <a:prstGeom prst="rect">
              <a:avLst/>
            </a:prstGeom>
            <a:solidFill>
              <a:srgbClr val="FFC000"/>
            </a:solidFill>
          </p:spPr>
        </p:pic>
      </p:grpSp>
      <p:grpSp>
        <p:nvGrpSpPr>
          <p:cNvPr id="3" name="Group 2"/>
          <p:cNvGrpSpPr/>
          <p:nvPr/>
        </p:nvGrpSpPr>
        <p:grpSpPr>
          <a:xfrm>
            <a:off x="5514622" y="3319272"/>
            <a:ext cx="1476000" cy="1040028"/>
            <a:chOff x="5514622" y="3332008"/>
            <a:chExt cx="1476000" cy="1040028"/>
          </a:xfrm>
        </p:grpSpPr>
        <p:sp>
          <p:nvSpPr>
            <p:cNvPr id="29" name="TextBox 28">
              <a:hlinkClick r:id="rId8" action="ppaction://hlinksldjump"/>
            </p:cNvPr>
            <p:cNvSpPr txBox="1"/>
            <p:nvPr/>
          </p:nvSpPr>
          <p:spPr>
            <a:xfrm>
              <a:off x="5514622" y="3332008"/>
              <a:ext cx="1476000" cy="1040028"/>
            </a:xfrm>
            <a:prstGeom prst="rect">
              <a:avLst/>
            </a:prstGeom>
            <a:solidFill>
              <a:srgbClr val="FFC000"/>
            </a:solidFill>
            <a:effectLst>
              <a:outerShdw blurRad="50800" dist="38100" dir="2700000" algn="tl" rotWithShape="0">
                <a:prstClr val="black">
                  <a:alpha val="40000"/>
                </a:prstClr>
              </a:outerShdw>
            </a:effectLst>
          </p:spPr>
          <p:txBody>
            <a:bodyPr wrap="square" lIns="0" tIns="0" rIns="0" bIns="0" rtlCol="0">
              <a:noAutofit/>
            </a:bodyPr>
            <a:lstStyle/>
            <a:p>
              <a:pPr marL="0" indent="0" algn="ctr">
                <a:buFont typeface="Arial" pitchFamily="34" charset="0"/>
                <a:buNone/>
              </a:pPr>
              <a:r>
                <a:rPr lang="en-US" sz="1600" b="1" dirty="0" smtClean="0">
                  <a:solidFill>
                    <a:schemeClr val="bg1"/>
                  </a:solidFill>
                  <a:latin typeface="Vodafone Rg"/>
                </a:rPr>
                <a:t>Construction</a:t>
              </a:r>
            </a:p>
          </p:txBody>
        </p:sp>
        <p:pic>
          <p:nvPicPr>
            <p:cNvPr id="33" name="Picture 28">
              <a:hlinkClick r:id="rId8" action="ppaction://hlinksldjump"/>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006877" y="3658249"/>
              <a:ext cx="362203" cy="499976"/>
            </a:xfrm>
            <a:prstGeom prst="rect">
              <a:avLst/>
            </a:prstGeom>
            <a:solidFill>
              <a:srgbClr val="FFC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44" name="Pentagon 43">
            <a:hlinkClick r:id="rId10" action="ppaction://hlinksldjump"/>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grpSp>
        <p:nvGrpSpPr>
          <p:cNvPr id="24" name="Group 23"/>
          <p:cNvGrpSpPr/>
          <p:nvPr/>
        </p:nvGrpSpPr>
        <p:grpSpPr>
          <a:xfrm>
            <a:off x="0" y="-1"/>
            <a:ext cx="1945904" cy="5143501"/>
            <a:chOff x="0" y="-1"/>
            <a:chExt cx="1945904" cy="5143501"/>
          </a:xfrm>
        </p:grpSpPr>
        <p:sp>
          <p:nvSpPr>
            <p:cNvPr id="25" name="Rectangle 24"/>
            <p:cNvSpPr/>
            <p:nvPr/>
          </p:nvSpPr>
          <p:spPr>
            <a:xfrm>
              <a:off x="0" y="-1"/>
              <a:ext cx="1945904" cy="514350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36" name="Pentagon 35"/>
            <p:cNvSpPr>
              <a:spLocks noChangeAspect="1"/>
            </p:cNvSpPr>
            <p:nvPr/>
          </p:nvSpPr>
          <p:spPr>
            <a:xfrm>
              <a:off x="51846" y="88018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37" name="Pentagon 36"/>
            <p:cNvSpPr>
              <a:spLocks noChangeAspect="1"/>
            </p:cNvSpPr>
            <p:nvPr/>
          </p:nvSpPr>
          <p:spPr>
            <a:xfrm>
              <a:off x="51846" y="1289403"/>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smtClean="0">
                  <a:solidFill>
                    <a:schemeClr val="bg1">
                      <a:lumMod val="95000"/>
                    </a:schemeClr>
                  </a:solidFill>
                  <a:latin typeface="Vodafone Rg"/>
                </a:rPr>
                <a:t> 1. Why?</a:t>
              </a:r>
              <a:endParaRPr lang="en-GB" b="1" kern="1200" dirty="0" smtClean="0">
                <a:solidFill>
                  <a:schemeClr val="bg1">
                    <a:lumMod val="95000"/>
                  </a:schemeClr>
                </a:solidFill>
                <a:latin typeface="Vodafone Rg"/>
              </a:endParaRPr>
            </a:p>
          </p:txBody>
        </p:sp>
      </p:grpSp>
      <p:sp>
        <p:nvSpPr>
          <p:cNvPr id="47" name="23 Rectángulo"/>
          <p:cNvSpPr/>
          <p:nvPr/>
        </p:nvSpPr>
        <p:spPr>
          <a:xfrm>
            <a:off x="0" y="-1"/>
            <a:ext cx="9144000" cy="617539"/>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200" b="1" kern="1200" dirty="0" smtClean="0">
              <a:solidFill>
                <a:srgbClr val="34342B"/>
              </a:solidFill>
              <a:latin typeface="Vodafone Lt" panose="020B0606040202020204" pitchFamily="34" charset="0"/>
            </a:endParaRPr>
          </a:p>
        </p:txBody>
      </p:sp>
      <p:pic>
        <p:nvPicPr>
          <p:cNvPr id="49"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7317" y="11154"/>
            <a:ext cx="336654" cy="606384"/>
          </a:xfrm>
          <a:prstGeom prst="rect">
            <a:avLst/>
          </a:prstGeom>
        </p:spPr>
      </p:pic>
      <p:sp>
        <p:nvSpPr>
          <p:cNvPr id="34" name="Pentagon 33"/>
          <p:cNvSpPr>
            <a:spLocks noChangeAspect="1"/>
          </p:cNvSpPr>
          <p:nvPr/>
        </p:nvSpPr>
        <p:spPr>
          <a:xfrm>
            <a:off x="58260" y="353391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38" name="Pentagon 37"/>
          <p:cNvSpPr>
            <a:spLocks noChangeAspect="1"/>
          </p:cNvSpPr>
          <p:nvPr/>
        </p:nvSpPr>
        <p:spPr>
          <a:xfrm>
            <a:off x="58260" y="3059692"/>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sp>
        <p:nvSpPr>
          <p:cNvPr id="40" name="TextBox 39"/>
          <p:cNvSpPr txBox="1"/>
          <p:nvPr/>
        </p:nvSpPr>
        <p:spPr>
          <a:xfrm>
            <a:off x="124765" y="1851687"/>
            <a:ext cx="1794426" cy="3374803"/>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b="1" dirty="0">
                <a:solidFill>
                  <a:schemeClr val="accent1"/>
                </a:solidFill>
                <a:latin typeface="Vodafone Rg"/>
              </a:rPr>
              <a:t>Core Business Needs</a:t>
            </a:r>
          </a:p>
          <a:p>
            <a:pPr>
              <a:tabLst>
                <a:tab pos="93663" algn="l"/>
              </a:tabLst>
            </a:pPr>
            <a:r>
              <a:rPr lang="en-US" sz="1200" dirty="0" smtClean="0">
                <a:solidFill>
                  <a:srgbClr val="888888"/>
                </a:solidFill>
                <a:latin typeface="Vodafone Rg"/>
              </a:rPr>
              <a:t>Verticals Main Characteristics</a:t>
            </a:r>
            <a:endParaRPr lang="en-US" sz="1200" dirty="0">
              <a:solidFill>
                <a:srgbClr val="888888"/>
              </a:solidFill>
              <a:latin typeface="Vodafone Rg"/>
            </a:endParaRPr>
          </a:p>
          <a:p>
            <a:pPr>
              <a:tabLst>
                <a:tab pos="93663" algn="l"/>
              </a:tabLst>
            </a:pPr>
            <a:r>
              <a:rPr lang="en-US" sz="1200" dirty="0" smtClean="0">
                <a:solidFill>
                  <a:srgbClr val="888888"/>
                </a:solidFill>
                <a:latin typeface="Vodafone Rg"/>
              </a:rPr>
              <a:t>Summary</a:t>
            </a:r>
          </a:p>
          <a:p>
            <a:pPr>
              <a:tabLst>
                <a:tab pos="93663" algn="l"/>
              </a:tabLst>
            </a:pPr>
            <a:r>
              <a:rPr lang="en-US" sz="1200" dirty="0" smtClean="0">
                <a:solidFill>
                  <a:srgbClr val="888888"/>
                </a:solidFill>
                <a:latin typeface="Vodafone Rg"/>
              </a:rPr>
              <a:t>Test yourself</a:t>
            </a:r>
          </a:p>
        </p:txBody>
      </p:sp>
      <p:sp>
        <p:nvSpPr>
          <p:cNvPr id="41" name="33 CuadroTexto"/>
          <p:cNvSpPr txBox="1"/>
          <p:nvPr/>
        </p:nvSpPr>
        <p:spPr>
          <a:xfrm>
            <a:off x="1359147" y="-26986"/>
            <a:ext cx="6532987" cy="614150"/>
          </a:xfrm>
          <a:prstGeom prst="rect">
            <a:avLst/>
          </a:prstGeom>
        </p:spPr>
        <p:txBody>
          <a:bodyPr wrap="square" lIns="0" tIns="0" rIns="0" bIns="0" rtlCol="0" anchor="ctr">
            <a:noAutofit/>
          </a:bodyPr>
          <a:lstStyle/>
          <a:p>
            <a:r>
              <a:rPr lang="es-ES" sz="2800" b="1" dirty="0" err="1" smtClean="0">
                <a:solidFill>
                  <a:schemeClr val="bg1"/>
                </a:solidFill>
                <a:latin typeface="Vodafone Rg"/>
              </a:rPr>
              <a:t>Why</a:t>
            </a:r>
            <a:r>
              <a:rPr lang="es-ES" sz="2800" b="1" dirty="0">
                <a:solidFill>
                  <a:schemeClr val="bg1"/>
                </a:solidFill>
                <a:latin typeface="Vodafone Rg"/>
              </a:rPr>
              <a:t> </a:t>
            </a:r>
            <a:r>
              <a:rPr lang="es-ES" sz="2800" b="1" dirty="0" smtClean="0">
                <a:solidFill>
                  <a:schemeClr val="bg1"/>
                </a:solidFill>
                <a:latin typeface="Vodafone Rg"/>
              </a:rPr>
              <a:t>are Small </a:t>
            </a:r>
            <a:r>
              <a:rPr lang="es-ES" sz="2800" b="1" dirty="0" err="1" smtClean="0">
                <a:solidFill>
                  <a:schemeClr val="bg1"/>
                </a:solidFill>
                <a:latin typeface="Vodafone Rg"/>
              </a:rPr>
              <a:t>Businesses</a:t>
            </a:r>
            <a:r>
              <a:rPr lang="es-ES" sz="2800" b="1" dirty="0" smtClean="0">
                <a:solidFill>
                  <a:schemeClr val="bg1"/>
                </a:solidFill>
                <a:latin typeface="Vodafone Rg"/>
              </a:rPr>
              <a:t> </a:t>
            </a:r>
            <a:r>
              <a:rPr lang="es-ES" sz="2800" b="1" dirty="0" err="1" smtClean="0">
                <a:solidFill>
                  <a:schemeClr val="bg1"/>
                </a:solidFill>
                <a:latin typeface="Vodafone Rg"/>
              </a:rPr>
              <a:t>Important</a:t>
            </a:r>
            <a:r>
              <a:rPr lang="es-ES" sz="2800" b="1" dirty="0" smtClean="0">
                <a:solidFill>
                  <a:schemeClr val="bg1"/>
                </a:solidFill>
                <a:latin typeface="Vodafone Rg"/>
              </a:rPr>
              <a:t>?</a:t>
            </a:r>
            <a:endParaRPr lang="es-ES" sz="2800" b="1" dirty="0">
              <a:solidFill>
                <a:schemeClr val="bg1"/>
              </a:solidFill>
              <a:latin typeface="Vodafone Rg"/>
            </a:endParaRPr>
          </a:p>
        </p:txBody>
      </p:sp>
      <p:grpSp>
        <p:nvGrpSpPr>
          <p:cNvPr id="10" name="Group 9"/>
          <p:cNvGrpSpPr/>
          <p:nvPr/>
        </p:nvGrpSpPr>
        <p:grpSpPr>
          <a:xfrm>
            <a:off x="3953792" y="3319272"/>
            <a:ext cx="1476000" cy="1040028"/>
            <a:chOff x="3953792" y="3329236"/>
            <a:chExt cx="1476000" cy="1040028"/>
          </a:xfrm>
        </p:grpSpPr>
        <p:sp>
          <p:nvSpPr>
            <p:cNvPr id="28" name="TextBox 27">
              <a:hlinkClick r:id="rId12" action="ppaction://hlinksldjump"/>
            </p:cNvPr>
            <p:cNvSpPr txBox="1"/>
            <p:nvPr/>
          </p:nvSpPr>
          <p:spPr>
            <a:xfrm>
              <a:off x="3953792" y="3329236"/>
              <a:ext cx="1476000" cy="1040028"/>
            </a:xfrm>
            <a:prstGeom prst="rect">
              <a:avLst/>
            </a:prstGeom>
            <a:solidFill>
              <a:srgbClr val="FFC000"/>
            </a:solidFill>
            <a:effectLst>
              <a:outerShdw blurRad="50800" dist="38100" dir="2700000" algn="tl" rotWithShape="0">
                <a:prstClr val="black">
                  <a:alpha val="40000"/>
                </a:prstClr>
              </a:outerShdw>
            </a:effectLst>
          </p:spPr>
          <p:txBody>
            <a:bodyPr wrap="square" lIns="0" tIns="0" rIns="0" bIns="0" rtlCol="0">
              <a:noAutofit/>
            </a:bodyPr>
            <a:lstStyle/>
            <a:p>
              <a:pPr marL="0" indent="0" algn="ctr">
                <a:buFont typeface="Arial" pitchFamily="34" charset="0"/>
                <a:buNone/>
              </a:pPr>
              <a:r>
                <a:rPr lang="en-US" sz="1600" b="1" dirty="0" smtClean="0">
                  <a:solidFill>
                    <a:schemeClr val="bg1"/>
                  </a:solidFill>
                  <a:latin typeface="Vodafone Rg"/>
                </a:rPr>
                <a:t>Retail</a:t>
              </a:r>
            </a:p>
          </p:txBody>
        </p:sp>
        <p:pic>
          <p:nvPicPr>
            <p:cNvPr id="52" name="Picture 51">
              <a:hlinkClick r:id="rId12" action="ppaction://hlinksldjump"/>
            </p:cNvPr>
            <p:cNvPicPr>
              <a:picLocks noChangeAspect="1" noChangeArrowheads="1"/>
            </p:cNvPicPr>
            <p:nvPr/>
          </p:nvPicPr>
          <p:blipFill>
            <a:blip r:embed="rId13" cstate="email">
              <a:extLst>
                <a:ext uri="{BEBA8EAE-BF5A-486C-A8C5-ECC9F3942E4B}">
                  <a14:imgProps xmlns:a14="http://schemas.microsoft.com/office/drawing/2010/main">
                    <a14:imgLayer r:embed="rId14">
                      <a14:imgEffect>
                        <a14:backgroundRemoval t="8974" b="98718" l="10000" r="90000"/>
                      </a14:imgEffect>
                    </a14:imgLayer>
                  </a14:imgProps>
                </a:ext>
                <a:ext uri="{28A0092B-C50C-407E-A947-70E740481C1C}">
                  <a14:useLocalDpi xmlns:a14="http://schemas.microsoft.com/office/drawing/2010/main" val="0"/>
                </a:ext>
              </a:extLst>
            </a:blip>
            <a:srcRect/>
            <a:stretch>
              <a:fillRect/>
            </a:stretch>
          </p:blipFill>
          <p:spPr bwMode="auto">
            <a:xfrm>
              <a:off x="4390362" y="3599121"/>
              <a:ext cx="582238" cy="531683"/>
            </a:xfrm>
            <a:prstGeom prst="rect">
              <a:avLst/>
            </a:prstGeom>
            <a:solidFill>
              <a:srgbClr val="FFC000"/>
            </a:solidFill>
            <a:ln>
              <a:noFill/>
            </a:ln>
            <a:extLst>
              <a:ext uri="{91240B29-F687-4f45-9708-019B960494DF}">
                <a14:hiddenLine xmlns=""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5948102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1" name="Pentagon 10">
            <a:hlinkClick r:id="" action="ppaction://hlinkshowjump?jump=nextslide"/>
          </p:cNvPr>
          <p:cNvSpPr>
            <a:spLocks noChangeAspect="1"/>
          </p:cNvSpPr>
          <p:nvPr/>
        </p:nvSpPr>
        <p:spPr>
          <a:xfrm>
            <a:off x="5801360" y="4702682"/>
            <a:ext cx="2502953"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Start Module 2</a:t>
            </a:r>
          </a:p>
        </p:txBody>
      </p:sp>
      <p:sp>
        <p:nvSpPr>
          <p:cNvPr id="21" name="TextBox 20"/>
          <p:cNvSpPr txBox="1"/>
          <p:nvPr/>
        </p:nvSpPr>
        <p:spPr>
          <a:xfrm>
            <a:off x="2058271" y="339265"/>
            <a:ext cx="6831971" cy="4000523"/>
          </a:xfrm>
          <a:prstGeom prst="rect">
            <a:avLst/>
          </a:prstGeom>
        </p:spPr>
        <p:txBody>
          <a:bodyPr wrap="square" lIns="0" tIns="0" rIns="0" bIns="0" rtlCol="0">
            <a:noAutofit/>
          </a:bodyPr>
          <a:lstStyle/>
          <a:p>
            <a:pPr algn="ctr"/>
            <a:endParaRPr lang="en-US" sz="3200" b="1" dirty="0" smtClean="0">
              <a:latin typeface="Vodafone Rg"/>
            </a:endParaRPr>
          </a:p>
          <a:p>
            <a:pPr algn="ctr"/>
            <a:endParaRPr lang="en-US" sz="3200" b="1" dirty="0">
              <a:latin typeface="Vodafone Rg"/>
            </a:endParaRPr>
          </a:p>
          <a:p>
            <a:pPr algn="ctr"/>
            <a:endParaRPr lang="en-US" sz="3200" b="1" dirty="0" smtClean="0">
              <a:latin typeface="Vodafone Rg"/>
            </a:endParaRPr>
          </a:p>
          <a:p>
            <a:pPr algn="ctr"/>
            <a:r>
              <a:rPr lang="en-GB" sz="4800" b="1" dirty="0" smtClean="0">
                <a:solidFill>
                  <a:srgbClr val="E60000"/>
                </a:solidFill>
                <a:latin typeface="Vodafone Rg"/>
              </a:rPr>
              <a:t>Congratulations</a:t>
            </a:r>
            <a:r>
              <a:rPr lang="en-GB" sz="4800" b="1" dirty="0">
                <a:solidFill>
                  <a:srgbClr val="E60000"/>
                </a:solidFill>
                <a:latin typeface="Vodafone Rg"/>
              </a:rPr>
              <a:t>!</a:t>
            </a:r>
          </a:p>
          <a:p>
            <a:pPr algn="ctr"/>
            <a:endParaRPr lang="en-GB" sz="3200" b="1" dirty="0" smtClean="0">
              <a:solidFill>
                <a:srgbClr val="E60000"/>
              </a:solidFill>
              <a:latin typeface="Vodafone Rg"/>
            </a:endParaRPr>
          </a:p>
          <a:p>
            <a:pPr algn="ctr"/>
            <a:r>
              <a:rPr lang="en-GB" sz="3200" b="1" dirty="0" smtClean="0">
                <a:solidFill>
                  <a:srgbClr val="E60000"/>
                </a:solidFill>
                <a:latin typeface="Vodafone Rg"/>
              </a:rPr>
              <a:t>You have successfully completed Module 1.</a:t>
            </a:r>
            <a:endParaRPr lang="en-GB" sz="3200" b="1" dirty="0">
              <a:solidFill>
                <a:srgbClr val="E60000"/>
              </a:solidFill>
              <a:latin typeface="Vodafone Rg"/>
            </a:endParaRPr>
          </a:p>
          <a:p>
            <a:pPr algn="ctr"/>
            <a:endParaRPr lang="en-GB" sz="3200" b="1" dirty="0">
              <a:solidFill>
                <a:srgbClr val="E60000"/>
              </a:solidFill>
              <a:latin typeface="Vodafone Rg"/>
            </a:endParaRPr>
          </a:p>
          <a:p>
            <a:endParaRPr lang="en-GB" sz="3200" b="1" dirty="0">
              <a:latin typeface="Vodafone Rg"/>
            </a:endParaRPr>
          </a:p>
          <a:p>
            <a:endParaRPr lang="en-US" sz="3200" b="1" dirty="0" smtClean="0">
              <a:latin typeface="Vodafone Rg"/>
            </a:endParaRPr>
          </a:p>
        </p:txBody>
      </p:sp>
      <p:grpSp>
        <p:nvGrpSpPr>
          <p:cNvPr id="12" name="Group 11"/>
          <p:cNvGrpSpPr/>
          <p:nvPr/>
        </p:nvGrpSpPr>
        <p:grpSpPr>
          <a:xfrm>
            <a:off x="0" y="-1"/>
            <a:ext cx="1945904" cy="5143501"/>
            <a:chOff x="0" y="-1"/>
            <a:chExt cx="1945904" cy="5143501"/>
          </a:xfrm>
        </p:grpSpPr>
        <p:sp>
          <p:nvSpPr>
            <p:cNvPr id="13" name="Rectangle 12"/>
            <p:cNvSpPr/>
            <p:nvPr/>
          </p:nvSpPr>
          <p:spPr>
            <a:xfrm>
              <a:off x="0" y="-1"/>
              <a:ext cx="1945904" cy="514350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18" name="Pentagon 17"/>
            <p:cNvSpPr>
              <a:spLocks noChangeAspect="1"/>
            </p:cNvSpPr>
            <p:nvPr/>
          </p:nvSpPr>
          <p:spPr>
            <a:xfrm>
              <a:off x="51846" y="88018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19" name="Pentagon 18"/>
            <p:cNvSpPr>
              <a:spLocks noChangeAspect="1"/>
            </p:cNvSpPr>
            <p:nvPr/>
          </p:nvSpPr>
          <p:spPr>
            <a:xfrm>
              <a:off x="51846" y="1289403"/>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smtClean="0">
                  <a:solidFill>
                    <a:schemeClr val="bg1">
                      <a:lumMod val="95000"/>
                    </a:schemeClr>
                  </a:solidFill>
                  <a:latin typeface="Vodafone Rg"/>
                </a:rPr>
                <a:t> 1. Why?</a:t>
              </a:r>
              <a:endParaRPr lang="en-GB" b="1" kern="1200" dirty="0" smtClean="0">
                <a:solidFill>
                  <a:schemeClr val="bg1">
                    <a:lumMod val="95000"/>
                  </a:schemeClr>
                </a:solidFill>
                <a:latin typeface="Vodafone Rg"/>
              </a:endParaRPr>
            </a:p>
          </p:txBody>
        </p:sp>
      </p:grpSp>
      <p:sp>
        <p:nvSpPr>
          <p:cNvPr id="27" name="23 Rectángulo"/>
          <p:cNvSpPr/>
          <p:nvPr/>
        </p:nvSpPr>
        <p:spPr>
          <a:xfrm>
            <a:off x="0" y="-1"/>
            <a:ext cx="9144000" cy="617539"/>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200" b="1" kern="1200" dirty="0" smtClean="0">
              <a:solidFill>
                <a:srgbClr val="34342B"/>
              </a:solidFill>
              <a:latin typeface="Vodafone Rg"/>
            </a:endParaRPr>
          </a:p>
        </p:txBody>
      </p:sp>
      <p:pic>
        <p:nvPicPr>
          <p:cNvPr id="28"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317" y="11154"/>
            <a:ext cx="336654" cy="606384"/>
          </a:xfrm>
          <a:prstGeom prst="rect">
            <a:avLst/>
          </a:prstGeom>
        </p:spPr>
      </p:pic>
      <p:sp>
        <p:nvSpPr>
          <p:cNvPr id="15" name="Pentagon 14"/>
          <p:cNvSpPr>
            <a:spLocks noChangeAspect="1"/>
          </p:cNvSpPr>
          <p:nvPr/>
        </p:nvSpPr>
        <p:spPr>
          <a:xfrm>
            <a:off x="58260" y="353391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16" name="Pentagon 15"/>
          <p:cNvSpPr>
            <a:spLocks noChangeAspect="1"/>
          </p:cNvSpPr>
          <p:nvPr/>
        </p:nvSpPr>
        <p:spPr>
          <a:xfrm>
            <a:off x="58260" y="3059692"/>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sp>
        <p:nvSpPr>
          <p:cNvPr id="17" name="TextBox 16"/>
          <p:cNvSpPr txBox="1"/>
          <p:nvPr/>
        </p:nvSpPr>
        <p:spPr>
          <a:xfrm>
            <a:off x="124765" y="1851687"/>
            <a:ext cx="1794426" cy="3374803"/>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Core Business Needs</a:t>
            </a:r>
          </a:p>
          <a:p>
            <a:pPr>
              <a:tabLst>
                <a:tab pos="93663" algn="l"/>
              </a:tabLst>
            </a:pPr>
            <a:r>
              <a:rPr lang="en-US" sz="1200" dirty="0" smtClean="0">
                <a:solidFill>
                  <a:srgbClr val="888888"/>
                </a:solidFill>
                <a:latin typeface="Vodafone Rg"/>
              </a:rPr>
              <a:t>Verticals Main Characteristics</a:t>
            </a:r>
            <a:endParaRPr lang="en-US" sz="1200" dirty="0">
              <a:solidFill>
                <a:srgbClr val="888888"/>
              </a:solidFill>
              <a:latin typeface="Vodafone Rg"/>
            </a:endParaRPr>
          </a:p>
          <a:p>
            <a:pPr>
              <a:tabLst>
                <a:tab pos="93663" algn="l"/>
              </a:tabLst>
            </a:pPr>
            <a:r>
              <a:rPr lang="en-US" sz="1200" dirty="0" smtClean="0">
                <a:solidFill>
                  <a:srgbClr val="888888"/>
                </a:solidFill>
                <a:latin typeface="Vodafone Rg"/>
              </a:rPr>
              <a:t>Summary</a:t>
            </a:r>
          </a:p>
          <a:p>
            <a:pPr>
              <a:tabLst>
                <a:tab pos="93663" algn="l"/>
              </a:tabLst>
            </a:pPr>
            <a:r>
              <a:rPr lang="en-US" sz="1200" b="1" dirty="0">
                <a:solidFill>
                  <a:schemeClr val="accent1"/>
                </a:solidFill>
                <a:latin typeface="Vodafone Rg"/>
              </a:rPr>
              <a:t>Test yourself</a:t>
            </a:r>
          </a:p>
        </p:txBody>
      </p:sp>
      <p:sp>
        <p:nvSpPr>
          <p:cNvPr id="23" name="33 CuadroTexto"/>
          <p:cNvSpPr txBox="1"/>
          <p:nvPr/>
        </p:nvSpPr>
        <p:spPr>
          <a:xfrm>
            <a:off x="1359147" y="-26986"/>
            <a:ext cx="6532987" cy="614150"/>
          </a:xfrm>
          <a:prstGeom prst="rect">
            <a:avLst/>
          </a:prstGeom>
        </p:spPr>
        <p:txBody>
          <a:bodyPr wrap="square" lIns="0" tIns="0" rIns="0" bIns="0" rtlCol="0" anchor="ctr">
            <a:noAutofit/>
          </a:bodyPr>
          <a:lstStyle/>
          <a:p>
            <a:r>
              <a:rPr lang="es-ES" sz="2800" b="1" dirty="0" err="1" smtClean="0">
                <a:solidFill>
                  <a:schemeClr val="bg1"/>
                </a:solidFill>
                <a:latin typeface="Vodafone Rg"/>
              </a:rPr>
              <a:t>Why</a:t>
            </a:r>
            <a:r>
              <a:rPr lang="es-ES" sz="2800" b="1" dirty="0">
                <a:solidFill>
                  <a:schemeClr val="bg1"/>
                </a:solidFill>
                <a:latin typeface="Vodafone Rg"/>
              </a:rPr>
              <a:t> </a:t>
            </a:r>
            <a:r>
              <a:rPr lang="es-ES" sz="2800" b="1" dirty="0" smtClean="0">
                <a:solidFill>
                  <a:schemeClr val="bg1"/>
                </a:solidFill>
                <a:latin typeface="Vodafone Rg"/>
              </a:rPr>
              <a:t>are Small </a:t>
            </a:r>
            <a:r>
              <a:rPr lang="es-ES" sz="2800" b="1" dirty="0" err="1" smtClean="0">
                <a:solidFill>
                  <a:schemeClr val="bg1"/>
                </a:solidFill>
                <a:latin typeface="Vodafone Rg"/>
              </a:rPr>
              <a:t>Businesses</a:t>
            </a:r>
            <a:r>
              <a:rPr lang="es-ES" sz="2800" b="1" dirty="0" smtClean="0">
                <a:solidFill>
                  <a:schemeClr val="bg1"/>
                </a:solidFill>
                <a:latin typeface="Vodafone Rg"/>
              </a:rPr>
              <a:t> </a:t>
            </a:r>
            <a:r>
              <a:rPr lang="es-ES" sz="2800" b="1" dirty="0" err="1" smtClean="0">
                <a:solidFill>
                  <a:schemeClr val="bg1"/>
                </a:solidFill>
                <a:latin typeface="Vodafone Rg"/>
              </a:rPr>
              <a:t>Important</a:t>
            </a:r>
            <a:r>
              <a:rPr lang="es-ES" sz="2800" b="1" dirty="0" smtClean="0">
                <a:solidFill>
                  <a:schemeClr val="bg1"/>
                </a:solidFill>
                <a:latin typeface="Vodafone Rg"/>
              </a:rPr>
              <a:t>?</a:t>
            </a:r>
            <a:endParaRPr lang="es-ES" sz="2800" b="1" dirty="0">
              <a:solidFill>
                <a:schemeClr val="bg1"/>
              </a:solidFill>
              <a:latin typeface="Vodafone Rg"/>
            </a:endParaRPr>
          </a:p>
        </p:txBody>
      </p:sp>
    </p:spTree>
    <p:extLst>
      <p:ext uri="{BB962C8B-B14F-4D97-AF65-F5344CB8AC3E}">
        <p14:creationId xmlns:p14="http://schemas.microsoft.com/office/powerpoint/2010/main" val="32057511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68313" y="3174810"/>
            <a:ext cx="3830862" cy="987390"/>
            <a:chOff x="468313" y="3174810"/>
            <a:chExt cx="3830862" cy="987390"/>
          </a:xfrm>
        </p:grpSpPr>
        <p:sp>
          <p:nvSpPr>
            <p:cNvPr id="31" name="30 Rectángulo">
              <a:hlinkClick r:id="rId3" action="ppaction://hlinksldjump"/>
            </p:cNvPr>
            <p:cNvSpPr/>
            <p:nvPr/>
          </p:nvSpPr>
          <p:spPr>
            <a:xfrm>
              <a:off x="468313" y="3174810"/>
              <a:ext cx="3830862" cy="987390"/>
            </a:xfrm>
            <a:prstGeom prst="rect">
              <a:avLst/>
            </a:prstGeom>
            <a:solidFill>
              <a:srgbClr val="99CC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kern="1200" dirty="0" smtClean="0">
                <a:solidFill>
                  <a:srgbClr val="34342B"/>
                </a:solidFill>
                <a:latin typeface="Vodafone Lt" panose="020B0606040202020204" pitchFamily="34" charset="0"/>
              </a:endParaRPr>
            </a:p>
          </p:txBody>
        </p:sp>
        <p:sp>
          <p:nvSpPr>
            <p:cNvPr id="35" name="34 CuadroTexto"/>
            <p:cNvSpPr txBox="1"/>
            <p:nvPr/>
          </p:nvSpPr>
          <p:spPr>
            <a:xfrm>
              <a:off x="1097016" y="3186751"/>
              <a:ext cx="3045080" cy="975449"/>
            </a:xfrm>
            <a:prstGeom prst="rect">
              <a:avLst/>
            </a:prstGeom>
          </p:spPr>
          <p:txBody>
            <a:bodyPr wrap="square" lIns="0" tIns="0" rIns="0" bIns="0" rtlCol="0" anchor="ctr">
              <a:noAutofit/>
            </a:bodyPr>
            <a:lstStyle/>
            <a:p>
              <a:pPr marL="0" indent="0" algn="ctr">
                <a:buFont typeface="Arial" pitchFamily="34" charset="0"/>
                <a:buNone/>
              </a:pPr>
              <a:r>
                <a:rPr lang="es-ES" sz="2000" b="1" dirty="0" smtClean="0">
                  <a:solidFill>
                    <a:schemeClr val="bg1"/>
                  </a:solidFill>
                  <a:latin typeface="Vodafone Rg"/>
                </a:rPr>
                <a:t>How do </a:t>
              </a:r>
              <a:r>
                <a:rPr lang="es-ES" sz="2000" b="1" dirty="0">
                  <a:solidFill>
                    <a:schemeClr val="bg1"/>
                  </a:solidFill>
                  <a:latin typeface="Vodafone Rg"/>
                </a:rPr>
                <a:t>Y</a:t>
              </a:r>
              <a:r>
                <a:rPr lang="es-ES" sz="2000" b="1" dirty="0" smtClean="0">
                  <a:solidFill>
                    <a:schemeClr val="bg1"/>
                  </a:solidFill>
                  <a:latin typeface="Vodafone Rg"/>
                </a:rPr>
                <a:t>ou Sell Small Business Solutions?</a:t>
              </a:r>
              <a:endParaRPr lang="en-GB" sz="2000" b="1" dirty="0" smtClean="0">
                <a:solidFill>
                  <a:schemeClr val="bg1"/>
                </a:solidFill>
                <a:latin typeface="Vodafone Rg"/>
              </a:endParaRPr>
            </a:p>
          </p:txBody>
        </p:sp>
        <p:pic>
          <p:nvPicPr>
            <p:cNvPr id="19" name="Picture 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337" y="3270765"/>
              <a:ext cx="566679" cy="795479"/>
            </a:xfrm>
            <a:prstGeom prst="rect">
              <a:avLst/>
            </a:prstGeom>
          </p:spPr>
        </p:pic>
      </p:grpSp>
      <p:grpSp>
        <p:nvGrpSpPr>
          <p:cNvPr id="5" name="Group 4"/>
          <p:cNvGrpSpPr/>
          <p:nvPr/>
        </p:nvGrpSpPr>
        <p:grpSpPr>
          <a:xfrm>
            <a:off x="1846867" y="988218"/>
            <a:ext cx="3516703" cy="1386493"/>
            <a:chOff x="1846867" y="988218"/>
            <a:chExt cx="3516703" cy="1386493"/>
          </a:xfrm>
        </p:grpSpPr>
        <p:sp>
          <p:nvSpPr>
            <p:cNvPr id="24" name="23 Rectángulo"/>
            <p:cNvSpPr/>
            <p:nvPr/>
          </p:nvSpPr>
          <p:spPr>
            <a:xfrm>
              <a:off x="1846867" y="988218"/>
              <a:ext cx="3516703" cy="1386493"/>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200" b="1" kern="1200" dirty="0" smtClean="0">
                <a:solidFill>
                  <a:srgbClr val="34342B"/>
                </a:solidFill>
                <a:latin typeface="Vodafone Lt" panose="020B0606040202020204" pitchFamily="34" charset="0"/>
              </a:endParaRPr>
            </a:p>
          </p:txBody>
        </p:sp>
        <p:sp>
          <p:nvSpPr>
            <p:cNvPr id="7" name="6 CuadroTexto"/>
            <p:cNvSpPr txBox="1"/>
            <p:nvPr/>
          </p:nvSpPr>
          <p:spPr>
            <a:xfrm>
              <a:off x="2313915" y="1146412"/>
              <a:ext cx="3008849" cy="1064525"/>
            </a:xfrm>
            <a:prstGeom prst="rect">
              <a:avLst/>
            </a:prstGeom>
          </p:spPr>
          <p:txBody>
            <a:bodyPr wrap="square" lIns="0" tIns="0" rIns="0" bIns="0" rtlCol="0" anchor="ctr">
              <a:noAutofit/>
            </a:bodyPr>
            <a:lstStyle/>
            <a:p>
              <a:pPr marL="0" indent="0">
                <a:buFont typeface="Arial" pitchFamily="34" charset="0"/>
                <a:buNone/>
              </a:pPr>
              <a:r>
                <a:rPr lang="es-ES" sz="2000" b="1" dirty="0" smtClean="0">
                  <a:solidFill>
                    <a:schemeClr val="bg1"/>
                  </a:solidFill>
                  <a:latin typeface="Vodafone Rg"/>
                </a:rPr>
                <a:t>Why are Small Businesses important?</a:t>
              </a:r>
              <a:endParaRPr lang="en-GB" sz="2000" b="1" dirty="0" smtClean="0">
                <a:solidFill>
                  <a:schemeClr val="bg1"/>
                </a:solidFill>
                <a:latin typeface="Vodafone Rg"/>
              </a:endParaRPr>
            </a:p>
          </p:txBody>
        </p:sp>
        <p:pic>
          <p:nvPicPr>
            <p:cNvPr id="17"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0716" y="1307346"/>
              <a:ext cx="415408" cy="748236"/>
            </a:xfrm>
            <a:prstGeom prst="rect">
              <a:avLst/>
            </a:prstGeom>
          </p:spPr>
        </p:pic>
      </p:grpSp>
      <p:sp>
        <p:nvSpPr>
          <p:cNvPr id="4" name="3 Rectángulo"/>
          <p:cNvSpPr/>
          <p:nvPr/>
        </p:nvSpPr>
        <p:spPr>
          <a:xfrm>
            <a:off x="0" y="0"/>
            <a:ext cx="9144000" cy="614150"/>
          </a:xfrm>
          <a:prstGeom prst="rect">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kern="1200" dirty="0" smtClean="0">
              <a:solidFill>
                <a:srgbClr val="34342B"/>
              </a:solidFill>
              <a:latin typeface="Vodafone Rg" pitchFamily="34" charset="0"/>
              <a:ea typeface="+mn-ea"/>
              <a:cs typeface="+mn-cs"/>
            </a:endParaRPr>
          </a:p>
        </p:txBody>
      </p:sp>
      <p:sp>
        <p:nvSpPr>
          <p:cNvPr id="3" name="2 Rectángulo"/>
          <p:cNvSpPr/>
          <p:nvPr/>
        </p:nvSpPr>
        <p:spPr>
          <a:xfrm>
            <a:off x="468313" y="988219"/>
            <a:ext cx="1226154" cy="2082527"/>
          </a:xfrm>
          <a:prstGeom prst="rect">
            <a:avLst/>
          </a:prstGeom>
          <a:solidFill>
            <a:srgbClr val="006666"/>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kern="1200" dirty="0" smtClean="0">
              <a:solidFill>
                <a:srgbClr val="34342B"/>
              </a:solidFill>
              <a:latin typeface="Vodafone Lt" panose="020B0606040202020204" pitchFamily="34" charset="0"/>
            </a:endParaRPr>
          </a:p>
        </p:txBody>
      </p:sp>
      <p:sp>
        <p:nvSpPr>
          <p:cNvPr id="27" name="26 Rectángulo"/>
          <p:cNvSpPr/>
          <p:nvPr/>
        </p:nvSpPr>
        <p:spPr>
          <a:xfrm>
            <a:off x="1846867" y="2489011"/>
            <a:ext cx="3516703" cy="581735"/>
          </a:xfrm>
          <a:prstGeom prst="rect">
            <a:avLst/>
          </a:prstGeom>
          <a:solidFill>
            <a:srgbClr val="0070C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kern="1200" dirty="0" smtClean="0">
              <a:solidFill>
                <a:srgbClr val="34342B"/>
              </a:solidFill>
              <a:latin typeface="Vodafone Lt" panose="020B0606040202020204" pitchFamily="34" charset="0"/>
            </a:endParaRPr>
          </a:p>
        </p:txBody>
      </p:sp>
      <p:sp>
        <p:nvSpPr>
          <p:cNvPr id="28" name="27 Rectángulo"/>
          <p:cNvSpPr/>
          <p:nvPr/>
        </p:nvSpPr>
        <p:spPr>
          <a:xfrm>
            <a:off x="5523257" y="988219"/>
            <a:ext cx="2290419" cy="581735"/>
          </a:xfrm>
          <a:prstGeom prst="rect">
            <a:avLst/>
          </a:prstGeom>
          <a:solidFill>
            <a:srgbClr val="99CC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kern="1200" dirty="0" smtClean="0">
              <a:solidFill>
                <a:srgbClr val="34342B"/>
              </a:solidFill>
              <a:latin typeface="Vodafone Lt" panose="020B0606040202020204" pitchFamily="34" charset="0"/>
            </a:endParaRPr>
          </a:p>
        </p:txBody>
      </p:sp>
      <p:sp>
        <p:nvSpPr>
          <p:cNvPr id="32" name="31 Rectángulo"/>
          <p:cNvSpPr/>
          <p:nvPr/>
        </p:nvSpPr>
        <p:spPr>
          <a:xfrm>
            <a:off x="468313" y="4270199"/>
            <a:ext cx="3830862" cy="378000"/>
          </a:xfrm>
          <a:prstGeom prst="rect">
            <a:avLst/>
          </a:prstGeom>
          <a:solidFill>
            <a:srgbClr val="80008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Lt" panose="020B0606040202020204" pitchFamily="34" charset="0"/>
            </a:endParaRPr>
          </a:p>
        </p:txBody>
      </p:sp>
      <p:sp>
        <p:nvSpPr>
          <p:cNvPr id="33" name="32 Rectángulo"/>
          <p:cNvSpPr/>
          <p:nvPr/>
        </p:nvSpPr>
        <p:spPr>
          <a:xfrm>
            <a:off x="4442087" y="3174810"/>
            <a:ext cx="921483" cy="1473389"/>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kern="1200" dirty="0" smtClean="0">
              <a:solidFill>
                <a:srgbClr val="34342B"/>
              </a:solidFill>
              <a:latin typeface="Vodafone Lt" panose="020B0606040202020204" pitchFamily="34" charset="0"/>
            </a:endParaRPr>
          </a:p>
        </p:txBody>
      </p:sp>
      <p:sp>
        <p:nvSpPr>
          <p:cNvPr id="23" name="Rectangle 22"/>
          <p:cNvSpPr/>
          <p:nvPr/>
        </p:nvSpPr>
        <p:spPr>
          <a:xfrm>
            <a:off x="-577515" y="683196"/>
            <a:ext cx="9144000" cy="4525962"/>
          </a:xfrm>
          <a:prstGeom prst="rect">
            <a:avLst/>
          </a:prstGeom>
          <a:solidFill>
            <a:schemeClr val="bg1">
              <a:lumMod val="95000"/>
              <a:alpha val="70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kern="1200" dirty="0" smtClean="0">
              <a:solidFill>
                <a:srgbClr val="34342B"/>
              </a:solidFill>
              <a:latin typeface="Vodafone Rg" pitchFamily="34" charset="0"/>
              <a:ea typeface="+mn-ea"/>
              <a:cs typeface="+mn-cs"/>
            </a:endParaRPr>
          </a:p>
        </p:txBody>
      </p:sp>
      <p:sp>
        <p:nvSpPr>
          <p:cNvPr id="21" name="Pentagon 20">
            <a:hlinkClick r:id="" action="ppaction://hlinkshowjump?jump=nextslide"/>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sp>
        <p:nvSpPr>
          <p:cNvPr id="25" name="33 CuadroTexto"/>
          <p:cNvSpPr txBox="1"/>
          <p:nvPr/>
        </p:nvSpPr>
        <p:spPr>
          <a:xfrm>
            <a:off x="468314" y="0"/>
            <a:ext cx="6532987" cy="614150"/>
          </a:xfrm>
          <a:prstGeom prst="rect">
            <a:avLst/>
          </a:prstGeom>
        </p:spPr>
        <p:txBody>
          <a:bodyPr wrap="square" lIns="0" tIns="0" rIns="0" bIns="0" rtlCol="0" anchor="ctr">
            <a:noAutofit/>
          </a:bodyPr>
          <a:lstStyle/>
          <a:p>
            <a:r>
              <a:rPr lang="es-ES" sz="2800" b="1" dirty="0" smtClean="0">
                <a:solidFill>
                  <a:schemeClr val="bg1"/>
                </a:solidFill>
                <a:latin typeface="Vodafone Rg"/>
              </a:rPr>
              <a:t>Small Business Solutions Training</a:t>
            </a:r>
            <a:endParaRPr lang="es-ES" sz="2800" b="1" dirty="0">
              <a:solidFill>
                <a:schemeClr val="bg1"/>
              </a:solidFill>
              <a:latin typeface="Vodafone Rg"/>
            </a:endParaRPr>
          </a:p>
        </p:txBody>
      </p:sp>
      <p:grpSp>
        <p:nvGrpSpPr>
          <p:cNvPr id="9" name="Group 8"/>
          <p:cNvGrpSpPr/>
          <p:nvPr/>
        </p:nvGrpSpPr>
        <p:grpSpPr>
          <a:xfrm>
            <a:off x="5523257" y="1662306"/>
            <a:ext cx="2290419" cy="2985893"/>
            <a:chOff x="5523257" y="1662306"/>
            <a:chExt cx="2290419" cy="2985893"/>
          </a:xfrm>
        </p:grpSpPr>
        <p:sp>
          <p:nvSpPr>
            <p:cNvPr id="30" name="29 Rectángulo">
              <a:hlinkClick r:id="" action="ppaction://hlinkshowjump?jump=nextslide"/>
            </p:cNvPr>
            <p:cNvSpPr/>
            <p:nvPr/>
          </p:nvSpPr>
          <p:spPr>
            <a:xfrm>
              <a:off x="5523257" y="1662306"/>
              <a:ext cx="2290419" cy="2985893"/>
            </a:xfrm>
            <a:prstGeom prst="rect">
              <a:avLst/>
            </a:prstGeom>
            <a:solidFill>
              <a:srgbClr val="80008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kern="1200" dirty="0" smtClean="0">
                <a:solidFill>
                  <a:srgbClr val="34342B"/>
                </a:solidFill>
                <a:latin typeface="Vodafone Lt" panose="020B0606040202020204" pitchFamily="34" charset="0"/>
              </a:endParaRPr>
            </a:p>
          </p:txBody>
        </p:sp>
        <p:sp>
          <p:nvSpPr>
            <p:cNvPr id="36" name="35 CuadroTexto">
              <a:hlinkClick r:id="" action="ppaction://hlinkshowjump?jump=nextslide"/>
            </p:cNvPr>
            <p:cNvSpPr txBox="1"/>
            <p:nvPr/>
          </p:nvSpPr>
          <p:spPr>
            <a:xfrm>
              <a:off x="5727032" y="3122022"/>
              <a:ext cx="1857675" cy="975449"/>
            </a:xfrm>
            <a:prstGeom prst="rect">
              <a:avLst/>
            </a:prstGeom>
          </p:spPr>
          <p:txBody>
            <a:bodyPr wrap="square" lIns="0" tIns="0" rIns="0" bIns="0" rtlCol="0" anchor="ctr">
              <a:noAutofit/>
            </a:bodyPr>
            <a:lstStyle/>
            <a:p>
              <a:pPr marL="0" indent="0" algn="ctr">
                <a:buFont typeface="Arial" pitchFamily="34" charset="0"/>
                <a:buNone/>
              </a:pPr>
              <a:r>
                <a:rPr lang="es-ES" sz="2000" b="1" dirty="0" smtClean="0">
                  <a:solidFill>
                    <a:schemeClr val="bg1"/>
                  </a:solidFill>
                  <a:latin typeface="Vodafone Rg"/>
                </a:rPr>
                <a:t>What are Small Business Solutions?</a:t>
              </a:r>
              <a:endParaRPr lang="en-GB" sz="2000" b="1" dirty="0" smtClean="0">
                <a:solidFill>
                  <a:schemeClr val="bg1"/>
                </a:solidFill>
                <a:latin typeface="Vodafone Rg"/>
              </a:endParaRPr>
            </a:p>
          </p:txBody>
        </p:sp>
        <p:pic>
          <p:nvPicPr>
            <p:cNvPr id="18" name="Picture 5">
              <a:hlinkClick r:id="" action="ppaction://hlinkshowjump?jump=nextslide"/>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3858" y="1882332"/>
              <a:ext cx="549079" cy="760068"/>
            </a:xfrm>
            <a:prstGeom prst="rect">
              <a:avLst/>
            </a:prstGeom>
          </p:spPr>
        </p:pic>
      </p:grpSp>
    </p:spTree>
    <p:extLst>
      <p:ext uri="{BB962C8B-B14F-4D97-AF65-F5344CB8AC3E}">
        <p14:creationId xmlns:p14="http://schemas.microsoft.com/office/powerpoint/2010/main" val="26123236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1" name="Pentagon 10">
            <a:hlinkClick r:id="" action="ppaction://hlinkshowjump?jump=nextslide"/>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sp>
        <p:nvSpPr>
          <p:cNvPr id="21" name="TextBox 20"/>
          <p:cNvSpPr txBox="1"/>
          <p:nvPr/>
        </p:nvSpPr>
        <p:spPr>
          <a:xfrm>
            <a:off x="2338071" y="998191"/>
            <a:ext cx="6831971" cy="1830630"/>
          </a:xfrm>
          <a:prstGeom prst="rect">
            <a:avLst/>
          </a:prstGeom>
        </p:spPr>
        <p:txBody>
          <a:bodyPr wrap="square" lIns="0" tIns="0" rIns="0" bIns="0" rtlCol="0">
            <a:noAutofit/>
          </a:bodyPr>
          <a:lstStyle/>
          <a:p>
            <a:pPr lvl="0"/>
            <a:r>
              <a:rPr lang="en-GB" dirty="0" smtClean="0">
                <a:solidFill>
                  <a:srgbClr val="000000"/>
                </a:solidFill>
                <a:latin typeface="Vodafone Rg"/>
              </a:rPr>
              <a:t>In </a:t>
            </a:r>
            <a:r>
              <a:rPr lang="en-GB" dirty="0">
                <a:solidFill>
                  <a:srgbClr val="000000"/>
                </a:solidFill>
                <a:latin typeface="Vodafone Rg"/>
              </a:rPr>
              <a:t>this module you will:</a:t>
            </a:r>
          </a:p>
          <a:p>
            <a:pPr marL="171450" lvl="0" indent="-171450">
              <a:buFont typeface="Arial" panose="020B0604020202020204" pitchFamily="34" charset="0"/>
              <a:buChar char="•"/>
            </a:pPr>
            <a:endParaRPr lang="en-GB" dirty="0">
              <a:solidFill>
                <a:srgbClr val="000000"/>
              </a:solidFill>
              <a:latin typeface="Vodafone Rg"/>
            </a:endParaRPr>
          </a:p>
          <a:p>
            <a:pPr marL="171450" lvl="0" indent="-171450">
              <a:buFont typeface="Arial" panose="020B0604020202020204" pitchFamily="34" charset="0"/>
              <a:buChar char="•"/>
            </a:pPr>
            <a:r>
              <a:rPr lang="en-GB" dirty="0">
                <a:solidFill>
                  <a:srgbClr val="000000"/>
                </a:solidFill>
                <a:latin typeface="Vodafone Rg"/>
              </a:rPr>
              <a:t>Understand what </a:t>
            </a:r>
            <a:r>
              <a:rPr lang="en-GB" dirty="0" smtClean="0">
                <a:solidFill>
                  <a:srgbClr val="000000"/>
                </a:solidFill>
                <a:latin typeface="Vodafone Rg"/>
              </a:rPr>
              <a:t>are Small Business Solutions</a:t>
            </a:r>
            <a:endParaRPr lang="en-GB" dirty="0">
              <a:solidFill>
                <a:srgbClr val="000000"/>
              </a:solidFill>
              <a:latin typeface="Vodafone Rg"/>
            </a:endParaRPr>
          </a:p>
          <a:p>
            <a:pPr marL="171450" lvl="0" indent="-171450">
              <a:buFont typeface="Arial" panose="020B0604020202020204" pitchFamily="34" charset="0"/>
              <a:buChar char="•"/>
            </a:pPr>
            <a:r>
              <a:rPr lang="en-GB" dirty="0">
                <a:solidFill>
                  <a:srgbClr val="000000"/>
                </a:solidFill>
                <a:latin typeface="Vodafone Rg"/>
              </a:rPr>
              <a:t>Learn about Vodafone’s </a:t>
            </a:r>
            <a:r>
              <a:rPr lang="en-GB" dirty="0" smtClean="0">
                <a:solidFill>
                  <a:srgbClr val="000000"/>
                </a:solidFill>
                <a:latin typeface="Vodafone Rg"/>
              </a:rPr>
              <a:t>Small Business Solutions</a:t>
            </a:r>
            <a:endParaRPr lang="en-GB" dirty="0">
              <a:solidFill>
                <a:srgbClr val="000000"/>
              </a:solidFill>
              <a:latin typeface="Vodafone Rg"/>
            </a:endParaRPr>
          </a:p>
          <a:p>
            <a:pPr marL="171450" lvl="0" indent="-171450">
              <a:buFont typeface="Arial" panose="020B0604020202020204" pitchFamily="34" charset="0"/>
              <a:buChar char="•"/>
            </a:pPr>
            <a:r>
              <a:rPr lang="en-GB" dirty="0">
                <a:solidFill>
                  <a:srgbClr val="000000"/>
                </a:solidFill>
                <a:latin typeface="Vodafone Rg"/>
              </a:rPr>
              <a:t>Understand the </a:t>
            </a:r>
            <a:r>
              <a:rPr lang="en-GB" b="1" dirty="0">
                <a:solidFill>
                  <a:srgbClr val="000000"/>
                </a:solidFill>
                <a:latin typeface="Vodafone Rg"/>
              </a:rPr>
              <a:t>customer benefits </a:t>
            </a:r>
            <a:r>
              <a:rPr lang="en-GB" dirty="0">
                <a:solidFill>
                  <a:srgbClr val="000000"/>
                </a:solidFill>
                <a:latin typeface="Vodafone Rg"/>
              </a:rPr>
              <a:t>of our vertical solutions </a:t>
            </a:r>
          </a:p>
          <a:p>
            <a:pPr marL="171450" lvl="0" indent="-171450">
              <a:buFont typeface="Arial" panose="020B0604020202020204" pitchFamily="34" charset="0"/>
              <a:buChar char="•"/>
            </a:pPr>
            <a:endParaRPr lang="en-GB" sz="1200" dirty="0">
              <a:solidFill>
                <a:srgbClr val="000000"/>
              </a:solidFill>
              <a:latin typeface="Vodafone Rg"/>
            </a:endParaRPr>
          </a:p>
          <a:p>
            <a:endParaRPr lang="en-US" sz="1400" dirty="0" smtClean="0">
              <a:latin typeface="Vodafone Rg"/>
            </a:endParaRPr>
          </a:p>
        </p:txBody>
      </p:sp>
      <p:sp>
        <p:nvSpPr>
          <p:cNvPr id="22" name="TextBox 21"/>
          <p:cNvSpPr txBox="1"/>
          <p:nvPr/>
        </p:nvSpPr>
        <p:spPr>
          <a:xfrm>
            <a:off x="2341564" y="2901549"/>
            <a:ext cx="6272212" cy="648278"/>
          </a:xfrm>
          <a:prstGeom prst="rect">
            <a:avLst/>
          </a:prstGeom>
        </p:spPr>
        <p:txBody>
          <a:bodyPr wrap="square" lIns="0" tIns="0" rIns="0" bIns="0" rtlCol="0">
            <a:noAutofit/>
          </a:bodyPr>
          <a:lstStyle>
            <a:defPPr>
              <a:defRPr lang="en-US"/>
            </a:defPPr>
            <a:lvl1pPr lvl="0">
              <a:defRPr>
                <a:solidFill>
                  <a:srgbClr val="000000"/>
                </a:solidFill>
                <a:latin typeface="Vodafone Lt" panose="020B0606040202020204" pitchFamily="34" charset="0"/>
              </a:defRPr>
            </a:lvl1pPr>
          </a:lstStyle>
          <a:p>
            <a:pPr algn="ctr"/>
            <a:r>
              <a:rPr lang="en-GB" sz="2000" b="1" dirty="0" smtClean="0">
                <a:solidFill>
                  <a:srgbClr val="FF0000"/>
                </a:solidFill>
                <a:latin typeface="Vodafone Rg"/>
              </a:rPr>
              <a:t>Small Business Solutions </a:t>
            </a:r>
            <a:r>
              <a:rPr lang="en-GB" sz="2000" b="1" dirty="0">
                <a:solidFill>
                  <a:srgbClr val="FF0000"/>
                </a:solidFill>
                <a:latin typeface="Vodafone Rg"/>
              </a:rPr>
              <a:t>will </a:t>
            </a:r>
            <a:r>
              <a:rPr lang="en-GB" sz="2000" b="1" dirty="0" smtClean="0">
                <a:solidFill>
                  <a:srgbClr val="FF0000"/>
                </a:solidFill>
                <a:latin typeface="Vodafone Rg"/>
              </a:rPr>
              <a:t>enable your customers to </a:t>
            </a:r>
            <a:r>
              <a:rPr lang="en-GB" sz="2000" b="1" dirty="0">
                <a:solidFill>
                  <a:srgbClr val="FF0000"/>
                </a:solidFill>
                <a:latin typeface="Vodafone Rg"/>
              </a:rPr>
              <a:t>be more </a:t>
            </a:r>
            <a:r>
              <a:rPr lang="en-GB" sz="2000" b="1" dirty="0" smtClean="0">
                <a:solidFill>
                  <a:srgbClr val="FF0000"/>
                </a:solidFill>
                <a:latin typeface="Vodafone Rg"/>
              </a:rPr>
              <a:t>successful by addressing their core business needs</a:t>
            </a:r>
            <a:endParaRPr lang="en-GB" sz="2000" b="1" dirty="0">
              <a:solidFill>
                <a:srgbClr val="FF0000"/>
              </a:solidFill>
              <a:latin typeface="Vodafone Rg"/>
            </a:endParaRPr>
          </a:p>
        </p:txBody>
      </p:sp>
      <p:grpSp>
        <p:nvGrpSpPr>
          <p:cNvPr id="2" name="Group 1"/>
          <p:cNvGrpSpPr/>
          <p:nvPr/>
        </p:nvGrpSpPr>
        <p:grpSpPr>
          <a:xfrm>
            <a:off x="0" y="-1"/>
            <a:ext cx="1945904" cy="5143501"/>
            <a:chOff x="0" y="-1"/>
            <a:chExt cx="1945904" cy="5143501"/>
          </a:xfrm>
        </p:grpSpPr>
        <p:grpSp>
          <p:nvGrpSpPr>
            <p:cNvPr id="17" name="Group 16"/>
            <p:cNvGrpSpPr/>
            <p:nvPr/>
          </p:nvGrpSpPr>
          <p:grpSpPr>
            <a:xfrm>
              <a:off x="0" y="-1"/>
              <a:ext cx="1945904" cy="5143501"/>
              <a:chOff x="0" y="-1"/>
              <a:chExt cx="1945904" cy="5143501"/>
            </a:xfrm>
          </p:grpSpPr>
          <p:sp>
            <p:nvSpPr>
              <p:cNvPr id="23" name="Rectangle 22"/>
              <p:cNvSpPr/>
              <p:nvPr/>
            </p:nvSpPr>
            <p:spPr>
              <a:xfrm>
                <a:off x="0" y="-1"/>
                <a:ext cx="1945904" cy="5143501"/>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t="100000" r="100000"/>
                </a:path>
                <a:tileRect l="-100000" b="-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25" name="Pentagon 24"/>
              <p:cNvSpPr>
                <a:spLocks noChangeAspect="1"/>
              </p:cNvSpPr>
              <p:nvPr/>
            </p:nvSpPr>
            <p:spPr>
              <a:xfrm>
                <a:off x="51846"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Introduction</a:t>
                </a:r>
              </a:p>
            </p:txBody>
          </p:sp>
          <p:sp>
            <p:nvSpPr>
              <p:cNvPr id="26" name="Pentagon 25"/>
              <p:cNvSpPr>
                <a:spLocks noChangeAspect="1"/>
              </p:cNvSpPr>
              <p:nvPr/>
            </p:nvSpPr>
            <p:spPr>
              <a:xfrm>
                <a:off x="51846"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27" name="Pentagon 26"/>
              <p:cNvSpPr>
                <a:spLocks noChangeAspect="1"/>
              </p:cNvSpPr>
              <p:nvPr/>
            </p:nvSpPr>
            <p:spPr>
              <a:xfrm>
                <a:off x="58260" y="1740607"/>
                <a:ext cx="1764000" cy="415048"/>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grpSp>
        <p:sp>
          <p:nvSpPr>
            <p:cNvPr id="13" name="TextBox 12"/>
            <p:cNvSpPr txBox="1"/>
            <p:nvPr/>
          </p:nvSpPr>
          <p:spPr>
            <a:xfrm>
              <a:off x="71120" y="2214932"/>
              <a:ext cx="1794426" cy="1368347"/>
            </a:xfrm>
            <a:prstGeom prst="rect">
              <a:avLst/>
            </a:prstGeom>
            <a:ln>
              <a:noFill/>
            </a:ln>
          </p:spPr>
          <p:txBody>
            <a:bodyPr wrap="square" lIns="0" tIns="0" rIns="0" bIns="0" rtlCol="0">
              <a:noAutofit/>
            </a:bodyPr>
            <a:lstStyle/>
            <a:p>
              <a:pPr>
                <a:tabLst>
                  <a:tab pos="93663" algn="l"/>
                </a:tabLst>
              </a:pPr>
              <a:r>
                <a:rPr lang="en-US" sz="1200" b="1" dirty="0" smtClean="0">
                  <a:solidFill>
                    <a:schemeClr val="accent1"/>
                  </a:solidFill>
                  <a:latin typeface="Vodafone Rg"/>
                </a:rPr>
                <a:t>What you will learn</a:t>
              </a:r>
            </a:p>
            <a:p>
              <a:pPr>
                <a:tabLst>
                  <a:tab pos="93663" algn="l"/>
                </a:tabLst>
              </a:pPr>
              <a:r>
                <a:rPr lang="en-US" sz="1200" dirty="0" smtClean="0">
                  <a:solidFill>
                    <a:srgbClr val="888888"/>
                  </a:solidFill>
                  <a:latin typeface="Vodafone Rg"/>
                </a:rPr>
                <a:t>New technology</a:t>
              </a:r>
            </a:p>
            <a:p>
              <a:pPr>
                <a:tabLst>
                  <a:tab pos="93663" algn="l"/>
                </a:tabLst>
              </a:pPr>
              <a:r>
                <a:rPr lang="en-US" sz="1200" dirty="0" smtClean="0">
                  <a:solidFill>
                    <a:srgbClr val="888888"/>
                  </a:solidFill>
                  <a:latin typeface="Vodafone Rg"/>
                </a:rPr>
                <a:t>New competition</a:t>
              </a:r>
            </a:p>
            <a:p>
              <a:pPr>
                <a:tabLst>
                  <a:tab pos="93663" algn="l"/>
                </a:tabLst>
              </a:pPr>
              <a:r>
                <a:rPr lang="en-US" sz="1200" dirty="0">
                  <a:solidFill>
                    <a:srgbClr val="888888"/>
                  </a:solidFill>
                  <a:latin typeface="Vodafone Rg"/>
                </a:rPr>
                <a:t>Small Business Solutions overview</a:t>
              </a:r>
            </a:p>
            <a:p>
              <a:pPr>
                <a:tabLst>
                  <a:tab pos="93663" algn="l"/>
                </a:tabLst>
              </a:pPr>
              <a:r>
                <a:rPr lang="en-US" sz="1200" dirty="0" smtClean="0">
                  <a:solidFill>
                    <a:srgbClr val="888888"/>
                  </a:solidFill>
                  <a:latin typeface="Vodafone Rg"/>
                </a:rPr>
                <a:t>Core business needs</a:t>
              </a:r>
            </a:p>
            <a:p>
              <a:pPr>
                <a:tabLst>
                  <a:tab pos="93663" algn="l"/>
                </a:tabLst>
              </a:pPr>
              <a:r>
                <a:rPr lang="en-US" sz="1200" dirty="0" smtClean="0">
                  <a:solidFill>
                    <a:srgbClr val="888888"/>
                  </a:solidFill>
                  <a:latin typeface="Vodafone Rg"/>
                </a:rPr>
                <a:t>Vodafone SMB solutions</a:t>
              </a:r>
            </a:p>
            <a:p>
              <a:pPr>
                <a:tabLst>
                  <a:tab pos="93663" algn="l"/>
                </a:tabLst>
              </a:pPr>
              <a:r>
                <a:rPr lang="en-US" sz="1200" dirty="0" smtClean="0">
                  <a:solidFill>
                    <a:srgbClr val="888888"/>
                  </a:solidFill>
                  <a:latin typeface="Vodafone Rg"/>
                </a:rPr>
                <a:t>Test yourself</a:t>
              </a:r>
            </a:p>
          </p:txBody>
        </p:sp>
      </p:grpSp>
      <p:sp>
        <p:nvSpPr>
          <p:cNvPr id="14" name="23 Rectángulo"/>
          <p:cNvSpPr/>
          <p:nvPr/>
        </p:nvSpPr>
        <p:spPr>
          <a:xfrm>
            <a:off x="0" y="-1"/>
            <a:ext cx="9144000" cy="617539"/>
          </a:xfrm>
          <a:prstGeom prst="rect">
            <a:avLst/>
          </a:prstGeom>
          <a:solidFill>
            <a:srgbClr val="80008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16" name="6 CuadroTexto"/>
          <p:cNvSpPr txBox="1"/>
          <p:nvPr/>
        </p:nvSpPr>
        <p:spPr>
          <a:xfrm>
            <a:off x="1408482" y="-43931"/>
            <a:ext cx="66179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What are Small Business Solutions?</a:t>
            </a:r>
            <a:endParaRPr lang="en-GB" sz="2800" b="1" dirty="0" smtClean="0">
              <a:solidFill>
                <a:schemeClr val="bg1"/>
              </a:solidFill>
              <a:latin typeface="Vodafone Rg"/>
            </a:endParaRPr>
          </a:p>
        </p:txBody>
      </p:sp>
      <p:pic>
        <p:nvPicPr>
          <p:cNvPr id="18"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752" y="38164"/>
            <a:ext cx="435530" cy="602887"/>
          </a:xfrm>
          <a:prstGeom prst="rect">
            <a:avLst/>
          </a:prstGeom>
        </p:spPr>
      </p:pic>
      <p:sp>
        <p:nvSpPr>
          <p:cNvPr id="19" name="Pentagon 18"/>
          <p:cNvSpPr>
            <a:spLocks noChangeAspect="1"/>
          </p:cNvSpPr>
          <p:nvPr/>
        </p:nvSpPr>
        <p:spPr>
          <a:xfrm>
            <a:off x="58260" y="374043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Tree>
    <p:extLst>
      <p:ext uri="{BB962C8B-B14F-4D97-AF65-F5344CB8AC3E}">
        <p14:creationId xmlns:p14="http://schemas.microsoft.com/office/powerpoint/2010/main" val="428891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left)">
                                      <p:cBhvr>
                                        <p:cTn id="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1" name="Pentagon 10">
            <a:hlinkClick r:id="" action="ppaction://hlinkshowjump?jump=nextslide"/>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sp>
        <p:nvSpPr>
          <p:cNvPr id="21" name="TextBox 20"/>
          <p:cNvSpPr txBox="1"/>
          <p:nvPr/>
        </p:nvSpPr>
        <p:spPr>
          <a:xfrm>
            <a:off x="2337671" y="1003791"/>
            <a:ext cx="6831971" cy="2901774"/>
          </a:xfrm>
          <a:prstGeom prst="rect">
            <a:avLst/>
          </a:prstGeom>
        </p:spPr>
        <p:txBody>
          <a:bodyPr wrap="square" lIns="0" tIns="0" rIns="0" bIns="0" rtlCol="0">
            <a:noAutofit/>
          </a:bodyPr>
          <a:lstStyle>
            <a:defPPr>
              <a:defRPr lang="en-US"/>
            </a:defPPr>
            <a:lvl1pPr lvl="0">
              <a:defRPr>
                <a:solidFill>
                  <a:srgbClr val="000000"/>
                </a:solidFill>
                <a:latin typeface="Vodafone Lt" panose="020B0606040202020204" pitchFamily="34" charset="0"/>
              </a:defRPr>
            </a:lvl1pPr>
          </a:lstStyle>
          <a:p>
            <a:r>
              <a:rPr lang="en-US" dirty="0" smtClean="0">
                <a:latin typeface="Vodafone Rg"/>
              </a:rPr>
              <a:t>New </a:t>
            </a:r>
            <a:r>
              <a:rPr lang="en-US" dirty="0">
                <a:latin typeface="Vodafone Rg"/>
              </a:rPr>
              <a:t>technology is changing the way Small Businesses work and Communications and Information Technologies (ICT) are converging.</a:t>
            </a:r>
          </a:p>
          <a:p>
            <a:endParaRPr lang="en-US" dirty="0">
              <a:latin typeface="Vodafone Rg"/>
            </a:endParaRPr>
          </a:p>
          <a:p>
            <a:r>
              <a:rPr lang="en-US" dirty="0">
                <a:latin typeface="Vodafone Rg"/>
              </a:rPr>
              <a:t>Three technology changes that are significant are:</a:t>
            </a:r>
          </a:p>
          <a:p>
            <a:pPr marL="285750" indent="-285750">
              <a:buFont typeface="Arial" panose="020B0604020202020204" pitchFamily="34" charset="0"/>
              <a:buChar char="•"/>
            </a:pPr>
            <a:r>
              <a:rPr lang="en-US" dirty="0" smtClean="0">
                <a:latin typeface="Vodafone Rg"/>
              </a:rPr>
              <a:t>The applications </a:t>
            </a:r>
            <a:r>
              <a:rPr lang="en-US" dirty="0">
                <a:latin typeface="Vodafone Rg"/>
              </a:rPr>
              <a:t>revolution</a:t>
            </a:r>
          </a:p>
          <a:p>
            <a:pPr marL="285750" indent="-285750">
              <a:buFont typeface="Arial" panose="020B0604020202020204" pitchFamily="34" charset="0"/>
              <a:buChar char="•"/>
            </a:pPr>
            <a:r>
              <a:rPr lang="en-US" dirty="0">
                <a:latin typeface="Vodafone Rg"/>
              </a:rPr>
              <a:t>Cloud computing</a:t>
            </a:r>
          </a:p>
          <a:p>
            <a:pPr marL="285750" indent="-285750">
              <a:buFont typeface="Arial" panose="020B0604020202020204" pitchFamily="34" charset="0"/>
              <a:buChar char="•"/>
            </a:pPr>
            <a:r>
              <a:rPr lang="en-US" dirty="0">
                <a:latin typeface="Vodafone Rg"/>
              </a:rPr>
              <a:t>ICT convergence</a:t>
            </a:r>
          </a:p>
          <a:p>
            <a:endParaRPr lang="en-US" dirty="0">
              <a:latin typeface="Vodafone Rg"/>
            </a:endParaRPr>
          </a:p>
          <a:p>
            <a:endParaRPr lang="en-US" dirty="0">
              <a:latin typeface="Vodafone Rg"/>
            </a:endParaRPr>
          </a:p>
          <a:p>
            <a:endParaRPr lang="en-US" dirty="0">
              <a:latin typeface="Vodafone Rg"/>
            </a:endParaRPr>
          </a:p>
          <a:p>
            <a:r>
              <a:rPr lang="en-US" dirty="0">
                <a:latin typeface="Vodafone Rg"/>
              </a:rPr>
              <a:t>Let’s look at each of these changes in turn…</a:t>
            </a:r>
          </a:p>
          <a:p>
            <a:endParaRPr lang="en-US" dirty="0">
              <a:latin typeface="Vodafone Rg"/>
            </a:endParaRPr>
          </a:p>
          <a:p>
            <a:endParaRPr lang="en-US" dirty="0">
              <a:latin typeface="Vodafone Rg"/>
            </a:endParaRPr>
          </a:p>
          <a:p>
            <a:r>
              <a:rPr lang="en-GB" dirty="0">
                <a:latin typeface="Vodafone Rg"/>
              </a:rPr>
              <a:t> </a:t>
            </a:r>
          </a:p>
          <a:p>
            <a:endParaRPr lang="en-US" dirty="0">
              <a:latin typeface="Vodafone Rg"/>
            </a:endParaRPr>
          </a:p>
        </p:txBody>
      </p:sp>
      <p:sp>
        <p:nvSpPr>
          <p:cNvPr id="22" name="TextBox 21"/>
          <p:cNvSpPr txBox="1"/>
          <p:nvPr/>
        </p:nvSpPr>
        <p:spPr>
          <a:xfrm>
            <a:off x="2025943" y="2901549"/>
            <a:ext cx="6831971" cy="648278"/>
          </a:xfrm>
          <a:prstGeom prst="rect">
            <a:avLst/>
          </a:prstGeom>
        </p:spPr>
        <p:txBody>
          <a:bodyPr wrap="square" lIns="0" tIns="0" rIns="0" bIns="0" rtlCol="0">
            <a:noAutofit/>
          </a:bodyPr>
          <a:lstStyle/>
          <a:p>
            <a:pPr lvl="0"/>
            <a:endParaRPr lang="en-GB" dirty="0">
              <a:solidFill>
                <a:srgbClr val="000000"/>
              </a:solidFill>
              <a:latin typeface="Vodafone Rg"/>
            </a:endParaRPr>
          </a:p>
        </p:txBody>
      </p:sp>
      <p:grpSp>
        <p:nvGrpSpPr>
          <p:cNvPr id="17" name="Group 16"/>
          <p:cNvGrpSpPr/>
          <p:nvPr/>
        </p:nvGrpSpPr>
        <p:grpSpPr>
          <a:xfrm>
            <a:off x="0" y="-1"/>
            <a:ext cx="1945904" cy="5143501"/>
            <a:chOff x="0" y="-1"/>
            <a:chExt cx="1945904" cy="5143501"/>
          </a:xfrm>
        </p:grpSpPr>
        <p:grpSp>
          <p:nvGrpSpPr>
            <p:cNvPr id="23" name="Group 22"/>
            <p:cNvGrpSpPr/>
            <p:nvPr/>
          </p:nvGrpSpPr>
          <p:grpSpPr>
            <a:xfrm>
              <a:off x="0" y="-1"/>
              <a:ext cx="1945904" cy="5143501"/>
              <a:chOff x="0" y="-1"/>
              <a:chExt cx="1945904" cy="5143501"/>
            </a:xfrm>
          </p:grpSpPr>
          <p:sp>
            <p:nvSpPr>
              <p:cNvPr id="25" name="Rectangle 24"/>
              <p:cNvSpPr/>
              <p:nvPr/>
            </p:nvSpPr>
            <p:spPr>
              <a:xfrm>
                <a:off x="0" y="-1"/>
                <a:ext cx="1945904" cy="5143501"/>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t="100000" r="100000"/>
                </a:path>
                <a:tileRect l="-100000" b="-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27" name="Pentagon 26"/>
              <p:cNvSpPr>
                <a:spLocks noChangeAspect="1"/>
              </p:cNvSpPr>
              <p:nvPr/>
            </p:nvSpPr>
            <p:spPr>
              <a:xfrm>
                <a:off x="51846"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Introduction</a:t>
                </a:r>
              </a:p>
            </p:txBody>
          </p:sp>
          <p:sp>
            <p:nvSpPr>
              <p:cNvPr id="28" name="Pentagon 27"/>
              <p:cNvSpPr>
                <a:spLocks noChangeAspect="1"/>
              </p:cNvSpPr>
              <p:nvPr/>
            </p:nvSpPr>
            <p:spPr>
              <a:xfrm>
                <a:off x="51846"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32" name="Pentagon 31"/>
              <p:cNvSpPr>
                <a:spLocks noChangeAspect="1"/>
              </p:cNvSpPr>
              <p:nvPr/>
            </p:nvSpPr>
            <p:spPr>
              <a:xfrm>
                <a:off x="58260" y="1740607"/>
                <a:ext cx="1764000" cy="415048"/>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grpSp>
        <p:sp>
          <p:nvSpPr>
            <p:cNvPr id="24" name="TextBox 23"/>
            <p:cNvSpPr txBox="1"/>
            <p:nvPr/>
          </p:nvSpPr>
          <p:spPr>
            <a:xfrm>
              <a:off x="71120" y="2214932"/>
              <a:ext cx="1794426" cy="1368347"/>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b="1" dirty="0">
                  <a:solidFill>
                    <a:schemeClr val="accent1"/>
                  </a:solidFill>
                  <a:latin typeface="Vodafone Rg"/>
                </a:rPr>
                <a:t>New technology</a:t>
              </a:r>
            </a:p>
            <a:p>
              <a:pPr>
                <a:tabLst>
                  <a:tab pos="93663" algn="l"/>
                </a:tabLst>
              </a:pPr>
              <a:r>
                <a:rPr lang="en-US" sz="1200" dirty="0" smtClean="0">
                  <a:solidFill>
                    <a:srgbClr val="888888"/>
                  </a:solidFill>
                  <a:latin typeface="Vodafone Rg"/>
                </a:rPr>
                <a:t>New competition</a:t>
              </a:r>
            </a:p>
            <a:p>
              <a:pPr>
                <a:tabLst>
                  <a:tab pos="93663" algn="l"/>
                </a:tabLst>
              </a:pPr>
              <a:r>
                <a:rPr lang="en-US" sz="1200" dirty="0">
                  <a:solidFill>
                    <a:srgbClr val="888888"/>
                  </a:solidFill>
                  <a:latin typeface="Vodafone Rg"/>
                </a:rPr>
                <a:t>Small Business Solutions overview</a:t>
              </a:r>
            </a:p>
            <a:p>
              <a:pPr>
                <a:tabLst>
                  <a:tab pos="93663" algn="l"/>
                </a:tabLst>
              </a:pPr>
              <a:r>
                <a:rPr lang="en-US" sz="1200" dirty="0" smtClean="0">
                  <a:solidFill>
                    <a:srgbClr val="888888"/>
                  </a:solidFill>
                  <a:latin typeface="Vodafone Rg"/>
                </a:rPr>
                <a:t>Core business needs</a:t>
              </a:r>
            </a:p>
            <a:p>
              <a:pPr>
                <a:tabLst>
                  <a:tab pos="93663" algn="l"/>
                </a:tabLst>
              </a:pPr>
              <a:r>
                <a:rPr lang="en-US" sz="1200" dirty="0" smtClean="0">
                  <a:solidFill>
                    <a:srgbClr val="888888"/>
                  </a:solidFill>
                  <a:latin typeface="Vodafone Rg"/>
                </a:rPr>
                <a:t>Vodafone SMB solutions</a:t>
              </a:r>
            </a:p>
            <a:p>
              <a:pPr>
                <a:tabLst>
                  <a:tab pos="93663" algn="l"/>
                </a:tabLst>
              </a:pPr>
              <a:r>
                <a:rPr lang="en-US" sz="1200" dirty="0" smtClean="0">
                  <a:solidFill>
                    <a:srgbClr val="888888"/>
                  </a:solidFill>
                  <a:latin typeface="Vodafone Rg"/>
                </a:rPr>
                <a:t>Test yourself</a:t>
              </a:r>
            </a:p>
          </p:txBody>
        </p:sp>
      </p:grpSp>
      <p:sp>
        <p:nvSpPr>
          <p:cNvPr id="33" name="23 Rectángulo"/>
          <p:cNvSpPr/>
          <p:nvPr/>
        </p:nvSpPr>
        <p:spPr>
          <a:xfrm>
            <a:off x="0" y="-1"/>
            <a:ext cx="9144000" cy="617539"/>
          </a:xfrm>
          <a:prstGeom prst="rect">
            <a:avLst/>
          </a:prstGeom>
          <a:solidFill>
            <a:srgbClr val="80008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34" name="6 CuadroTexto"/>
          <p:cNvSpPr txBox="1"/>
          <p:nvPr/>
        </p:nvSpPr>
        <p:spPr>
          <a:xfrm>
            <a:off x="1408482" y="-43931"/>
            <a:ext cx="66179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What are Small Business Solutions?</a:t>
            </a:r>
            <a:endParaRPr lang="en-GB" sz="2800" b="1" dirty="0" smtClean="0">
              <a:solidFill>
                <a:schemeClr val="bg1"/>
              </a:solidFill>
              <a:latin typeface="Vodafone Rg"/>
            </a:endParaRPr>
          </a:p>
        </p:txBody>
      </p:sp>
      <p:pic>
        <p:nvPicPr>
          <p:cNvPr id="35"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752" y="38164"/>
            <a:ext cx="435530" cy="602887"/>
          </a:xfrm>
          <a:prstGeom prst="rect">
            <a:avLst/>
          </a:prstGeom>
        </p:spPr>
      </p:pic>
      <p:sp>
        <p:nvSpPr>
          <p:cNvPr id="36" name="Pentagon 35"/>
          <p:cNvSpPr>
            <a:spLocks noChangeAspect="1"/>
          </p:cNvSpPr>
          <p:nvPr/>
        </p:nvSpPr>
        <p:spPr>
          <a:xfrm>
            <a:off x="58260" y="374043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Tree>
    <p:extLst>
      <p:ext uri="{BB962C8B-B14F-4D97-AF65-F5344CB8AC3E}">
        <p14:creationId xmlns:p14="http://schemas.microsoft.com/office/powerpoint/2010/main" val="313520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nodePh="1">
                                  <p:stCondLst>
                                    <p:cond delay="0"/>
                                  </p:stCondLst>
                                  <p:endCondLst>
                                    <p:cond evt="begin" delay="0">
                                      <p:tn val="5"/>
                                    </p:cond>
                                  </p:end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left)">
                                      <p:cBhvr>
                                        <p:cTn id="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p:nvPr/>
        </p:nvSpPr>
        <p:spPr>
          <a:xfrm>
            <a:off x="2184400" y="1000123"/>
            <a:ext cx="6720564" cy="1571625"/>
          </a:xfrm>
          <a:prstGeom prst="wedgeRectCallout">
            <a:avLst/>
          </a:prstGeom>
          <a:solidFill>
            <a:schemeClr val="bg1">
              <a:lumMod val="95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kern="1200" dirty="0" smtClean="0">
              <a:solidFill>
                <a:srgbClr val="34342B"/>
              </a:solidFill>
              <a:latin typeface="Vodafone Rg"/>
            </a:endParaRPr>
          </a:p>
        </p:txBody>
      </p:sp>
      <p:sp>
        <p:nvSpPr>
          <p:cNvPr id="20" name="TextBox 19"/>
          <p:cNvSpPr txBox="1"/>
          <p:nvPr/>
        </p:nvSpPr>
        <p:spPr>
          <a:xfrm>
            <a:off x="2058272" y="7583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1" name="Pentagon 10">
            <a:hlinkClick r:id="" action="ppaction://hlinkshowjump?jump=nextslide"/>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sp>
        <p:nvSpPr>
          <p:cNvPr id="22" name="TextBox 21"/>
          <p:cNvSpPr txBox="1"/>
          <p:nvPr/>
        </p:nvSpPr>
        <p:spPr>
          <a:xfrm>
            <a:off x="2025943" y="2901549"/>
            <a:ext cx="6831971" cy="648278"/>
          </a:xfrm>
          <a:prstGeom prst="rect">
            <a:avLst/>
          </a:prstGeom>
        </p:spPr>
        <p:txBody>
          <a:bodyPr wrap="square" lIns="0" tIns="0" rIns="0" bIns="0" rtlCol="0">
            <a:noAutofit/>
          </a:bodyPr>
          <a:lstStyle/>
          <a:p>
            <a:pPr lvl="0"/>
            <a:endParaRPr lang="en-GB" dirty="0">
              <a:solidFill>
                <a:srgbClr val="000000"/>
              </a:solidFill>
              <a:latin typeface="Vodafone Rg"/>
            </a:endParaRPr>
          </a:p>
        </p:txBody>
      </p:sp>
      <p:sp>
        <p:nvSpPr>
          <p:cNvPr id="16" name="TextBox 15"/>
          <p:cNvSpPr txBox="1"/>
          <p:nvPr/>
        </p:nvSpPr>
        <p:spPr>
          <a:xfrm>
            <a:off x="2338388" y="2719374"/>
            <a:ext cx="2820237" cy="646575"/>
          </a:xfrm>
          <a:prstGeom prst="rect">
            <a:avLst/>
          </a:prstGeom>
        </p:spPr>
        <p:txBody>
          <a:bodyPr wrap="square" lIns="72000" tIns="0" rIns="72000" bIns="0" rtlCol="0" anchor="ctr">
            <a:noAutofit/>
          </a:bodyPr>
          <a:lstStyle/>
          <a:p>
            <a:pPr algn="ctr"/>
            <a:r>
              <a:rPr lang="en-US" sz="2000" b="1" dirty="0">
                <a:solidFill>
                  <a:srgbClr val="E60000"/>
                </a:solidFill>
                <a:latin typeface="Vodafone Rg"/>
              </a:rPr>
              <a:t>Applications revolution</a:t>
            </a:r>
            <a:endParaRPr lang="en-GB" sz="2000" b="1" dirty="0">
              <a:solidFill>
                <a:srgbClr val="E60000"/>
              </a:solidFill>
              <a:latin typeface="Vodafone Rg"/>
            </a:endParaRPr>
          </a:p>
        </p:txBody>
      </p:sp>
      <p:pic>
        <p:nvPicPr>
          <p:cNvPr id="18" name="Picture 8" descr="http://b-i.forbesimg.com/davidkwilliams/files/2013/05/Organization-Apps-300x300.jpg"/>
          <p:cNvPicPr>
            <a:picLocks noChangeAspect="1" noChangeArrowheads="1"/>
          </p:cNvPicPr>
          <p:nvPr/>
        </p:nvPicPr>
        <p:blipFill>
          <a:blip r:embed="rId3" cstate="email"/>
          <a:stretch>
            <a:fillRect/>
          </a:stretch>
        </p:blipFill>
        <p:spPr bwMode="auto">
          <a:xfrm>
            <a:off x="2892441" y="3325998"/>
            <a:ext cx="1547798" cy="1547798"/>
          </a:xfrm>
          <a:prstGeom prst="rect">
            <a:avLst/>
          </a:prstGeom>
          <a:noFill/>
          <a:ln>
            <a:noFill/>
          </a:ln>
        </p:spPr>
      </p:pic>
      <p:sp>
        <p:nvSpPr>
          <p:cNvPr id="19" name="Rectangle 18"/>
          <p:cNvSpPr/>
          <p:nvPr/>
        </p:nvSpPr>
        <p:spPr>
          <a:xfrm>
            <a:off x="2338388" y="892417"/>
            <a:ext cx="6410960" cy="914400"/>
          </a:xfrm>
          <a:prstGeom prst="rect">
            <a:avLst/>
          </a:prstGeom>
        </p:spPr>
        <p:txBody>
          <a:bodyPr wrap="square" lIns="0" tIns="0" rIns="0" bIns="0" rtlCol="0">
            <a:noAutofit/>
          </a:bodyPr>
          <a:lstStyle/>
          <a:p>
            <a:r>
              <a:rPr lang="en-US" sz="1600" dirty="0" smtClean="0">
                <a:solidFill>
                  <a:srgbClr val="000000"/>
                </a:solidFill>
                <a:latin typeface="Vodafone Rg"/>
              </a:rPr>
              <a:t>Smartphone and Tablet Applications </a:t>
            </a:r>
            <a:r>
              <a:rPr lang="en-US" sz="1600" dirty="0">
                <a:solidFill>
                  <a:srgbClr val="000000"/>
                </a:solidFill>
                <a:latin typeface="Vodafone Rg"/>
              </a:rPr>
              <a:t>are rapidly changing the way small businesses </a:t>
            </a:r>
            <a:r>
              <a:rPr lang="en-US" sz="1600" dirty="0" smtClean="0">
                <a:solidFill>
                  <a:srgbClr val="000000"/>
                </a:solidFill>
                <a:latin typeface="Vodafone Rg"/>
              </a:rPr>
              <a:t>work.</a:t>
            </a:r>
            <a:endParaRPr lang="en-US" sz="1600" dirty="0">
              <a:solidFill>
                <a:srgbClr val="000000"/>
              </a:solidFill>
              <a:latin typeface="Vodafone Rg"/>
            </a:endParaRPr>
          </a:p>
          <a:p>
            <a:endParaRPr lang="en-US" dirty="0" smtClean="0">
              <a:solidFill>
                <a:srgbClr val="000000"/>
              </a:solidFill>
              <a:latin typeface="Vodafone Rg"/>
            </a:endParaRPr>
          </a:p>
          <a:p>
            <a:r>
              <a:rPr lang="en-US" sz="1600" dirty="0" smtClean="0">
                <a:solidFill>
                  <a:srgbClr val="000000"/>
                </a:solidFill>
                <a:latin typeface="Vodafone Rg"/>
              </a:rPr>
              <a:t>For example: an Accountant is able to open and edit a client document from a smartphone when they are not in their office and share the document with their client.</a:t>
            </a:r>
            <a:endParaRPr lang="en-GB" sz="1600" dirty="0">
              <a:solidFill>
                <a:srgbClr val="000000"/>
              </a:solidFill>
              <a:latin typeface="Vodafone Rg"/>
            </a:endParaRPr>
          </a:p>
        </p:txBody>
      </p:sp>
      <p:grpSp>
        <p:nvGrpSpPr>
          <p:cNvPr id="23" name="Group 22"/>
          <p:cNvGrpSpPr/>
          <p:nvPr/>
        </p:nvGrpSpPr>
        <p:grpSpPr>
          <a:xfrm>
            <a:off x="0" y="-1"/>
            <a:ext cx="1945904" cy="5143501"/>
            <a:chOff x="0" y="-1"/>
            <a:chExt cx="1945904" cy="5143501"/>
          </a:xfrm>
        </p:grpSpPr>
        <p:sp>
          <p:nvSpPr>
            <p:cNvPr id="25" name="Rectangle 24"/>
            <p:cNvSpPr/>
            <p:nvPr/>
          </p:nvSpPr>
          <p:spPr>
            <a:xfrm>
              <a:off x="0" y="-1"/>
              <a:ext cx="1945904" cy="5143501"/>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t="100000" r="100000"/>
              </a:path>
              <a:tileRect l="-100000" b="-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27" name="Pentagon 26"/>
            <p:cNvSpPr>
              <a:spLocks noChangeAspect="1"/>
            </p:cNvSpPr>
            <p:nvPr/>
          </p:nvSpPr>
          <p:spPr>
            <a:xfrm>
              <a:off x="51846"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Introduction</a:t>
              </a:r>
            </a:p>
          </p:txBody>
        </p:sp>
        <p:sp>
          <p:nvSpPr>
            <p:cNvPr id="28" name="Pentagon 27"/>
            <p:cNvSpPr>
              <a:spLocks noChangeAspect="1"/>
            </p:cNvSpPr>
            <p:nvPr/>
          </p:nvSpPr>
          <p:spPr>
            <a:xfrm>
              <a:off x="51846"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37" name="Pentagon 36"/>
            <p:cNvSpPr>
              <a:spLocks noChangeAspect="1"/>
            </p:cNvSpPr>
            <p:nvPr/>
          </p:nvSpPr>
          <p:spPr>
            <a:xfrm>
              <a:off x="58260" y="1740607"/>
              <a:ext cx="1764000" cy="415048"/>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grpSp>
      <p:sp>
        <p:nvSpPr>
          <p:cNvPr id="38" name="23 Rectángulo"/>
          <p:cNvSpPr/>
          <p:nvPr/>
        </p:nvSpPr>
        <p:spPr>
          <a:xfrm>
            <a:off x="0" y="-1"/>
            <a:ext cx="9144000" cy="617539"/>
          </a:xfrm>
          <a:prstGeom prst="rect">
            <a:avLst/>
          </a:prstGeom>
          <a:solidFill>
            <a:srgbClr val="80008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39" name="6 CuadroTexto"/>
          <p:cNvSpPr txBox="1"/>
          <p:nvPr/>
        </p:nvSpPr>
        <p:spPr>
          <a:xfrm>
            <a:off x="1408482" y="-43931"/>
            <a:ext cx="66179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What are Small Business Solutions?</a:t>
            </a:r>
            <a:endParaRPr lang="en-GB" sz="2800" b="1" dirty="0" smtClean="0">
              <a:solidFill>
                <a:schemeClr val="bg1"/>
              </a:solidFill>
              <a:latin typeface="Vodafone Rg"/>
            </a:endParaRPr>
          </a:p>
        </p:txBody>
      </p:sp>
      <p:pic>
        <p:nvPicPr>
          <p:cNvPr id="40"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752" y="38164"/>
            <a:ext cx="435530" cy="602887"/>
          </a:xfrm>
          <a:prstGeom prst="rect">
            <a:avLst/>
          </a:prstGeom>
        </p:spPr>
      </p:pic>
      <p:sp>
        <p:nvSpPr>
          <p:cNvPr id="41" name="TextBox 40"/>
          <p:cNvSpPr txBox="1"/>
          <p:nvPr/>
        </p:nvSpPr>
        <p:spPr>
          <a:xfrm>
            <a:off x="71120" y="2214932"/>
            <a:ext cx="1794426" cy="1368347"/>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b="1" dirty="0">
                <a:solidFill>
                  <a:schemeClr val="accent1"/>
                </a:solidFill>
                <a:latin typeface="Vodafone Rg"/>
              </a:rPr>
              <a:t>New technology</a:t>
            </a:r>
          </a:p>
          <a:p>
            <a:pPr>
              <a:tabLst>
                <a:tab pos="93663" algn="l"/>
              </a:tabLst>
            </a:pPr>
            <a:r>
              <a:rPr lang="en-US" sz="1200" dirty="0" smtClean="0">
                <a:solidFill>
                  <a:srgbClr val="888888"/>
                </a:solidFill>
                <a:latin typeface="Vodafone Rg"/>
              </a:rPr>
              <a:t>New competition</a:t>
            </a:r>
          </a:p>
          <a:p>
            <a:pPr>
              <a:tabLst>
                <a:tab pos="93663" algn="l"/>
              </a:tabLst>
            </a:pPr>
            <a:r>
              <a:rPr lang="en-US" sz="1200" dirty="0">
                <a:solidFill>
                  <a:srgbClr val="888888"/>
                </a:solidFill>
                <a:latin typeface="Vodafone Rg"/>
              </a:rPr>
              <a:t>Small Business Solutions overview</a:t>
            </a:r>
          </a:p>
          <a:p>
            <a:pPr>
              <a:tabLst>
                <a:tab pos="93663" algn="l"/>
              </a:tabLst>
            </a:pPr>
            <a:r>
              <a:rPr lang="en-US" sz="1200" dirty="0" smtClean="0">
                <a:solidFill>
                  <a:srgbClr val="888888"/>
                </a:solidFill>
                <a:latin typeface="Vodafone Rg"/>
              </a:rPr>
              <a:t>Core business needs</a:t>
            </a:r>
          </a:p>
          <a:p>
            <a:pPr>
              <a:tabLst>
                <a:tab pos="93663" algn="l"/>
              </a:tabLst>
            </a:pPr>
            <a:r>
              <a:rPr lang="en-US" sz="1200" dirty="0" smtClean="0">
                <a:solidFill>
                  <a:srgbClr val="888888"/>
                </a:solidFill>
                <a:latin typeface="Vodafone Rg"/>
              </a:rPr>
              <a:t>Vodafone SMB solutions</a:t>
            </a:r>
          </a:p>
          <a:p>
            <a:pPr>
              <a:tabLst>
                <a:tab pos="93663" algn="l"/>
              </a:tabLst>
            </a:pPr>
            <a:r>
              <a:rPr lang="en-US" sz="1200" dirty="0" smtClean="0">
                <a:solidFill>
                  <a:srgbClr val="888888"/>
                </a:solidFill>
                <a:latin typeface="Vodafone Rg"/>
              </a:rPr>
              <a:t>Test yourself</a:t>
            </a:r>
          </a:p>
        </p:txBody>
      </p:sp>
      <p:sp>
        <p:nvSpPr>
          <p:cNvPr id="42" name="Pentagon 41"/>
          <p:cNvSpPr>
            <a:spLocks noChangeAspect="1"/>
          </p:cNvSpPr>
          <p:nvPr/>
        </p:nvSpPr>
        <p:spPr>
          <a:xfrm>
            <a:off x="58260" y="374043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Tree>
    <p:extLst>
      <p:ext uri="{BB962C8B-B14F-4D97-AF65-F5344CB8AC3E}">
        <p14:creationId xmlns:p14="http://schemas.microsoft.com/office/powerpoint/2010/main" val="113998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nodePh="1">
                                  <p:stCondLst>
                                    <p:cond delay="0"/>
                                  </p:stCondLst>
                                  <p:endCondLst>
                                    <p:cond evt="begin" delay="0">
                                      <p:tn val="5"/>
                                    </p:cond>
                                  </p:end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left)">
                                      <p:cBhvr>
                                        <p:cTn id="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3671570" y="2532908"/>
            <a:ext cx="2793090" cy="646575"/>
          </a:xfrm>
          <a:prstGeom prst="rect">
            <a:avLst/>
          </a:prstGeom>
        </p:spPr>
        <p:txBody>
          <a:bodyPr wrap="square" lIns="72000" tIns="0" rIns="72000" bIns="0" rtlCol="0" anchor="ctr">
            <a:noAutofit/>
          </a:bodyPr>
          <a:lstStyle/>
          <a:p>
            <a:pPr algn="ctr"/>
            <a:r>
              <a:rPr lang="en-US" sz="2000" b="1" dirty="0">
                <a:solidFill>
                  <a:srgbClr val="E60000"/>
                </a:solidFill>
                <a:latin typeface="Vodafone Rg"/>
              </a:rPr>
              <a:t>Cloud computing</a:t>
            </a:r>
          </a:p>
        </p:txBody>
      </p:sp>
      <p:pic>
        <p:nvPicPr>
          <p:cNvPr id="32" name="Picture 2" descr="http://blogs-images.forbes.com/emc/files/2014/02/Cloud-Computing-cap.jpg"/>
          <p:cNvPicPr>
            <a:picLocks noChangeAspect="1" noChangeArrowheads="1"/>
          </p:cNvPicPr>
          <p:nvPr/>
        </p:nvPicPr>
        <p:blipFill>
          <a:blip r:embed="rId3" cstate="email"/>
          <a:stretch>
            <a:fillRect/>
          </a:stretch>
        </p:blipFill>
        <p:spPr bwMode="auto">
          <a:xfrm>
            <a:off x="4129913" y="3115189"/>
            <a:ext cx="1814595" cy="1814595"/>
          </a:xfrm>
          <a:prstGeom prst="rect">
            <a:avLst/>
          </a:prstGeom>
          <a:noFill/>
          <a:ln>
            <a:noFill/>
          </a:ln>
        </p:spPr>
      </p:pic>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1" name="Pentagon 10">
            <a:hlinkClick r:id="" action="ppaction://hlinkshowjump?jump=nextslide"/>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sp>
        <p:nvSpPr>
          <p:cNvPr id="22" name="TextBox 21"/>
          <p:cNvSpPr txBox="1"/>
          <p:nvPr/>
        </p:nvSpPr>
        <p:spPr>
          <a:xfrm>
            <a:off x="2025943" y="2901549"/>
            <a:ext cx="6831971" cy="648278"/>
          </a:xfrm>
          <a:prstGeom prst="rect">
            <a:avLst/>
          </a:prstGeom>
        </p:spPr>
        <p:txBody>
          <a:bodyPr wrap="square" lIns="0" tIns="0" rIns="0" bIns="0" rtlCol="0">
            <a:noAutofit/>
          </a:bodyPr>
          <a:lstStyle/>
          <a:p>
            <a:pPr lvl="0"/>
            <a:endParaRPr lang="en-GB" dirty="0">
              <a:solidFill>
                <a:srgbClr val="000000"/>
              </a:solidFill>
              <a:latin typeface="Vodafone Rg"/>
            </a:endParaRPr>
          </a:p>
        </p:txBody>
      </p:sp>
      <p:grpSp>
        <p:nvGrpSpPr>
          <p:cNvPr id="23" name="Group 22"/>
          <p:cNvGrpSpPr/>
          <p:nvPr/>
        </p:nvGrpSpPr>
        <p:grpSpPr>
          <a:xfrm>
            <a:off x="0" y="-1"/>
            <a:ext cx="1945904" cy="5143501"/>
            <a:chOff x="0" y="-1"/>
            <a:chExt cx="1945904" cy="5143501"/>
          </a:xfrm>
        </p:grpSpPr>
        <p:sp>
          <p:nvSpPr>
            <p:cNvPr id="25" name="Rectangle 24"/>
            <p:cNvSpPr/>
            <p:nvPr/>
          </p:nvSpPr>
          <p:spPr>
            <a:xfrm>
              <a:off x="0" y="-1"/>
              <a:ext cx="1945904" cy="5143501"/>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t="100000" r="100000"/>
              </a:path>
              <a:tileRect l="-100000" b="-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27" name="Pentagon 26"/>
            <p:cNvSpPr>
              <a:spLocks noChangeAspect="1"/>
            </p:cNvSpPr>
            <p:nvPr/>
          </p:nvSpPr>
          <p:spPr>
            <a:xfrm>
              <a:off x="51846"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Introduction</a:t>
              </a:r>
            </a:p>
          </p:txBody>
        </p:sp>
        <p:sp>
          <p:nvSpPr>
            <p:cNvPr id="28" name="Pentagon 27"/>
            <p:cNvSpPr>
              <a:spLocks noChangeAspect="1"/>
            </p:cNvSpPr>
            <p:nvPr/>
          </p:nvSpPr>
          <p:spPr>
            <a:xfrm>
              <a:off x="51846"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42" name="Pentagon 41"/>
            <p:cNvSpPr>
              <a:spLocks noChangeAspect="1"/>
            </p:cNvSpPr>
            <p:nvPr/>
          </p:nvSpPr>
          <p:spPr>
            <a:xfrm>
              <a:off x="58260" y="1740607"/>
              <a:ext cx="1764000" cy="415048"/>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grpSp>
      <p:sp>
        <p:nvSpPr>
          <p:cNvPr id="43" name="23 Rectángulo"/>
          <p:cNvSpPr/>
          <p:nvPr/>
        </p:nvSpPr>
        <p:spPr>
          <a:xfrm>
            <a:off x="0" y="-1"/>
            <a:ext cx="9144000" cy="617539"/>
          </a:xfrm>
          <a:prstGeom prst="rect">
            <a:avLst/>
          </a:prstGeom>
          <a:solidFill>
            <a:srgbClr val="80008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44" name="6 CuadroTexto"/>
          <p:cNvSpPr txBox="1"/>
          <p:nvPr/>
        </p:nvSpPr>
        <p:spPr>
          <a:xfrm>
            <a:off x="1408482" y="-43931"/>
            <a:ext cx="66179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What are Small Business Solutions?</a:t>
            </a:r>
            <a:endParaRPr lang="en-GB" sz="2800" b="1" dirty="0" smtClean="0">
              <a:solidFill>
                <a:schemeClr val="bg1"/>
              </a:solidFill>
              <a:latin typeface="Vodafone Rg"/>
            </a:endParaRPr>
          </a:p>
        </p:txBody>
      </p:sp>
      <p:pic>
        <p:nvPicPr>
          <p:cNvPr id="45"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752" y="38164"/>
            <a:ext cx="435530" cy="602887"/>
          </a:xfrm>
          <a:prstGeom prst="rect">
            <a:avLst/>
          </a:prstGeom>
        </p:spPr>
      </p:pic>
      <p:sp>
        <p:nvSpPr>
          <p:cNvPr id="46" name="TextBox 45"/>
          <p:cNvSpPr txBox="1"/>
          <p:nvPr/>
        </p:nvSpPr>
        <p:spPr>
          <a:xfrm>
            <a:off x="71120" y="2214932"/>
            <a:ext cx="1794426" cy="1368347"/>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b="1" dirty="0">
                <a:solidFill>
                  <a:schemeClr val="accent1"/>
                </a:solidFill>
                <a:latin typeface="Vodafone Rg"/>
              </a:rPr>
              <a:t>New technology</a:t>
            </a:r>
          </a:p>
          <a:p>
            <a:pPr>
              <a:tabLst>
                <a:tab pos="93663" algn="l"/>
              </a:tabLst>
            </a:pPr>
            <a:r>
              <a:rPr lang="en-US" sz="1200" dirty="0" smtClean="0">
                <a:solidFill>
                  <a:srgbClr val="888888"/>
                </a:solidFill>
                <a:latin typeface="Vodafone Rg"/>
              </a:rPr>
              <a:t>New competition</a:t>
            </a:r>
          </a:p>
          <a:p>
            <a:pPr>
              <a:tabLst>
                <a:tab pos="93663" algn="l"/>
              </a:tabLst>
            </a:pPr>
            <a:r>
              <a:rPr lang="en-US" sz="1200" dirty="0">
                <a:solidFill>
                  <a:srgbClr val="888888"/>
                </a:solidFill>
                <a:latin typeface="Vodafone Rg"/>
              </a:rPr>
              <a:t>Small Business Solutions overview</a:t>
            </a:r>
          </a:p>
          <a:p>
            <a:pPr>
              <a:tabLst>
                <a:tab pos="93663" algn="l"/>
              </a:tabLst>
            </a:pPr>
            <a:r>
              <a:rPr lang="en-US" sz="1200" dirty="0" smtClean="0">
                <a:solidFill>
                  <a:srgbClr val="888888"/>
                </a:solidFill>
                <a:latin typeface="Vodafone Rg"/>
              </a:rPr>
              <a:t>Core business needs</a:t>
            </a:r>
          </a:p>
          <a:p>
            <a:pPr>
              <a:tabLst>
                <a:tab pos="93663" algn="l"/>
              </a:tabLst>
            </a:pPr>
            <a:r>
              <a:rPr lang="en-US" sz="1200" dirty="0" smtClean="0">
                <a:solidFill>
                  <a:srgbClr val="888888"/>
                </a:solidFill>
                <a:latin typeface="Vodafone Rg"/>
              </a:rPr>
              <a:t>Vodafone SMB solutions</a:t>
            </a:r>
          </a:p>
          <a:p>
            <a:pPr>
              <a:tabLst>
                <a:tab pos="93663" algn="l"/>
              </a:tabLst>
            </a:pPr>
            <a:r>
              <a:rPr lang="en-US" sz="1200" dirty="0" smtClean="0">
                <a:solidFill>
                  <a:srgbClr val="888888"/>
                </a:solidFill>
                <a:latin typeface="Vodafone Rg"/>
              </a:rPr>
              <a:t>Test yourself</a:t>
            </a:r>
          </a:p>
        </p:txBody>
      </p:sp>
      <p:sp>
        <p:nvSpPr>
          <p:cNvPr id="47" name="Pentagon 46"/>
          <p:cNvSpPr>
            <a:spLocks noChangeAspect="1"/>
          </p:cNvSpPr>
          <p:nvPr/>
        </p:nvSpPr>
        <p:spPr>
          <a:xfrm>
            <a:off x="58260" y="374043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48" name="Rectangular Callout 47"/>
          <p:cNvSpPr/>
          <p:nvPr/>
        </p:nvSpPr>
        <p:spPr>
          <a:xfrm>
            <a:off x="2184400" y="1012824"/>
            <a:ext cx="6720564" cy="1319410"/>
          </a:xfrm>
          <a:prstGeom prst="wedgeRectCallout">
            <a:avLst>
              <a:gd name="adj1" fmla="val -9125"/>
              <a:gd name="adj2" fmla="val 76335"/>
            </a:avLst>
          </a:prstGeom>
          <a:solidFill>
            <a:schemeClr val="bg1">
              <a:lumMod val="95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kern="1200" dirty="0" smtClean="0">
              <a:solidFill>
                <a:srgbClr val="34342B"/>
              </a:solidFill>
              <a:latin typeface="Vodafone Rg"/>
            </a:endParaRPr>
          </a:p>
        </p:txBody>
      </p:sp>
      <p:sp>
        <p:nvSpPr>
          <p:cNvPr id="33" name="Rectangle 32"/>
          <p:cNvSpPr/>
          <p:nvPr/>
        </p:nvSpPr>
        <p:spPr>
          <a:xfrm>
            <a:off x="2347200" y="1012825"/>
            <a:ext cx="6207760" cy="914400"/>
          </a:xfrm>
          <a:prstGeom prst="rect">
            <a:avLst/>
          </a:prstGeom>
          <a:no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t" anchorCtr="0">
            <a:noAutofit/>
          </a:bodyPr>
          <a:lstStyle/>
          <a:p>
            <a:pPr defTabSz="444500">
              <a:lnSpc>
                <a:spcPct val="90000"/>
              </a:lnSpc>
              <a:spcBef>
                <a:spcPct val="0"/>
              </a:spcBef>
              <a:spcAft>
                <a:spcPct val="35000"/>
              </a:spcAft>
              <a:buClr>
                <a:schemeClr val="accent1"/>
              </a:buClr>
            </a:pPr>
            <a:r>
              <a:rPr lang="en-US" sz="1600" dirty="0" smtClean="0">
                <a:solidFill>
                  <a:schemeClr val="tx1"/>
                </a:solidFill>
                <a:latin typeface="Vodafone Rg"/>
              </a:rPr>
              <a:t>Cloud computing enables storing, managing and processing data remotely, through servers hosted on the Internet.</a:t>
            </a:r>
          </a:p>
          <a:p>
            <a:pPr defTabSz="444500">
              <a:lnSpc>
                <a:spcPct val="90000"/>
              </a:lnSpc>
              <a:spcBef>
                <a:spcPct val="0"/>
              </a:spcBef>
              <a:spcAft>
                <a:spcPct val="35000"/>
              </a:spcAft>
              <a:buClr>
                <a:schemeClr val="accent1"/>
              </a:buClr>
            </a:pPr>
            <a:r>
              <a:rPr lang="en-US" sz="1600" dirty="0" smtClean="0">
                <a:solidFill>
                  <a:schemeClr val="tx1"/>
                </a:solidFill>
                <a:latin typeface="Vodafone Rg"/>
              </a:rPr>
              <a:t>For example: </a:t>
            </a:r>
            <a:r>
              <a:rPr lang="en-US" sz="1600" dirty="0" smtClean="0">
                <a:solidFill>
                  <a:schemeClr val="tx1"/>
                </a:solidFill>
                <a:latin typeface="Vodafone Rg"/>
              </a:rPr>
              <a:t>an </a:t>
            </a:r>
            <a:r>
              <a:rPr lang="en-US" sz="1600" dirty="0" smtClean="0">
                <a:solidFill>
                  <a:schemeClr val="tx1"/>
                </a:solidFill>
                <a:latin typeface="Vodafone Rg"/>
              </a:rPr>
              <a:t>accounting firm stores all of their client documents and data on a cloud service, which makes it easier to access and share from any device when not in the office.</a:t>
            </a:r>
          </a:p>
        </p:txBody>
      </p:sp>
    </p:spTree>
    <p:extLst>
      <p:ext uri="{BB962C8B-B14F-4D97-AF65-F5344CB8AC3E}">
        <p14:creationId xmlns:p14="http://schemas.microsoft.com/office/powerpoint/2010/main" val="226740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nodePh="1">
                                  <p:stCondLst>
                                    <p:cond delay="0"/>
                                  </p:stCondLst>
                                  <p:endCondLst>
                                    <p:cond evt="begin" delay="0">
                                      <p:tn val="5"/>
                                    </p:cond>
                                  </p:end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left)">
                                      <p:cBhvr>
                                        <p:cTn id="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ular Callout 46"/>
          <p:cNvSpPr/>
          <p:nvPr/>
        </p:nvSpPr>
        <p:spPr>
          <a:xfrm>
            <a:off x="2184400" y="1000124"/>
            <a:ext cx="6720564" cy="1460198"/>
          </a:xfrm>
          <a:prstGeom prst="wedgeRectCallout">
            <a:avLst>
              <a:gd name="adj1" fmla="val 20353"/>
              <a:gd name="adj2" fmla="val 65821"/>
            </a:avLst>
          </a:prstGeom>
          <a:solidFill>
            <a:schemeClr val="bg1">
              <a:lumMod val="95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kern="1200" dirty="0" smtClean="0">
              <a:solidFill>
                <a:srgbClr val="34342B"/>
              </a:solidFill>
              <a:latin typeface="Vodafone Rg"/>
            </a:endParaRPr>
          </a:p>
        </p:txBody>
      </p:sp>
      <p:sp>
        <p:nvSpPr>
          <p:cNvPr id="35" name="TextBox 34"/>
          <p:cNvSpPr txBox="1"/>
          <p:nvPr/>
        </p:nvSpPr>
        <p:spPr>
          <a:xfrm>
            <a:off x="5663028" y="2460322"/>
            <a:ext cx="2820237" cy="646575"/>
          </a:xfrm>
          <a:prstGeom prst="rect">
            <a:avLst/>
          </a:prstGeom>
        </p:spPr>
        <p:txBody>
          <a:bodyPr wrap="square" lIns="72000" tIns="0" rIns="72000" bIns="0" rtlCol="0" anchor="ctr">
            <a:noAutofit/>
          </a:bodyPr>
          <a:lstStyle/>
          <a:p>
            <a:pPr algn="ctr"/>
            <a:r>
              <a:rPr lang="en-US" sz="2000" b="1" dirty="0">
                <a:solidFill>
                  <a:srgbClr val="E60000"/>
                </a:solidFill>
                <a:latin typeface="Vodafone Rg"/>
              </a:rPr>
              <a:t>ICT convergence</a:t>
            </a:r>
          </a:p>
        </p:txBody>
      </p:sp>
      <p:pic>
        <p:nvPicPr>
          <p:cNvPr id="36" name="Picture 10" descr="http://2.bp.blogspot.com/-OCg4gm4Hxq4/U9C_3eaCQcI/AAAAAAAAAS4/EvtWM23OXMA/s1600/blue-internet-icon.png"/>
          <p:cNvPicPr>
            <a:picLocks noChangeAspect="1" noChangeArrowheads="1"/>
          </p:cNvPicPr>
          <p:nvPr/>
        </p:nvPicPr>
        <p:blipFill rotWithShape="1">
          <a:blip r:embed="rId3" cstate="email"/>
          <a:srcRect/>
          <a:stretch/>
        </p:blipFill>
        <p:spPr bwMode="auto">
          <a:xfrm>
            <a:off x="6214779" y="3106897"/>
            <a:ext cx="1811621" cy="1416424"/>
          </a:xfrm>
          <a:prstGeom prst="rect">
            <a:avLst/>
          </a:prstGeom>
          <a:noFill/>
        </p:spPr>
      </p:pic>
      <p:sp>
        <p:nvSpPr>
          <p:cNvPr id="33" name="Rectangle 32"/>
          <p:cNvSpPr/>
          <p:nvPr/>
        </p:nvSpPr>
        <p:spPr>
          <a:xfrm>
            <a:off x="2337575" y="1003118"/>
            <a:ext cx="6492000" cy="914400"/>
          </a:xfrm>
          <a:prstGeom prst="rect">
            <a:avLst/>
          </a:prstGeom>
          <a:no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t" anchorCtr="0">
            <a:noAutofit/>
          </a:bodyPr>
          <a:lstStyle/>
          <a:p>
            <a:pPr defTabSz="444500">
              <a:lnSpc>
                <a:spcPct val="90000"/>
              </a:lnSpc>
              <a:spcBef>
                <a:spcPct val="0"/>
              </a:spcBef>
              <a:spcAft>
                <a:spcPct val="35000"/>
              </a:spcAft>
              <a:buClr>
                <a:schemeClr val="accent1"/>
              </a:buClr>
            </a:pPr>
            <a:r>
              <a:rPr lang="en-US" sz="1600" dirty="0" smtClean="0">
                <a:solidFill>
                  <a:schemeClr val="tx1"/>
                </a:solidFill>
                <a:latin typeface="Vodafone Rg"/>
              </a:rPr>
              <a:t>In the past small businesses have purchased and managed IT, fixed communications and mobile communications separately. This is all merging and is known as ICT convergence.</a:t>
            </a:r>
          </a:p>
          <a:p>
            <a:pPr defTabSz="444500">
              <a:lnSpc>
                <a:spcPct val="90000"/>
              </a:lnSpc>
              <a:spcBef>
                <a:spcPct val="0"/>
              </a:spcBef>
              <a:spcAft>
                <a:spcPct val="35000"/>
              </a:spcAft>
              <a:buClr>
                <a:schemeClr val="accent1"/>
              </a:buClr>
            </a:pPr>
            <a:r>
              <a:rPr lang="en-US" sz="1600" dirty="0" smtClean="0">
                <a:solidFill>
                  <a:schemeClr val="tx1"/>
                </a:solidFill>
                <a:latin typeface="Vodafone Rg"/>
              </a:rPr>
              <a:t>It means small businesses can source all of their ICT needs from one provider, which provides Vodafone the opportunity to be the single provider by offering a complete Small Business Solution</a:t>
            </a:r>
            <a:r>
              <a:rPr lang="en-US" dirty="0" smtClean="0">
                <a:solidFill>
                  <a:schemeClr val="tx1"/>
                </a:solidFill>
                <a:latin typeface="Vodafone Rg"/>
              </a:rPr>
              <a:t>.</a:t>
            </a:r>
          </a:p>
        </p:txBody>
      </p:sp>
      <p:sp>
        <p:nvSpPr>
          <p:cNvPr id="20" name="TextBox 19"/>
          <p:cNvSpPr txBox="1"/>
          <p:nvPr/>
        </p:nvSpPr>
        <p:spPr>
          <a:xfrm>
            <a:off x="2058272" y="7837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1" name="Pentagon 10">
            <a:hlinkClick r:id="" action="ppaction://hlinkshowjump?jump=nextslide"/>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sp>
        <p:nvSpPr>
          <p:cNvPr id="22" name="TextBox 21"/>
          <p:cNvSpPr txBox="1"/>
          <p:nvPr/>
        </p:nvSpPr>
        <p:spPr>
          <a:xfrm>
            <a:off x="2025943" y="3346049"/>
            <a:ext cx="6831971" cy="648278"/>
          </a:xfrm>
          <a:prstGeom prst="rect">
            <a:avLst/>
          </a:prstGeom>
        </p:spPr>
        <p:txBody>
          <a:bodyPr wrap="square" lIns="0" tIns="0" rIns="0" bIns="0" rtlCol="0">
            <a:noAutofit/>
          </a:bodyPr>
          <a:lstStyle/>
          <a:p>
            <a:pPr lvl="0"/>
            <a:endParaRPr lang="en-GB" dirty="0">
              <a:solidFill>
                <a:srgbClr val="000000"/>
              </a:solidFill>
              <a:latin typeface="Vodafone Rg"/>
            </a:endParaRPr>
          </a:p>
        </p:txBody>
      </p:sp>
      <p:grpSp>
        <p:nvGrpSpPr>
          <p:cNvPr id="23" name="Group 22"/>
          <p:cNvGrpSpPr/>
          <p:nvPr/>
        </p:nvGrpSpPr>
        <p:grpSpPr>
          <a:xfrm>
            <a:off x="0" y="-1"/>
            <a:ext cx="1945904" cy="5143501"/>
            <a:chOff x="0" y="-1"/>
            <a:chExt cx="1945904" cy="5143501"/>
          </a:xfrm>
        </p:grpSpPr>
        <p:sp>
          <p:nvSpPr>
            <p:cNvPr id="25" name="Rectangle 24"/>
            <p:cNvSpPr/>
            <p:nvPr/>
          </p:nvSpPr>
          <p:spPr>
            <a:xfrm>
              <a:off x="0" y="-1"/>
              <a:ext cx="1945904" cy="5143501"/>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t="100000" r="100000"/>
              </a:path>
              <a:tileRect l="-100000" b="-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27" name="Pentagon 26"/>
            <p:cNvSpPr>
              <a:spLocks noChangeAspect="1"/>
            </p:cNvSpPr>
            <p:nvPr/>
          </p:nvSpPr>
          <p:spPr>
            <a:xfrm>
              <a:off x="51846"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Introduction</a:t>
              </a:r>
            </a:p>
          </p:txBody>
        </p:sp>
        <p:sp>
          <p:nvSpPr>
            <p:cNvPr id="28" name="Pentagon 27"/>
            <p:cNvSpPr>
              <a:spLocks noChangeAspect="1"/>
            </p:cNvSpPr>
            <p:nvPr/>
          </p:nvSpPr>
          <p:spPr>
            <a:xfrm>
              <a:off x="51846"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29" name="Pentagon 28"/>
            <p:cNvSpPr>
              <a:spLocks noChangeAspect="1"/>
            </p:cNvSpPr>
            <p:nvPr/>
          </p:nvSpPr>
          <p:spPr>
            <a:xfrm>
              <a:off x="58260" y="1740607"/>
              <a:ext cx="1764000" cy="415048"/>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grpSp>
      <p:sp>
        <p:nvSpPr>
          <p:cNvPr id="30" name="23 Rectángulo"/>
          <p:cNvSpPr/>
          <p:nvPr/>
        </p:nvSpPr>
        <p:spPr>
          <a:xfrm>
            <a:off x="0" y="-1"/>
            <a:ext cx="9144000" cy="617539"/>
          </a:xfrm>
          <a:prstGeom prst="rect">
            <a:avLst/>
          </a:prstGeom>
          <a:solidFill>
            <a:srgbClr val="80008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31" name="6 CuadroTexto"/>
          <p:cNvSpPr txBox="1"/>
          <p:nvPr/>
        </p:nvSpPr>
        <p:spPr>
          <a:xfrm>
            <a:off x="1408482" y="-43931"/>
            <a:ext cx="66179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What are Small Business Solutions?</a:t>
            </a:r>
            <a:endParaRPr lang="en-GB" sz="2800" b="1" dirty="0" smtClean="0">
              <a:solidFill>
                <a:schemeClr val="bg1"/>
              </a:solidFill>
              <a:latin typeface="Vodafone Rg"/>
            </a:endParaRPr>
          </a:p>
        </p:txBody>
      </p:sp>
      <p:pic>
        <p:nvPicPr>
          <p:cNvPr id="32"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752" y="38164"/>
            <a:ext cx="435530" cy="602887"/>
          </a:xfrm>
          <a:prstGeom prst="rect">
            <a:avLst/>
          </a:prstGeom>
        </p:spPr>
      </p:pic>
      <p:sp>
        <p:nvSpPr>
          <p:cNvPr id="45" name="TextBox 44"/>
          <p:cNvSpPr txBox="1"/>
          <p:nvPr/>
        </p:nvSpPr>
        <p:spPr>
          <a:xfrm>
            <a:off x="71120" y="2214932"/>
            <a:ext cx="1794426" cy="1368347"/>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b="1" dirty="0">
                <a:solidFill>
                  <a:schemeClr val="accent1"/>
                </a:solidFill>
                <a:latin typeface="Vodafone Rg"/>
              </a:rPr>
              <a:t>New technology</a:t>
            </a:r>
          </a:p>
          <a:p>
            <a:pPr>
              <a:tabLst>
                <a:tab pos="93663" algn="l"/>
              </a:tabLst>
            </a:pPr>
            <a:r>
              <a:rPr lang="en-US" sz="1200" dirty="0" smtClean="0">
                <a:solidFill>
                  <a:srgbClr val="888888"/>
                </a:solidFill>
                <a:latin typeface="Vodafone Rg"/>
              </a:rPr>
              <a:t>New competition</a:t>
            </a:r>
          </a:p>
          <a:p>
            <a:pPr>
              <a:tabLst>
                <a:tab pos="93663" algn="l"/>
              </a:tabLst>
            </a:pPr>
            <a:r>
              <a:rPr lang="en-US" sz="1200" dirty="0">
                <a:solidFill>
                  <a:srgbClr val="888888"/>
                </a:solidFill>
                <a:latin typeface="Vodafone Rg"/>
              </a:rPr>
              <a:t>Small Business Solutions overview</a:t>
            </a:r>
          </a:p>
          <a:p>
            <a:pPr>
              <a:tabLst>
                <a:tab pos="93663" algn="l"/>
              </a:tabLst>
            </a:pPr>
            <a:r>
              <a:rPr lang="en-US" sz="1200" dirty="0" smtClean="0">
                <a:solidFill>
                  <a:srgbClr val="888888"/>
                </a:solidFill>
                <a:latin typeface="Vodafone Rg"/>
              </a:rPr>
              <a:t>Core business needs</a:t>
            </a:r>
          </a:p>
          <a:p>
            <a:pPr>
              <a:tabLst>
                <a:tab pos="93663" algn="l"/>
              </a:tabLst>
            </a:pPr>
            <a:r>
              <a:rPr lang="en-US" sz="1200" dirty="0" smtClean="0">
                <a:solidFill>
                  <a:srgbClr val="888888"/>
                </a:solidFill>
                <a:latin typeface="Vodafone Rg"/>
              </a:rPr>
              <a:t>Vodafone SMB solutions</a:t>
            </a:r>
          </a:p>
          <a:p>
            <a:pPr>
              <a:tabLst>
                <a:tab pos="93663" algn="l"/>
              </a:tabLst>
            </a:pPr>
            <a:r>
              <a:rPr lang="en-US" sz="1200" dirty="0" smtClean="0">
                <a:solidFill>
                  <a:srgbClr val="888888"/>
                </a:solidFill>
                <a:latin typeface="Vodafone Rg"/>
              </a:rPr>
              <a:t>Test yourself</a:t>
            </a:r>
          </a:p>
        </p:txBody>
      </p:sp>
      <p:sp>
        <p:nvSpPr>
          <p:cNvPr id="46" name="Pentagon 45"/>
          <p:cNvSpPr>
            <a:spLocks noChangeAspect="1"/>
          </p:cNvSpPr>
          <p:nvPr/>
        </p:nvSpPr>
        <p:spPr>
          <a:xfrm>
            <a:off x="58260" y="374043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Tree>
    <p:extLst>
      <p:ext uri="{BB962C8B-B14F-4D97-AF65-F5344CB8AC3E}">
        <p14:creationId xmlns:p14="http://schemas.microsoft.com/office/powerpoint/2010/main" val="245514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nodePh="1">
                                  <p:stCondLst>
                                    <p:cond delay="0"/>
                                  </p:stCondLst>
                                  <p:endCondLst>
                                    <p:cond evt="begin" delay="0">
                                      <p:tn val="5"/>
                                    </p:cond>
                                  </p:end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left)">
                                      <p:cBhvr>
                                        <p:cTn id="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1" name="Pentagon 10">
            <a:hlinkClick r:id="" action="ppaction://hlinkshowjump?jump=nextslide"/>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sp>
        <p:nvSpPr>
          <p:cNvPr id="21" name="TextBox 20"/>
          <p:cNvSpPr txBox="1"/>
          <p:nvPr/>
        </p:nvSpPr>
        <p:spPr>
          <a:xfrm>
            <a:off x="2337671" y="1008491"/>
            <a:ext cx="6276104" cy="2901774"/>
          </a:xfrm>
          <a:prstGeom prst="rect">
            <a:avLst/>
          </a:prstGeom>
        </p:spPr>
        <p:txBody>
          <a:bodyPr wrap="square" lIns="0" tIns="0" rIns="0" bIns="0" rtlCol="0">
            <a:noAutofit/>
          </a:bodyPr>
          <a:lstStyle/>
          <a:p>
            <a:pPr algn="ctr"/>
            <a:endParaRPr lang="en-US" sz="2400" dirty="0" smtClean="0">
              <a:latin typeface="Vodafone Rg"/>
            </a:endParaRPr>
          </a:p>
          <a:p>
            <a:pPr algn="ctr"/>
            <a:r>
              <a:rPr lang="en-US" sz="2400" dirty="0" smtClean="0">
                <a:latin typeface="Vodafone Rg"/>
              </a:rPr>
              <a:t>In addition to technology advancements, we </a:t>
            </a:r>
            <a:r>
              <a:rPr lang="en-US" sz="2400" dirty="0">
                <a:latin typeface="Vodafone Rg"/>
              </a:rPr>
              <a:t>are now seeing many traditional IT companies starting to move into the communications space as they </a:t>
            </a:r>
            <a:r>
              <a:rPr lang="en-US" sz="2400" dirty="0" smtClean="0">
                <a:latin typeface="Vodafone Rg"/>
              </a:rPr>
              <a:t>realise </a:t>
            </a:r>
            <a:r>
              <a:rPr lang="en-US" sz="2400" dirty="0">
                <a:latin typeface="Vodafone Rg"/>
              </a:rPr>
              <a:t>that their small business customers are requiring an </a:t>
            </a:r>
            <a:r>
              <a:rPr lang="en-US" sz="2400" b="1" dirty="0">
                <a:latin typeface="Vodafone Rg"/>
              </a:rPr>
              <a:t>end-to-end </a:t>
            </a:r>
            <a:r>
              <a:rPr lang="en-US" sz="2400" b="1" dirty="0" smtClean="0">
                <a:latin typeface="Vodafone Rg"/>
              </a:rPr>
              <a:t>solution</a:t>
            </a:r>
            <a:endParaRPr lang="en-GB" sz="2000" b="1" dirty="0">
              <a:latin typeface="Vodafone Rg"/>
            </a:endParaRPr>
          </a:p>
          <a:p>
            <a:pPr marL="285750" indent="-285750">
              <a:buFont typeface="Arial"/>
              <a:buChar char="•"/>
            </a:pPr>
            <a:endParaRPr lang="en-US" dirty="0" smtClean="0">
              <a:latin typeface="Vodafone Rg"/>
            </a:endParaRPr>
          </a:p>
        </p:txBody>
      </p:sp>
      <p:sp>
        <p:nvSpPr>
          <p:cNvPr id="22" name="TextBox 21"/>
          <p:cNvSpPr txBox="1"/>
          <p:nvPr/>
        </p:nvSpPr>
        <p:spPr>
          <a:xfrm>
            <a:off x="2025943" y="2901549"/>
            <a:ext cx="6831971" cy="648278"/>
          </a:xfrm>
          <a:prstGeom prst="rect">
            <a:avLst/>
          </a:prstGeom>
        </p:spPr>
        <p:txBody>
          <a:bodyPr wrap="square" lIns="0" tIns="0" rIns="0" bIns="0" rtlCol="0">
            <a:noAutofit/>
          </a:bodyPr>
          <a:lstStyle/>
          <a:p>
            <a:pPr lvl="0"/>
            <a:endParaRPr lang="en-GB" dirty="0">
              <a:solidFill>
                <a:srgbClr val="000000"/>
              </a:solidFill>
              <a:latin typeface="Vodafone Rg"/>
            </a:endParaRPr>
          </a:p>
        </p:txBody>
      </p:sp>
      <p:grpSp>
        <p:nvGrpSpPr>
          <p:cNvPr id="17" name="Group 16"/>
          <p:cNvGrpSpPr/>
          <p:nvPr/>
        </p:nvGrpSpPr>
        <p:grpSpPr>
          <a:xfrm>
            <a:off x="0" y="-1"/>
            <a:ext cx="1945904" cy="5143501"/>
            <a:chOff x="0" y="-1"/>
            <a:chExt cx="1945904" cy="5143501"/>
          </a:xfrm>
        </p:grpSpPr>
        <p:grpSp>
          <p:nvGrpSpPr>
            <p:cNvPr id="23" name="Group 22"/>
            <p:cNvGrpSpPr/>
            <p:nvPr/>
          </p:nvGrpSpPr>
          <p:grpSpPr>
            <a:xfrm>
              <a:off x="0" y="-1"/>
              <a:ext cx="1945904" cy="5143501"/>
              <a:chOff x="0" y="-1"/>
              <a:chExt cx="1945904" cy="5143501"/>
            </a:xfrm>
          </p:grpSpPr>
          <p:sp>
            <p:nvSpPr>
              <p:cNvPr id="25" name="Rectangle 24"/>
              <p:cNvSpPr/>
              <p:nvPr/>
            </p:nvSpPr>
            <p:spPr>
              <a:xfrm>
                <a:off x="0" y="-1"/>
                <a:ext cx="1945904" cy="5143501"/>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t="100000" r="100000"/>
                </a:path>
                <a:tileRect l="-100000" b="-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27" name="Pentagon 26"/>
              <p:cNvSpPr>
                <a:spLocks noChangeAspect="1"/>
              </p:cNvSpPr>
              <p:nvPr/>
            </p:nvSpPr>
            <p:spPr>
              <a:xfrm>
                <a:off x="51846"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Introduction</a:t>
                </a:r>
              </a:p>
            </p:txBody>
          </p:sp>
          <p:sp>
            <p:nvSpPr>
              <p:cNvPr id="28" name="Pentagon 27"/>
              <p:cNvSpPr>
                <a:spLocks noChangeAspect="1"/>
              </p:cNvSpPr>
              <p:nvPr/>
            </p:nvSpPr>
            <p:spPr>
              <a:xfrm>
                <a:off x="51846"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31" name="Pentagon 30"/>
              <p:cNvSpPr>
                <a:spLocks noChangeAspect="1"/>
              </p:cNvSpPr>
              <p:nvPr/>
            </p:nvSpPr>
            <p:spPr>
              <a:xfrm>
                <a:off x="58260" y="1740607"/>
                <a:ext cx="1764000" cy="415048"/>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grpSp>
        <p:sp>
          <p:nvSpPr>
            <p:cNvPr id="24" name="TextBox 23"/>
            <p:cNvSpPr txBox="1"/>
            <p:nvPr/>
          </p:nvSpPr>
          <p:spPr>
            <a:xfrm>
              <a:off x="71120" y="2214932"/>
              <a:ext cx="1794426" cy="1368347"/>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New technology</a:t>
              </a:r>
            </a:p>
            <a:p>
              <a:pPr>
                <a:tabLst>
                  <a:tab pos="93663" algn="l"/>
                </a:tabLst>
              </a:pPr>
              <a:r>
                <a:rPr lang="en-US" sz="1200" b="1" dirty="0">
                  <a:solidFill>
                    <a:schemeClr val="accent1"/>
                  </a:solidFill>
                  <a:latin typeface="Vodafone Rg"/>
                </a:rPr>
                <a:t>New competition</a:t>
              </a:r>
            </a:p>
            <a:p>
              <a:pPr>
                <a:tabLst>
                  <a:tab pos="93663" algn="l"/>
                </a:tabLst>
              </a:pPr>
              <a:r>
                <a:rPr lang="en-US" sz="1200" dirty="0">
                  <a:solidFill>
                    <a:srgbClr val="888888"/>
                  </a:solidFill>
                  <a:latin typeface="Vodafone Rg"/>
                </a:rPr>
                <a:t>Small Business Solutions overview</a:t>
              </a:r>
            </a:p>
            <a:p>
              <a:pPr>
                <a:tabLst>
                  <a:tab pos="93663" algn="l"/>
                </a:tabLst>
              </a:pPr>
              <a:r>
                <a:rPr lang="en-US" sz="1200" dirty="0" smtClean="0">
                  <a:solidFill>
                    <a:srgbClr val="888888"/>
                  </a:solidFill>
                  <a:latin typeface="Vodafone Rg"/>
                </a:rPr>
                <a:t>Core business needs</a:t>
              </a:r>
            </a:p>
            <a:p>
              <a:pPr>
                <a:tabLst>
                  <a:tab pos="93663" algn="l"/>
                </a:tabLst>
              </a:pPr>
              <a:r>
                <a:rPr lang="en-US" sz="1200" dirty="0" smtClean="0">
                  <a:solidFill>
                    <a:srgbClr val="888888"/>
                  </a:solidFill>
                  <a:latin typeface="Vodafone Rg"/>
                </a:rPr>
                <a:t>Vodafone SMB solutions</a:t>
              </a:r>
            </a:p>
            <a:p>
              <a:pPr>
                <a:tabLst>
                  <a:tab pos="93663" algn="l"/>
                </a:tabLst>
              </a:pPr>
              <a:r>
                <a:rPr lang="en-US" sz="1200" dirty="0" smtClean="0">
                  <a:solidFill>
                    <a:srgbClr val="888888"/>
                  </a:solidFill>
                  <a:latin typeface="Vodafone Rg"/>
                </a:rPr>
                <a:t>Test yourself</a:t>
              </a:r>
            </a:p>
          </p:txBody>
        </p:sp>
      </p:grpSp>
      <p:sp>
        <p:nvSpPr>
          <p:cNvPr id="32" name="23 Rectángulo"/>
          <p:cNvSpPr/>
          <p:nvPr/>
        </p:nvSpPr>
        <p:spPr>
          <a:xfrm>
            <a:off x="0" y="-1"/>
            <a:ext cx="9144000" cy="617539"/>
          </a:xfrm>
          <a:prstGeom prst="rect">
            <a:avLst/>
          </a:prstGeom>
          <a:solidFill>
            <a:srgbClr val="80008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33" name="6 CuadroTexto"/>
          <p:cNvSpPr txBox="1"/>
          <p:nvPr/>
        </p:nvSpPr>
        <p:spPr>
          <a:xfrm>
            <a:off x="1408482" y="-43931"/>
            <a:ext cx="66179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What are Small Business Solutions?</a:t>
            </a:r>
            <a:endParaRPr lang="en-GB" sz="2800" b="1" dirty="0" smtClean="0">
              <a:solidFill>
                <a:schemeClr val="bg1"/>
              </a:solidFill>
              <a:latin typeface="Vodafone Rg"/>
            </a:endParaRPr>
          </a:p>
        </p:txBody>
      </p:sp>
      <p:pic>
        <p:nvPicPr>
          <p:cNvPr id="34"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752" y="38164"/>
            <a:ext cx="435530" cy="602887"/>
          </a:xfrm>
          <a:prstGeom prst="rect">
            <a:avLst/>
          </a:prstGeom>
        </p:spPr>
      </p:pic>
      <p:sp>
        <p:nvSpPr>
          <p:cNvPr id="35" name="Pentagon 34"/>
          <p:cNvSpPr>
            <a:spLocks noChangeAspect="1"/>
          </p:cNvSpPr>
          <p:nvPr/>
        </p:nvSpPr>
        <p:spPr>
          <a:xfrm>
            <a:off x="58260" y="374043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Tree>
    <p:extLst>
      <p:ext uri="{BB962C8B-B14F-4D97-AF65-F5344CB8AC3E}">
        <p14:creationId xmlns:p14="http://schemas.microsoft.com/office/powerpoint/2010/main" val="200938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nodePh="1">
                                  <p:stCondLst>
                                    <p:cond delay="0"/>
                                  </p:stCondLst>
                                  <p:endCondLst>
                                    <p:cond evt="begin" delay="0">
                                      <p:tn val="5"/>
                                    </p:cond>
                                  </p:end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left)">
                                      <p:cBhvr>
                                        <p:cTn id="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3726935" y="1342264"/>
            <a:ext cx="2661609" cy="1946997"/>
          </a:xfrm>
          <a:prstGeom prst="roundRect">
            <a:avLst>
              <a:gd name="adj" fmla="val 5933"/>
            </a:avLst>
          </a:prstGeom>
          <a:solidFill>
            <a:schemeClr val="bg1"/>
          </a:solidFill>
          <a:ln w="3175"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444489">
              <a:lnSpc>
                <a:spcPct val="90000"/>
              </a:lnSpc>
              <a:spcBef>
                <a:spcPct val="0"/>
              </a:spcBef>
              <a:spcAft>
                <a:spcPct val="35000"/>
              </a:spcAft>
            </a:pPr>
            <a:endParaRPr lang="en-GB" sz="1000" dirty="0">
              <a:solidFill>
                <a:srgbClr val="34342B"/>
              </a:solidFill>
              <a:latin typeface="Vodafone Rg"/>
            </a:endParaRPr>
          </a:p>
        </p:txBody>
      </p:sp>
      <p:sp>
        <p:nvSpPr>
          <p:cNvPr id="35" name="TextBox 34"/>
          <p:cNvSpPr txBox="1"/>
          <p:nvPr/>
        </p:nvSpPr>
        <p:spPr>
          <a:xfrm>
            <a:off x="2331051" y="1002669"/>
            <a:ext cx="6625106" cy="332317"/>
          </a:xfrm>
          <a:prstGeom prst="rect">
            <a:avLst/>
          </a:prstGeom>
        </p:spPr>
        <p:txBody>
          <a:bodyPr wrap="square" lIns="72000" tIns="0" rIns="72000" bIns="0" rtlCol="0" anchor="ctr">
            <a:noAutofit/>
          </a:bodyPr>
          <a:lstStyle/>
          <a:p>
            <a:r>
              <a:rPr lang="en-US" sz="2400" b="1" dirty="0" smtClean="0">
                <a:solidFill>
                  <a:srgbClr val="E60000"/>
                </a:solidFill>
                <a:latin typeface="Vodafone Rg"/>
              </a:rPr>
              <a:t>Some examples…</a:t>
            </a:r>
            <a:endParaRPr lang="en-US" sz="2400" b="1" dirty="0">
              <a:solidFill>
                <a:srgbClr val="E60000"/>
              </a:solidFill>
              <a:latin typeface="Vodafone Rg"/>
            </a:endParaRPr>
          </a:p>
        </p:txBody>
      </p:sp>
      <p:sp>
        <p:nvSpPr>
          <p:cNvPr id="33" name="Rectangle 32"/>
          <p:cNvSpPr/>
          <p:nvPr/>
        </p:nvSpPr>
        <p:spPr>
          <a:xfrm>
            <a:off x="2347200" y="3639200"/>
            <a:ext cx="6492000" cy="914400"/>
          </a:xfrm>
          <a:prstGeom prst="rect">
            <a:avLst/>
          </a:prstGeom>
          <a:no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t" anchorCtr="0">
            <a:noAutofit/>
          </a:bodyPr>
          <a:lstStyle/>
          <a:p>
            <a:pPr algn="ctr"/>
            <a:r>
              <a:rPr lang="en-GB" sz="2000" dirty="0" smtClean="0">
                <a:solidFill>
                  <a:schemeClr val="tx1"/>
                </a:solidFill>
                <a:latin typeface="Vodafone Rg"/>
              </a:rPr>
              <a:t>For example, </a:t>
            </a:r>
            <a:r>
              <a:rPr lang="en-GB" sz="2000" b="1" dirty="0" smtClean="0">
                <a:solidFill>
                  <a:schemeClr val="tx1"/>
                </a:solidFill>
                <a:latin typeface="Vodafone Rg"/>
              </a:rPr>
              <a:t>Microsoft</a:t>
            </a:r>
            <a:r>
              <a:rPr lang="en-GB" sz="2000" dirty="0" smtClean="0">
                <a:solidFill>
                  <a:schemeClr val="tx1"/>
                </a:solidFill>
                <a:latin typeface="Vodafone Rg"/>
              </a:rPr>
              <a:t> has mobilised their popular business applications by making them available on mobile devices.</a:t>
            </a:r>
            <a:endParaRPr lang="en-GB" sz="2000" dirty="0">
              <a:solidFill>
                <a:schemeClr val="tx1"/>
              </a:solidFill>
              <a:latin typeface="Vodafone Rg"/>
            </a:endParaRPr>
          </a:p>
        </p:txBody>
      </p:sp>
      <p:sp>
        <p:nvSpPr>
          <p:cNvPr id="20" name="TextBox 19"/>
          <p:cNvSpPr txBox="1"/>
          <p:nvPr/>
        </p:nvSpPr>
        <p:spPr>
          <a:xfrm>
            <a:off x="2058272" y="7456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1" name="Pentagon 10">
            <a:hlinkClick r:id="" action="ppaction://hlinkshowjump?jump=nextslide"/>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pic>
        <p:nvPicPr>
          <p:cNvPr id="21" name="Picture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3631" y="3173599"/>
            <a:ext cx="1030750" cy="252000"/>
          </a:xfrm>
          <a:prstGeom prst="rect">
            <a:avLst/>
          </a:prstGeom>
        </p:spPr>
      </p:pic>
      <p:pic>
        <p:nvPicPr>
          <p:cNvPr id="30" name="Picture 29"/>
          <p:cNvPicPr>
            <a:picLocks noChangeAspect="1"/>
          </p:cNvPicPr>
          <p:nvPr/>
        </p:nvPicPr>
        <p:blipFill rotWithShape="1">
          <a:blip r:embed="rId4" cstate="email"/>
          <a:srcRect/>
          <a:stretch/>
        </p:blipFill>
        <p:spPr>
          <a:xfrm>
            <a:off x="3834235" y="1648492"/>
            <a:ext cx="2430822" cy="1458000"/>
          </a:xfrm>
          <a:prstGeom prst="rect">
            <a:avLst/>
          </a:prstGeom>
          <a:ln>
            <a:solidFill>
              <a:schemeClr val="bg1">
                <a:lumMod val="75000"/>
              </a:schemeClr>
            </a:solidFill>
          </a:ln>
        </p:spPr>
      </p:pic>
      <p:grpSp>
        <p:nvGrpSpPr>
          <p:cNvPr id="18" name="Group 17"/>
          <p:cNvGrpSpPr/>
          <p:nvPr/>
        </p:nvGrpSpPr>
        <p:grpSpPr>
          <a:xfrm>
            <a:off x="0" y="-1"/>
            <a:ext cx="1945904" cy="5143501"/>
            <a:chOff x="0" y="-1"/>
            <a:chExt cx="1945904" cy="5143501"/>
          </a:xfrm>
        </p:grpSpPr>
        <p:grpSp>
          <p:nvGrpSpPr>
            <p:cNvPr id="19" name="Group 18"/>
            <p:cNvGrpSpPr/>
            <p:nvPr/>
          </p:nvGrpSpPr>
          <p:grpSpPr>
            <a:xfrm>
              <a:off x="0" y="-1"/>
              <a:ext cx="1945904" cy="5143501"/>
              <a:chOff x="0" y="-1"/>
              <a:chExt cx="1945904" cy="5143501"/>
            </a:xfrm>
          </p:grpSpPr>
          <p:sp>
            <p:nvSpPr>
              <p:cNvPr id="24" name="Rectangle 23"/>
              <p:cNvSpPr/>
              <p:nvPr/>
            </p:nvSpPr>
            <p:spPr>
              <a:xfrm>
                <a:off x="0" y="-1"/>
                <a:ext cx="1945904" cy="5143501"/>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t="100000" r="100000"/>
                </a:path>
                <a:tileRect l="-100000" b="-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26" name="Pentagon 25"/>
              <p:cNvSpPr>
                <a:spLocks noChangeAspect="1"/>
              </p:cNvSpPr>
              <p:nvPr/>
            </p:nvSpPr>
            <p:spPr>
              <a:xfrm>
                <a:off x="51846"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Introduction</a:t>
                </a:r>
              </a:p>
            </p:txBody>
          </p:sp>
          <p:sp>
            <p:nvSpPr>
              <p:cNvPr id="27" name="Pentagon 26"/>
              <p:cNvSpPr>
                <a:spLocks noChangeAspect="1"/>
              </p:cNvSpPr>
              <p:nvPr/>
            </p:nvSpPr>
            <p:spPr>
              <a:xfrm>
                <a:off x="51846"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28" name="Pentagon 27"/>
              <p:cNvSpPr>
                <a:spLocks noChangeAspect="1"/>
              </p:cNvSpPr>
              <p:nvPr/>
            </p:nvSpPr>
            <p:spPr>
              <a:xfrm>
                <a:off x="58260" y="1740607"/>
                <a:ext cx="1764000" cy="415048"/>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grpSp>
        <p:sp>
          <p:nvSpPr>
            <p:cNvPr id="23" name="TextBox 22"/>
            <p:cNvSpPr txBox="1"/>
            <p:nvPr/>
          </p:nvSpPr>
          <p:spPr>
            <a:xfrm>
              <a:off x="71120" y="2214932"/>
              <a:ext cx="1794426" cy="1368347"/>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New technology</a:t>
              </a:r>
            </a:p>
            <a:p>
              <a:pPr>
                <a:tabLst>
                  <a:tab pos="93663" algn="l"/>
                </a:tabLst>
              </a:pPr>
              <a:r>
                <a:rPr lang="en-US" sz="1200" b="1" dirty="0">
                  <a:solidFill>
                    <a:schemeClr val="accent1"/>
                  </a:solidFill>
                  <a:latin typeface="Vodafone Rg"/>
                </a:rPr>
                <a:t>New competition</a:t>
              </a:r>
            </a:p>
            <a:p>
              <a:pPr>
                <a:tabLst>
                  <a:tab pos="93663" algn="l"/>
                </a:tabLst>
              </a:pPr>
              <a:r>
                <a:rPr lang="en-US" sz="1200" dirty="0">
                  <a:solidFill>
                    <a:srgbClr val="888888"/>
                  </a:solidFill>
                  <a:latin typeface="Vodafone Rg"/>
                </a:rPr>
                <a:t>Small Business Solutions overview</a:t>
              </a:r>
            </a:p>
            <a:p>
              <a:pPr>
                <a:tabLst>
                  <a:tab pos="93663" algn="l"/>
                </a:tabLst>
              </a:pPr>
              <a:r>
                <a:rPr lang="en-US" sz="1200" dirty="0" smtClean="0">
                  <a:solidFill>
                    <a:srgbClr val="888888"/>
                  </a:solidFill>
                  <a:latin typeface="Vodafone Rg"/>
                </a:rPr>
                <a:t>Core business needs</a:t>
              </a:r>
            </a:p>
            <a:p>
              <a:pPr>
                <a:tabLst>
                  <a:tab pos="93663" algn="l"/>
                </a:tabLst>
              </a:pPr>
              <a:r>
                <a:rPr lang="en-US" sz="1200" dirty="0" smtClean="0">
                  <a:solidFill>
                    <a:srgbClr val="888888"/>
                  </a:solidFill>
                  <a:latin typeface="Vodafone Rg"/>
                </a:rPr>
                <a:t>Vodafone SMB solutions</a:t>
              </a:r>
            </a:p>
            <a:p>
              <a:pPr>
                <a:tabLst>
                  <a:tab pos="93663" algn="l"/>
                </a:tabLst>
              </a:pPr>
              <a:r>
                <a:rPr lang="en-US" sz="1200" dirty="0" smtClean="0">
                  <a:solidFill>
                    <a:srgbClr val="888888"/>
                  </a:solidFill>
                  <a:latin typeface="Vodafone Rg"/>
                </a:rPr>
                <a:t>Test yourself</a:t>
              </a:r>
            </a:p>
          </p:txBody>
        </p:sp>
      </p:grpSp>
      <p:sp>
        <p:nvSpPr>
          <p:cNvPr id="29" name="23 Rectángulo"/>
          <p:cNvSpPr/>
          <p:nvPr/>
        </p:nvSpPr>
        <p:spPr>
          <a:xfrm>
            <a:off x="0" y="-1"/>
            <a:ext cx="9144000" cy="617539"/>
          </a:xfrm>
          <a:prstGeom prst="rect">
            <a:avLst/>
          </a:prstGeom>
          <a:solidFill>
            <a:srgbClr val="80008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31" name="6 CuadroTexto"/>
          <p:cNvSpPr txBox="1"/>
          <p:nvPr/>
        </p:nvSpPr>
        <p:spPr>
          <a:xfrm>
            <a:off x="1408482" y="-43931"/>
            <a:ext cx="66179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What are Small Business Solutions?</a:t>
            </a:r>
            <a:endParaRPr lang="en-GB" sz="2800" b="1" dirty="0" smtClean="0">
              <a:solidFill>
                <a:schemeClr val="bg1"/>
              </a:solidFill>
              <a:latin typeface="Vodafone Rg"/>
            </a:endParaRPr>
          </a:p>
        </p:txBody>
      </p:sp>
      <p:pic>
        <p:nvPicPr>
          <p:cNvPr id="32"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752" y="38164"/>
            <a:ext cx="435530" cy="602887"/>
          </a:xfrm>
          <a:prstGeom prst="rect">
            <a:avLst/>
          </a:prstGeom>
        </p:spPr>
      </p:pic>
      <p:sp>
        <p:nvSpPr>
          <p:cNvPr id="36" name="Pentagon 35"/>
          <p:cNvSpPr>
            <a:spLocks noChangeAspect="1"/>
          </p:cNvSpPr>
          <p:nvPr/>
        </p:nvSpPr>
        <p:spPr>
          <a:xfrm>
            <a:off x="58260" y="374043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Tree>
    <p:extLst>
      <p:ext uri="{BB962C8B-B14F-4D97-AF65-F5344CB8AC3E}">
        <p14:creationId xmlns:p14="http://schemas.microsoft.com/office/powerpoint/2010/main" val="250366713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a:xfrm>
            <a:off x="3726935" y="1354964"/>
            <a:ext cx="2661609" cy="1946997"/>
          </a:xfrm>
          <a:prstGeom prst="roundRect">
            <a:avLst>
              <a:gd name="adj" fmla="val 5933"/>
            </a:avLst>
          </a:prstGeom>
          <a:solidFill>
            <a:schemeClr val="bg1"/>
          </a:solidFill>
          <a:ln w="3175"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444489">
              <a:lnSpc>
                <a:spcPct val="90000"/>
              </a:lnSpc>
              <a:spcBef>
                <a:spcPct val="0"/>
              </a:spcBef>
              <a:spcAft>
                <a:spcPct val="35000"/>
              </a:spcAft>
            </a:pPr>
            <a:endParaRPr lang="en-GB" sz="1000" dirty="0">
              <a:solidFill>
                <a:srgbClr val="34342B"/>
              </a:solidFill>
              <a:latin typeface="Vodafone Rg"/>
            </a:endParaRPr>
          </a:p>
        </p:txBody>
      </p:sp>
      <p:sp>
        <p:nvSpPr>
          <p:cNvPr id="33" name="Rectangle 32"/>
          <p:cNvSpPr/>
          <p:nvPr/>
        </p:nvSpPr>
        <p:spPr>
          <a:xfrm>
            <a:off x="2347200" y="3651900"/>
            <a:ext cx="6492000" cy="914400"/>
          </a:xfrm>
          <a:prstGeom prst="rect">
            <a:avLst/>
          </a:prstGeom>
          <a:no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t" anchorCtr="0">
            <a:noAutofit/>
          </a:bodyPr>
          <a:lstStyle/>
          <a:p>
            <a:pPr algn="ctr"/>
            <a:r>
              <a:rPr lang="en-GB" sz="2000" b="1" dirty="0" smtClean="0">
                <a:solidFill>
                  <a:srgbClr val="000000"/>
                </a:solidFill>
                <a:latin typeface="Vodafone Rg"/>
              </a:rPr>
              <a:t>Google</a:t>
            </a:r>
            <a:r>
              <a:rPr lang="en-GB" sz="2000" dirty="0" smtClean="0">
                <a:solidFill>
                  <a:srgbClr val="000000"/>
                </a:solidFill>
                <a:latin typeface="Vodafone Rg"/>
              </a:rPr>
              <a:t>  provides </a:t>
            </a:r>
            <a:r>
              <a:rPr lang="en-GB" sz="2000" dirty="0">
                <a:solidFill>
                  <a:srgbClr val="000000"/>
                </a:solidFill>
                <a:latin typeface="Vodafone Rg"/>
              </a:rPr>
              <a:t>communication services such as Hangouts which support </a:t>
            </a:r>
            <a:r>
              <a:rPr lang="en-GB" sz="2000" b="1" dirty="0">
                <a:solidFill>
                  <a:srgbClr val="000000"/>
                </a:solidFill>
                <a:latin typeface="Vodafone Rg"/>
              </a:rPr>
              <a:t>HD Video Conferencing</a:t>
            </a:r>
            <a:endParaRPr lang="en-GB" sz="2000" dirty="0">
              <a:solidFill>
                <a:srgbClr val="000000"/>
              </a:solidFill>
              <a:latin typeface="Vodafone Rg"/>
            </a:endParaRPr>
          </a:p>
        </p:txBody>
      </p:sp>
      <p:sp>
        <p:nvSpPr>
          <p:cNvPr id="20" name="TextBox 19"/>
          <p:cNvSpPr txBox="1"/>
          <p:nvPr/>
        </p:nvSpPr>
        <p:spPr>
          <a:xfrm>
            <a:off x="2058272" y="7583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1" name="Pentagon 10">
            <a:hlinkClick r:id="" action="ppaction://hlinkshowjump?jump=nextslide"/>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pic>
        <p:nvPicPr>
          <p:cNvPr id="29" name="Picture 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38743" y="3118732"/>
            <a:ext cx="728620" cy="252000"/>
          </a:xfrm>
          <a:prstGeom prst="rect">
            <a:avLst/>
          </a:prstGeom>
        </p:spPr>
      </p:pic>
      <p:pic>
        <p:nvPicPr>
          <p:cNvPr id="30" name="Picture 29"/>
          <p:cNvPicPr>
            <a:picLocks noChangeAspect="1"/>
          </p:cNvPicPr>
          <p:nvPr/>
        </p:nvPicPr>
        <p:blipFill>
          <a:blip r:embed="rId4" cstate="email"/>
          <a:stretch>
            <a:fillRect/>
          </a:stretch>
        </p:blipFill>
        <p:spPr>
          <a:xfrm>
            <a:off x="3964733" y="1685903"/>
            <a:ext cx="2482337" cy="1296524"/>
          </a:xfrm>
          <a:prstGeom prst="rect">
            <a:avLst/>
          </a:prstGeom>
          <a:ln>
            <a:solidFill>
              <a:schemeClr val="bg1">
                <a:lumMod val="75000"/>
              </a:schemeClr>
            </a:solidFill>
          </a:ln>
        </p:spPr>
      </p:pic>
      <p:grpSp>
        <p:nvGrpSpPr>
          <p:cNvPr id="18" name="Group 17"/>
          <p:cNvGrpSpPr/>
          <p:nvPr/>
        </p:nvGrpSpPr>
        <p:grpSpPr>
          <a:xfrm>
            <a:off x="0" y="-1"/>
            <a:ext cx="1945904" cy="5143501"/>
            <a:chOff x="0" y="-1"/>
            <a:chExt cx="1945904" cy="5143501"/>
          </a:xfrm>
        </p:grpSpPr>
        <p:grpSp>
          <p:nvGrpSpPr>
            <p:cNvPr id="19" name="Group 18"/>
            <p:cNvGrpSpPr/>
            <p:nvPr/>
          </p:nvGrpSpPr>
          <p:grpSpPr>
            <a:xfrm>
              <a:off x="0" y="-1"/>
              <a:ext cx="1945904" cy="5143501"/>
              <a:chOff x="0" y="-1"/>
              <a:chExt cx="1945904" cy="5143501"/>
            </a:xfrm>
          </p:grpSpPr>
          <p:sp>
            <p:nvSpPr>
              <p:cNvPr id="23" name="Rectangle 22"/>
              <p:cNvSpPr/>
              <p:nvPr/>
            </p:nvSpPr>
            <p:spPr>
              <a:xfrm>
                <a:off x="0" y="-1"/>
                <a:ext cx="1945904" cy="5143501"/>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t="100000" r="100000"/>
                </a:path>
                <a:tileRect l="-100000" b="-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25" name="Pentagon 24"/>
              <p:cNvSpPr>
                <a:spLocks noChangeAspect="1"/>
              </p:cNvSpPr>
              <p:nvPr/>
            </p:nvSpPr>
            <p:spPr>
              <a:xfrm>
                <a:off x="51846"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Introduction</a:t>
                </a:r>
              </a:p>
            </p:txBody>
          </p:sp>
          <p:sp>
            <p:nvSpPr>
              <p:cNvPr id="26" name="Pentagon 25"/>
              <p:cNvSpPr>
                <a:spLocks noChangeAspect="1"/>
              </p:cNvSpPr>
              <p:nvPr/>
            </p:nvSpPr>
            <p:spPr>
              <a:xfrm>
                <a:off x="51846"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27" name="Pentagon 26"/>
              <p:cNvSpPr>
                <a:spLocks noChangeAspect="1"/>
              </p:cNvSpPr>
              <p:nvPr/>
            </p:nvSpPr>
            <p:spPr>
              <a:xfrm>
                <a:off x="58260" y="1740607"/>
                <a:ext cx="1764000" cy="415048"/>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grpSp>
        <p:sp>
          <p:nvSpPr>
            <p:cNvPr id="21" name="TextBox 20"/>
            <p:cNvSpPr txBox="1"/>
            <p:nvPr/>
          </p:nvSpPr>
          <p:spPr>
            <a:xfrm>
              <a:off x="71120" y="2214932"/>
              <a:ext cx="1794426" cy="1368347"/>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New technology</a:t>
              </a:r>
            </a:p>
            <a:p>
              <a:pPr>
                <a:tabLst>
                  <a:tab pos="93663" algn="l"/>
                </a:tabLst>
              </a:pPr>
              <a:r>
                <a:rPr lang="en-US" sz="1200" b="1" dirty="0">
                  <a:solidFill>
                    <a:schemeClr val="accent1"/>
                  </a:solidFill>
                  <a:latin typeface="Vodafone Rg"/>
                </a:rPr>
                <a:t>New competition</a:t>
              </a:r>
            </a:p>
            <a:p>
              <a:pPr>
                <a:tabLst>
                  <a:tab pos="93663" algn="l"/>
                </a:tabLst>
              </a:pPr>
              <a:r>
                <a:rPr lang="en-US" sz="1200" dirty="0">
                  <a:solidFill>
                    <a:srgbClr val="888888"/>
                  </a:solidFill>
                  <a:latin typeface="Vodafone Rg"/>
                </a:rPr>
                <a:t>Small Business Solutions overview</a:t>
              </a:r>
            </a:p>
            <a:p>
              <a:pPr>
                <a:tabLst>
                  <a:tab pos="93663" algn="l"/>
                </a:tabLst>
              </a:pPr>
              <a:r>
                <a:rPr lang="en-US" sz="1200" dirty="0" smtClean="0">
                  <a:solidFill>
                    <a:srgbClr val="888888"/>
                  </a:solidFill>
                  <a:latin typeface="Vodafone Rg"/>
                </a:rPr>
                <a:t>Core business needs</a:t>
              </a:r>
            </a:p>
            <a:p>
              <a:pPr>
                <a:tabLst>
                  <a:tab pos="93663" algn="l"/>
                </a:tabLst>
              </a:pPr>
              <a:r>
                <a:rPr lang="en-US" sz="1200" dirty="0" smtClean="0">
                  <a:solidFill>
                    <a:srgbClr val="888888"/>
                  </a:solidFill>
                  <a:latin typeface="Vodafone Rg"/>
                </a:rPr>
                <a:t>Vodafone SMB solutions</a:t>
              </a:r>
            </a:p>
            <a:p>
              <a:pPr>
                <a:tabLst>
                  <a:tab pos="93663" algn="l"/>
                </a:tabLst>
              </a:pPr>
              <a:r>
                <a:rPr lang="en-US" sz="1200" dirty="0" smtClean="0">
                  <a:solidFill>
                    <a:srgbClr val="888888"/>
                  </a:solidFill>
                  <a:latin typeface="Vodafone Rg"/>
                </a:rPr>
                <a:t>Test yourself</a:t>
              </a:r>
            </a:p>
          </p:txBody>
        </p:sp>
      </p:grpSp>
      <p:sp>
        <p:nvSpPr>
          <p:cNvPr id="28" name="23 Rectángulo"/>
          <p:cNvSpPr/>
          <p:nvPr/>
        </p:nvSpPr>
        <p:spPr>
          <a:xfrm>
            <a:off x="0" y="-1"/>
            <a:ext cx="9144000" cy="617539"/>
          </a:xfrm>
          <a:prstGeom prst="rect">
            <a:avLst/>
          </a:prstGeom>
          <a:solidFill>
            <a:srgbClr val="80008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31" name="6 CuadroTexto"/>
          <p:cNvSpPr txBox="1"/>
          <p:nvPr/>
        </p:nvSpPr>
        <p:spPr>
          <a:xfrm>
            <a:off x="1408482" y="-43931"/>
            <a:ext cx="66179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What are Small Business Solutions?</a:t>
            </a:r>
            <a:endParaRPr lang="en-GB" sz="2800" b="1" dirty="0" smtClean="0">
              <a:solidFill>
                <a:schemeClr val="bg1"/>
              </a:solidFill>
              <a:latin typeface="Vodafone Rg"/>
            </a:endParaRPr>
          </a:p>
        </p:txBody>
      </p:sp>
      <p:pic>
        <p:nvPicPr>
          <p:cNvPr id="34"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752" y="38164"/>
            <a:ext cx="435530" cy="602887"/>
          </a:xfrm>
          <a:prstGeom prst="rect">
            <a:avLst/>
          </a:prstGeom>
        </p:spPr>
      </p:pic>
      <p:sp>
        <p:nvSpPr>
          <p:cNvPr id="35" name="Pentagon 34"/>
          <p:cNvSpPr>
            <a:spLocks noChangeAspect="1"/>
          </p:cNvSpPr>
          <p:nvPr/>
        </p:nvSpPr>
        <p:spPr>
          <a:xfrm>
            <a:off x="58260" y="374043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24" name="TextBox 23"/>
          <p:cNvSpPr txBox="1"/>
          <p:nvPr/>
        </p:nvSpPr>
        <p:spPr>
          <a:xfrm>
            <a:off x="2331051" y="1002669"/>
            <a:ext cx="6625106" cy="332317"/>
          </a:xfrm>
          <a:prstGeom prst="rect">
            <a:avLst/>
          </a:prstGeom>
        </p:spPr>
        <p:txBody>
          <a:bodyPr wrap="square" lIns="72000" tIns="0" rIns="72000" bIns="0" rtlCol="0" anchor="ctr">
            <a:noAutofit/>
          </a:bodyPr>
          <a:lstStyle/>
          <a:p>
            <a:r>
              <a:rPr lang="en-US" sz="2400" b="1" dirty="0" smtClean="0">
                <a:solidFill>
                  <a:srgbClr val="E60000"/>
                </a:solidFill>
                <a:latin typeface="Vodafone Rg"/>
              </a:rPr>
              <a:t>Some examples…</a:t>
            </a:r>
            <a:endParaRPr lang="en-US" sz="2400" b="1" dirty="0">
              <a:solidFill>
                <a:srgbClr val="E60000"/>
              </a:solidFill>
              <a:latin typeface="Vodafone Rg"/>
            </a:endParaRPr>
          </a:p>
        </p:txBody>
      </p:sp>
    </p:spTree>
    <p:extLst>
      <p:ext uri="{BB962C8B-B14F-4D97-AF65-F5344CB8AC3E}">
        <p14:creationId xmlns:p14="http://schemas.microsoft.com/office/powerpoint/2010/main" val="2503667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ular Callout 31"/>
          <p:cNvSpPr/>
          <p:nvPr/>
        </p:nvSpPr>
        <p:spPr>
          <a:xfrm>
            <a:off x="2214880" y="998251"/>
            <a:ext cx="6399731" cy="1658322"/>
          </a:xfrm>
          <a:prstGeom prst="wedgeRectCallout">
            <a:avLst>
              <a:gd name="adj1" fmla="val -32830"/>
              <a:gd name="adj2" fmla="val 89148"/>
            </a:avLst>
          </a:prstGeom>
          <a:solidFill>
            <a:schemeClr val="bg1">
              <a:lumMod val="95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kern="1200" dirty="0" smtClean="0">
              <a:solidFill>
                <a:srgbClr val="34342B"/>
              </a:solidFill>
              <a:latin typeface="Vodafone Rg"/>
            </a:endParaRPr>
          </a:p>
        </p:txBody>
      </p:sp>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pitchFamily="34" charset="0"/>
            </a:endParaRPr>
          </a:p>
        </p:txBody>
      </p:sp>
      <p:sp>
        <p:nvSpPr>
          <p:cNvPr id="21" name="TextBox 20"/>
          <p:cNvSpPr txBox="1"/>
          <p:nvPr/>
        </p:nvSpPr>
        <p:spPr>
          <a:xfrm>
            <a:off x="2308522" y="998251"/>
            <a:ext cx="6306090" cy="3668787"/>
          </a:xfrm>
          <a:prstGeom prst="rect">
            <a:avLst/>
          </a:prstGeom>
        </p:spPr>
        <p:txBody>
          <a:bodyPr wrap="square" lIns="0" tIns="0" rIns="0" bIns="0" rtlCol="0">
            <a:noAutofit/>
          </a:bodyPr>
          <a:lstStyle>
            <a:defPPr>
              <a:defRPr lang="en-US"/>
            </a:defPPr>
            <a:lvl1pPr>
              <a:defRPr>
                <a:latin typeface="Vodafone Lt" panose="020B0606040202020204" pitchFamily="34" charset="0"/>
              </a:defRPr>
            </a:lvl1pPr>
          </a:lstStyle>
          <a:p>
            <a:r>
              <a:rPr lang="en-US" sz="1400" dirty="0" smtClean="0">
                <a:latin typeface="Vodafone Rg"/>
              </a:rPr>
              <a:t>Small manufacturing companies generate revenue by producing finished or part finished goods using raw materials. They increase </a:t>
            </a:r>
            <a:r>
              <a:rPr lang="en-US" sz="1400" dirty="0">
                <a:latin typeface="Vodafone Rg"/>
              </a:rPr>
              <a:t>their revenue </a:t>
            </a:r>
            <a:r>
              <a:rPr lang="en-US" sz="1400" dirty="0" smtClean="0">
                <a:latin typeface="Vodafone Rg"/>
              </a:rPr>
              <a:t>by improving their </a:t>
            </a:r>
            <a:r>
              <a:rPr lang="en-US" sz="1400" b="1" dirty="0" smtClean="0">
                <a:solidFill>
                  <a:srgbClr val="FF0000"/>
                </a:solidFill>
                <a:latin typeface="Vodafone Rg"/>
              </a:rPr>
              <a:t>operational efficiency</a:t>
            </a:r>
            <a:r>
              <a:rPr lang="en-US" sz="1400" dirty="0" smtClean="0">
                <a:latin typeface="Vodafone Rg"/>
              </a:rPr>
              <a:t>. </a:t>
            </a:r>
          </a:p>
          <a:p>
            <a:endParaRPr lang="en-US" sz="1400" dirty="0" smtClean="0">
              <a:latin typeface="Vodafone Rg"/>
            </a:endParaRPr>
          </a:p>
          <a:p>
            <a:r>
              <a:rPr lang="en-US" sz="1400" dirty="0" smtClean="0">
                <a:latin typeface="Vodafone Rg"/>
              </a:rPr>
              <a:t>Examples </a:t>
            </a:r>
            <a:r>
              <a:rPr lang="en-US" sz="1400" dirty="0">
                <a:latin typeface="Vodafone Rg"/>
              </a:rPr>
              <a:t>of manufacturing companies </a:t>
            </a:r>
            <a:r>
              <a:rPr lang="en-US" sz="1400" dirty="0" smtClean="0">
                <a:latin typeface="Vodafone Rg"/>
              </a:rPr>
              <a:t>include: small engineering firms, component </a:t>
            </a:r>
            <a:r>
              <a:rPr lang="en-US" sz="1400" dirty="0">
                <a:latin typeface="Vodafone Rg"/>
              </a:rPr>
              <a:t>makers, pottery </a:t>
            </a:r>
            <a:r>
              <a:rPr lang="en-US" sz="1400" dirty="0" smtClean="0">
                <a:latin typeface="Vodafone Rg"/>
              </a:rPr>
              <a:t>makers, textile and clothes makers </a:t>
            </a:r>
            <a:r>
              <a:rPr lang="en-US" sz="1400" dirty="0">
                <a:latin typeface="Vodafone Rg"/>
              </a:rPr>
              <a:t>and </a:t>
            </a:r>
            <a:r>
              <a:rPr lang="en-US" sz="1400" dirty="0" smtClean="0">
                <a:latin typeface="Vodafone Rg"/>
              </a:rPr>
              <a:t>electronic </a:t>
            </a:r>
            <a:r>
              <a:rPr lang="en-US" sz="1400" dirty="0">
                <a:latin typeface="Vodafone Rg"/>
              </a:rPr>
              <a:t>subassembly manufacturers. </a:t>
            </a:r>
            <a:endParaRPr lang="en-GB" sz="1400" dirty="0">
              <a:latin typeface="Vodafone Rg"/>
            </a:endParaRPr>
          </a:p>
          <a:p>
            <a:endParaRPr lang="en-US" dirty="0">
              <a:latin typeface="Vodafone Rg"/>
            </a:endParaRPr>
          </a:p>
        </p:txBody>
      </p:sp>
      <p:sp>
        <p:nvSpPr>
          <p:cNvPr id="14" name="Pentagon 13">
            <a:hlinkClick r:id="rId3" action="ppaction://hlinksldjump"/>
          </p:cNvPr>
          <p:cNvSpPr>
            <a:spLocks noChangeAspect="1"/>
          </p:cNvSpPr>
          <p:nvPr/>
        </p:nvSpPr>
        <p:spPr>
          <a:xfrm flipH="1">
            <a:off x="2214880" y="4682362"/>
            <a:ext cx="1379313"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Back</a:t>
            </a:r>
          </a:p>
        </p:txBody>
      </p:sp>
      <p:grpSp>
        <p:nvGrpSpPr>
          <p:cNvPr id="15" name="Group 14"/>
          <p:cNvGrpSpPr/>
          <p:nvPr/>
        </p:nvGrpSpPr>
        <p:grpSpPr>
          <a:xfrm>
            <a:off x="0" y="-1"/>
            <a:ext cx="1945904" cy="5143501"/>
            <a:chOff x="0" y="-1"/>
            <a:chExt cx="1945904" cy="5143501"/>
          </a:xfrm>
        </p:grpSpPr>
        <p:sp>
          <p:nvSpPr>
            <p:cNvPr id="16" name="Rectangle 15"/>
            <p:cNvSpPr/>
            <p:nvPr/>
          </p:nvSpPr>
          <p:spPr>
            <a:xfrm>
              <a:off x="0" y="-1"/>
              <a:ext cx="1945904" cy="514350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18" name="Pentagon 17"/>
            <p:cNvSpPr>
              <a:spLocks noChangeAspect="1"/>
            </p:cNvSpPr>
            <p:nvPr/>
          </p:nvSpPr>
          <p:spPr>
            <a:xfrm>
              <a:off x="51846" y="88018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19" name="Pentagon 18"/>
            <p:cNvSpPr>
              <a:spLocks noChangeAspect="1"/>
            </p:cNvSpPr>
            <p:nvPr/>
          </p:nvSpPr>
          <p:spPr>
            <a:xfrm>
              <a:off x="51846" y="1289403"/>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smtClean="0">
                  <a:solidFill>
                    <a:schemeClr val="bg1">
                      <a:lumMod val="95000"/>
                    </a:schemeClr>
                  </a:solidFill>
                  <a:latin typeface="Vodafone Rg"/>
                </a:rPr>
                <a:t> 1. Why?</a:t>
              </a:r>
              <a:endParaRPr lang="en-GB" b="1" kern="1200" dirty="0" smtClean="0">
                <a:solidFill>
                  <a:schemeClr val="bg1">
                    <a:lumMod val="95000"/>
                  </a:schemeClr>
                </a:solidFill>
                <a:latin typeface="Vodafone Rg"/>
              </a:endParaRPr>
            </a:p>
          </p:txBody>
        </p:sp>
      </p:grpSp>
      <p:sp>
        <p:nvSpPr>
          <p:cNvPr id="24" name="23 Rectángulo"/>
          <p:cNvSpPr/>
          <p:nvPr/>
        </p:nvSpPr>
        <p:spPr>
          <a:xfrm>
            <a:off x="0" y="-1"/>
            <a:ext cx="9144000" cy="617539"/>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200" b="1" kern="1200" dirty="0" smtClean="0">
              <a:solidFill>
                <a:srgbClr val="34342B"/>
              </a:solidFill>
              <a:latin typeface="Vodafone Lt" panose="020B0606040202020204" pitchFamily="34" charset="0"/>
            </a:endParaRPr>
          </a:p>
        </p:txBody>
      </p:sp>
      <p:pic>
        <p:nvPicPr>
          <p:cNvPr id="27"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317" y="11154"/>
            <a:ext cx="336654" cy="606384"/>
          </a:xfrm>
          <a:prstGeom prst="rect">
            <a:avLst/>
          </a:prstGeom>
        </p:spPr>
      </p:pic>
      <p:sp>
        <p:nvSpPr>
          <p:cNvPr id="26" name="Pentagon 25"/>
          <p:cNvSpPr>
            <a:spLocks noChangeAspect="1"/>
          </p:cNvSpPr>
          <p:nvPr/>
        </p:nvSpPr>
        <p:spPr>
          <a:xfrm>
            <a:off x="58260" y="353391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30" name="Pentagon 29"/>
          <p:cNvSpPr>
            <a:spLocks noChangeAspect="1"/>
          </p:cNvSpPr>
          <p:nvPr/>
        </p:nvSpPr>
        <p:spPr>
          <a:xfrm>
            <a:off x="58260" y="3059692"/>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sp>
        <p:nvSpPr>
          <p:cNvPr id="34" name="TextBox 33"/>
          <p:cNvSpPr txBox="1"/>
          <p:nvPr/>
        </p:nvSpPr>
        <p:spPr>
          <a:xfrm>
            <a:off x="124765" y="1851687"/>
            <a:ext cx="1794426" cy="3374803"/>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b="1" dirty="0">
                <a:solidFill>
                  <a:schemeClr val="accent1"/>
                </a:solidFill>
                <a:latin typeface="Vodafone Rg"/>
              </a:rPr>
              <a:t>Core Business Needs</a:t>
            </a:r>
          </a:p>
          <a:p>
            <a:pPr>
              <a:tabLst>
                <a:tab pos="93663" algn="l"/>
              </a:tabLst>
            </a:pPr>
            <a:r>
              <a:rPr lang="en-US" sz="1200" dirty="0" smtClean="0">
                <a:solidFill>
                  <a:srgbClr val="888888"/>
                </a:solidFill>
                <a:latin typeface="Vodafone Rg"/>
              </a:rPr>
              <a:t>Verticals Main Characteristics</a:t>
            </a:r>
            <a:endParaRPr lang="en-US" sz="1200" dirty="0">
              <a:solidFill>
                <a:srgbClr val="888888"/>
              </a:solidFill>
              <a:latin typeface="Vodafone Rg"/>
            </a:endParaRPr>
          </a:p>
          <a:p>
            <a:pPr>
              <a:tabLst>
                <a:tab pos="93663" algn="l"/>
              </a:tabLst>
            </a:pPr>
            <a:r>
              <a:rPr lang="en-US" sz="1200" dirty="0" smtClean="0">
                <a:solidFill>
                  <a:srgbClr val="888888"/>
                </a:solidFill>
                <a:latin typeface="Vodafone Rg"/>
              </a:rPr>
              <a:t>Summary</a:t>
            </a:r>
          </a:p>
          <a:p>
            <a:pPr>
              <a:tabLst>
                <a:tab pos="93663" algn="l"/>
              </a:tabLst>
            </a:pPr>
            <a:r>
              <a:rPr lang="en-US" sz="1200" dirty="0" smtClean="0">
                <a:solidFill>
                  <a:srgbClr val="888888"/>
                </a:solidFill>
                <a:latin typeface="Vodafone Rg"/>
              </a:rPr>
              <a:t>Test yourself</a:t>
            </a:r>
          </a:p>
        </p:txBody>
      </p:sp>
      <p:sp>
        <p:nvSpPr>
          <p:cNvPr id="29" name="33 CuadroTexto"/>
          <p:cNvSpPr txBox="1"/>
          <p:nvPr/>
        </p:nvSpPr>
        <p:spPr>
          <a:xfrm>
            <a:off x="1359147" y="-26986"/>
            <a:ext cx="6532987" cy="614150"/>
          </a:xfrm>
          <a:prstGeom prst="rect">
            <a:avLst/>
          </a:prstGeom>
        </p:spPr>
        <p:txBody>
          <a:bodyPr wrap="square" lIns="0" tIns="0" rIns="0" bIns="0" rtlCol="0" anchor="ctr">
            <a:noAutofit/>
          </a:bodyPr>
          <a:lstStyle/>
          <a:p>
            <a:r>
              <a:rPr lang="es-ES" sz="2800" b="1" dirty="0" err="1" smtClean="0">
                <a:solidFill>
                  <a:schemeClr val="bg1"/>
                </a:solidFill>
                <a:latin typeface="Vodafone Rg"/>
              </a:rPr>
              <a:t>Why</a:t>
            </a:r>
            <a:r>
              <a:rPr lang="es-ES" sz="2800" b="1" dirty="0">
                <a:solidFill>
                  <a:schemeClr val="bg1"/>
                </a:solidFill>
                <a:latin typeface="Vodafone Rg"/>
              </a:rPr>
              <a:t> </a:t>
            </a:r>
            <a:r>
              <a:rPr lang="es-ES" sz="2800" b="1" dirty="0" smtClean="0">
                <a:solidFill>
                  <a:schemeClr val="bg1"/>
                </a:solidFill>
                <a:latin typeface="Vodafone Rg"/>
              </a:rPr>
              <a:t>are Small </a:t>
            </a:r>
            <a:r>
              <a:rPr lang="es-ES" sz="2800" b="1" dirty="0" err="1" smtClean="0">
                <a:solidFill>
                  <a:schemeClr val="bg1"/>
                </a:solidFill>
                <a:latin typeface="Vodafone Rg"/>
              </a:rPr>
              <a:t>Businesses</a:t>
            </a:r>
            <a:r>
              <a:rPr lang="es-ES" sz="2800" b="1" dirty="0" smtClean="0">
                <a:solidFill>
                  <a:schemeClr val="bg1"/>
                </a:solidFill>
                <a:latin typeface="Vodafone Rg"/>
              </a:rPr>
              <a:t> </a:t>
            </a:r>
            <a:r>
              <a:rPr lang="es-ES" sz="2800" b="1" dirty="0" err="1" smtClean="0">
                <a:solidFill>
                  <a:schemeClr val="bg1"/>
                </a:solidFill>
                <a:latin typeface="Vodafone Rg"/>
              </a:rPr>
              <a:t>Important</a:t>
            </a:r>
            <a:r>
              <a:rPr lang="es-ES" sz="2800" b="1" dirty="0" smtClean="0">
                <a:solidFill>
                  <a:schemeClr val="bg1"/>
                </a:solidFill>
                <a:latin typeface="Vodafone Rg"/>
              </a:rPr>
              <a:t>?</a:t>
            </a:r>
            <a:endParaRPr lang="es-ES" sz="2800" b="1" dirty="0">
              <a:solidFill>
                <a:schemeClr val="bg1"/>
              </a:solidFill>
              <a:latin typeface="Vodafone Rg"/>
            </a:endParaRPr>
          </a:p>
        </p:txBody>
      </p:sp>
      <p:grpSp>
        <p:nvGrpSpPr>
          <p:cNvPr id="28" name="Group 27"/>
          <p:cNvGrpSpPr/>
          <p:nvPr/>
        </p:nvGrpSpPr>
        <p:grpSpPr>
          <a:xfrm>
            <a:off x="2392962" y="3317997"/>
            <a:ext cx="1476000" cy="1040028"/>
            <a:chOff x="2392962" y="3317997"/>
            <a:chExt cx="1476000" cy="1040028"/>
          </a:xfrm>
        </p:grpSpPr>
        <p:sp>
          <p:nvSpPr>
            <p:cNvPr id="31" name="TextBox 30"/>
            <p:cNvSpPr txBox="1"/>
            <p:nvPr/>
          </p:nvSpPr>
          <p:spPr>
            <a:xfrm>
              <a:off x="2392962" y="3317997"/>
              <a:ext cx="1476000" cy="1040028"/>
            </a:xfrm>
            <a:prstGeom prst="rect">
              <a:avLst/>
            </a:prstGeom>
            <a:solidFill>
              <a:srgbClr val="FFC000"/>
            </a:solidFill>
            <a:effectLst>
              <a:outerShdw blurRad="50800" dist="38100" dir="2700000" algn="tl" rotWithShape="0">
                <a:prstClr val="black">
                  <a:alpha val="40000"/>
                </a:prstClr>
              </a:outerShdw>
            </a:effectLst>
          </p:spPr>
          <p:txBody>
            <a:bodyPr wrap="square" lIns="0" tIns="0" rIns="0" bIns="0" rtlCol="0">
              <a:noAutofit/>
            </a:bodyPr>
            <a:lstStyle/>
            <a:p>
              <a:pPr marL="0" indent="0" algn="ctr">
                <a:buFont typeface="Arial" pitchFamily="34" charset="0"/>
                <a:buNone/>
              </a:pPr>
              <a:r>
                <a:rPr lang="en-US" sz="1600" b="1" dirty="0" smtClean="0">
                  <a:solidFill>
                    <a:schemeClr val="bg1"/>
                  </a:solidFill>
                  <a:latin typeface="Vodafone Rg"/>
                </a:rPr>
                <a:t>Manufacturing</a:t>
              </a:r>
            </a:p>
          </p:txBody>
        </p:sp>
        <p:pic>
          <p:nvPicPr>
            <p:cNvPr id="35" name="Picture 8" descr="http://comps.canstockphoto.com/can-stock-photo_csp14701935.jpg"/>
            <p:cNvPicPr>
              <a:picLocks noChangeAspect="1" noChangeArrowheads="1"/>
            </p:cNvPicPr>
            <p:nvPr/>
          </p:nvPicPr>
          <p:blipFill>
            <a:blip r:embed="rId5" cstate="email"/>
            <a:srcRect/>
            <a:stretch>
              <a:fillRect/>
            </a:stretch>
          </p:blipFill>
          <p:spPr bwMode="auto">
            <a:xfrm>
              <a:off x="2891302" y="3658249"/>
              <a:ext cx="552613" cy="432048"/>
            </a:xfrm>
            <a:prstGeom prst="rect">
              <a:avLst/>
            </a:prstGeom>
            <a:solidFill>
              <a:srgbClr val="FFC000"/>
            </a:solidFill>
          </p:spPr>
        </p:pic>
      </p:grpSp>
    </p:spTree>
    <p:extLst>
      <p:ext uri="{BB962C8B-B14F-4D97-AF65-F5344CB8AC3E}">
        <p14:creationId xmlns:p14="http://schemas.microsoft.com/office/powerpoint/2010/main" val="213469035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1" name="Pentagon 10">
            <a:hlinkClick r:id="" action="ppaction://hlinkshowjump?jump=nextslide"/>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sp>
        <p:nvSpPr>
          <p:cNvPr id="21" name="TextBox 20"/>
          <p:cNvSpPr txBox="1"/>
          <p:nvPr/>
        </p:nvSpPr>
        <p:spPr>
          <a:xfrm>
            <a:off x="2340904" y="1007620"/>
            <a:ext cx="6272871" cy="2901774"/>
          </a:xfrm>
          <a:prstGeom prst="rect">
            <a:avLst/>
          </a:prstGeom>
        </p:spPr>
        <p:txBody>
          <a:bodyPr wrap="square" lIns="0" tIns="0" rIns="0" bIns="0" rtlCol="0">
            <a:noAutofit/>
          </a:bodyPr>
          <a:lstStyle/>
          <a:p>
            <a:pPr algn="ctr"/>
            <a:r>
              <a:rPr lang="en-US" sz="2000" dirty="0" smtClean="0">
                <a:latin typeface="Vodafone Rg"/>
              </a:rPr>
              <a:t>The </a:t>
            </a:r>
            <a:r>
              <a:rPr lang="en-US" sz="2000" dirty="0">
                <a:latin typeface="Vodafone Rg"/>
              </a:rPr>
              <a:t>significant movements mean that more and more vendors are able to claim to offer full </a:t>
            </a:r>
            <a:r>
              <a:rPr lang="en-US" sz="2000" b="1" dirty="0">
                <a:latin typeface="Vodafone Rg"/>
              </a:rPr>
              <a:t>end-to-end ICT solutions for Small Business</a:t>
            </a:r>
            <a:r>
              <a:rPr lang="en-US" sz="2000" dirty="0">
                <a:latin typeface="Vodafone Rg"/>
              </a:rPr>
              <a:t>. </a:t>
            </a:r>
            <a:endParaRPr lang="en-US" sz="2000" dirty="0" smtClean="0">
              <a:latin typeface="Vodafone Rg"/>
            </a:endParaRPr>
          </a:p>
          <a:p>
            <a:pPr algn="ctr"/>
            <a:endParaRPr lang="en-US" sz="2000" dirty="0">
              <a:latin typeface="Vodafone Rg"/>
            </a:endParaRPr>
          </a:p>
          <a:p>
            <a:pPr algn="ctr"/>
            <a:r>
              <a:rPr lang="en-US" sz="2000" dirty="0" smtClean="0">
                <a:latin typeface="Vodafone Rg"/>
              </a:rPr>
              <a:t>As </a:t>
            </a:r>
            <a:r>
              <a:rPr lang="en-US" sz="2000" dirty="0">
                <a:latin typeface="Vodafone Rg"/>
              </a:rPr>
              <a:t>a result, we have to make our products more relevant to Small Business </a:t>
            </a:r>
            <a:r>
              <a:rPr lang="en-US" sz="2000" dirty="0" smtClean="0">
                <a:latin typeface="Vodafone Rg"/>
              </a:rPr>
              <a:t>Customers.</a:t>
            </a:r>
          </a:p>
          <a:p>
            <a:pPr algn="ctr"/>
            <a:endParaRPr lang="en-US" sz="2000" dirty="0">
              <a:latin typeface="Vodafone Rg"/>
            </a:endParaRPr>
          </a:p>
          <a:p>
            <a:pPr algn="ctr"/>
            <a:r>
              <a:rPr lang="en-US" sz="2000" dirty="0" smtClean="0">
                <a:latin typeface="Vodafone Rg"/>
              </a:rPr>
              <a:t>We </a:t>
            </a:r>
            <a:r>
              <a:rPr lang="en-US" sz="2000" dirty="0">
                <a:latin typeface="Vodafone Rg"/>
              </a:rPr>
              <a:t>will do this by positioning solutions specifically aimed at </a:t>
            </a:r>
            <a:r>
              <a:rPr lang="en-US" sz="2000" dirty="0" smtClean="0">
                <a:latin typeface="Vodafone Rg"/>
              </a:rPr>
              <a:t>Small Business Core Needs</a:t>
            </a:r>
            <a:endParaRPr lang="en-US" dirty="0">
              <a:latin typeface="Vodafone Rg"/>
            </a:endParaRPr>
          </a:p>
          <a:p>
            <a:pPr marL="285750" indent="-285750">
              <a:buFont typeface="Arial"/>
              <a:buChar char="•"/>
            </a:pPr>
            <a:endParaRPr lang="en-US" dirty="0" smtClean="0">
              <a:latin typeface="Vodafone Rg"/>
            </a:endParaRPr>
          </a:p>
          <a:p>
            <a:endParaRPr lang="en-US" dirty="0">
              <a:latin typeface="Vodafone Rg"/>
            </a:endParaRPr>
          </a:p>
          <a:p>
            <a:r>
              <a:rPr lang="en-GB" dirty="0" smtClean="0">
                <a:latin typeface="Vodafone Rg"/>
              </a:rPr>
              <a:t> </a:t>
            </a:r>
            <a:endParaRPr lang="en-GB" dirty="0">
              <a:latin typeface="Vodafone Rg"/>
            </a:endParaRPr>
          </a:p>
          <a:p>
            <a:pPr marL="285750" indent="-285750">
              <a:buFont typeface="Arial"/>
              <a:buChar char="•"/>
            </a:pPr>
            <a:endParaRPr lang="en-US" sz="1400" dirty="0" smtClean="0">
              <a:latin typeface="Vodafone Rg"/>
            </a:endParaRPr>
          </a:p>
        </p:txBody>
      </p:sp>
      <p:sp>
        <p:nvSpPr>
          <p:cNvPr id="22" name="TextBox 21"/>
          <p:cNvSpPr txBox="1"/>
          <p:nvPr/>
        </p:nvSpPr>
        <p:spPr>
          <a:xfrm>
            <a:off x="2025943" y="2901549"/>
            <a:ext cx="6831971" cy="648278"/>
          </a:xfrm>
          <a:prstGeom prst="rect">
            <a:avLst/>
          </a:prstGeom>
        </p:spPr>
        <p:txBody>
          <a:bodyPr wrap="square" lIns="0" tIns="0" rIns="0" bIns="0" rtlCol="0">
            <a:noAutofit/>
          </a:bodyPr>
          <a:lstStyle/>
          <a:p>
            <a:pPr lvl="0"/>
            <a:endParaRPr lang="en-GB" dirty="0">
              <a:solidFill>
                <a:srgbClr val="000000"/>
              </a:solidFill>
              <a:latin typeface="Vodafone Rg"/>
            </a:endParaRPr>
          </a:p>
        </p:txBody>
      </p:sp>
      <p:grpSp>
        <p:nvGrpSpPr>
          <p:cNvPr id="17" name="Group 16"/>
          <p:cNvGrpSpPr/>
          <p:nvPr/>
        </p:nvGrpSpPr>
        <p:grpSpPr>
          <a:xfrm>
            <a:off x="0" y="-1"/>
            <a:ext cx="1945904" cy="5143501"/>
            <a:chOff x="0" y="-1"/>
            <a:chExt cx="1945904" cy="5143501"/>
          </a:xfrm>
        </p:grpSpPr>
        <p:grpSp>
          <p:nvGrpSpPr>
            <p:cNvPr id="23" name="Group 22"/>
            <p:cNvGrpSpPr/>
            <p:nvPr/>
          </p:nvGrpSpPr>
          <p:grpSpPr>
            <a:xfrm>
              <a:off x="0" y="-1"/>
              <a:ext cx="1945904" cy="5143501"/>
              <a:chOff x="0" y="-1"/>
              <a:chExt cx="1945904" cy="5143501"/>
            </a:xfrm>
          </p:grpSpPr>
          <p:sp>
            <p:nvSpPr>
              <p:cNvPr id="25" name="Rectangle 24"/>
              <p:cNvSpPr/>
              <p:nvPr/>
            </p:nvSpPr>
            <p:spPr>
              <a:xfrm>
                <a:off x="0" y="-1"/>
                <a:ext cx="1945904" cy="5143501"/>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t="100000" r="100000"/>
                </a:path>
                <a:tileRect l="-100000" b="-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27" name="Pentagon 26"/>
              <p:cNvSpPr>
                <a:spLocks noChangeAspect="1"/>
              </p:cNvSpPr>
              <p:nvPr/>
            </p:nvSpPr>
            <p:spPr>
              <a:xfrm>
                <a:off x="51846"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Introduction</a:t>
                </a:r>
              </a:p>
            </p:txBody>
          </p:sp>
          <p:sp>
            <p:nvSpPr>
              <p:cNvPr id="28" name="Pentagon 27"/>
              <p:cNvSpPr>
                <a:spLocks noChangeAspect="1"/>
              </p:cNvSpPr>
              <p:nvPr/>
            </p:nvSpPr>
            <p:spPr>
              <a:xfrm>
                <a:off x="51846"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31" name="Pentagon 30"/>
              <p:cNvSpPr>
                <a:spLocks noChangeAspect="1"/>
              </p:cNvSpPr>
              <p:nvPr/>
            </p:nvSpPr>
            <p:spPr>
              <a:xfrm>
                <a:off x="58260" y="1740607"/>
                <a:ext cx="1764000" cy="415048"/>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grpSp>
        <p:sp>
          <p:nvSpPr>
            <p:cNvPr id="24" name="TextBox 23"/>
            <p:cNvSpPr txBox="1"/>
            <p:nvPr/>
          </p:nvSpPr>
          <p:spPr>
            <a:xfrm>
              <a:off x="71120" y="2214932"/>
              <a:ext cx="1794426" cy="1368347"/>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New technology</a:t>
              </a:r>
            </a:p>
            <a:p>
              <a:pPr>
                <a:tabLst>
                  <a:tab pos="93663" algn="l"/>
                </a:tabLst>
              </a:pPr>
              <a:r>
                <a:rPr lang="en-US" sz="1200" b="1" dirty="0">
                  <a:solidFill>
                    <a:schemeClr val="accent1"/>
                  </a:solidFill>
                  <a:latin typeface="Vodafone Rg"/>
                </a:rPr>
                <a:t>New competition</a:t>
              </a:r>
            </a:p>
            <a:p>
              <a:pPr>
                <a:tabLst>
                  <a:tab pos="93663" algn="l"/>
                </a:tabLst>
              </a:pPr>
              <a:r>
                <a:rPr lang="en-US" sz="1200" dirty="0">
                  <a:solidFill>
                    <a:srgbClr val="888888"/>
                  </a:solidFill>
                  <a:latin typeface="Vodafone Rg"/>
                </a:rPr>
                <a:t>Small Business Solutions overview</a:t>
              </a:r>
            </a:p>
            <a:p>
              <a:pPr>
                <a:tabLst>
                  <a:tab pos="93663" algn="l"/>
                </a:tabLst>
              </a:pPr>
              <a:r>
                <a:rPr lang="en-US" sz="1200" dirty="0" smtClean="0">
                  <a:solidFill>
                    <a:srgbClr val="888888"/>
                  </a:solidFill>
                  <a:latin typeface="Vodafone Rg"/>
                </a:rPr>
                <a:t>Core business needs</a:t>
              </a:r>
            </a:p>
            <a:p>
              <a:pPr>
                <a:tabLst>
                  <a:tab pos="93663" algn="l"/>
                </a:tabLst>
              </a:pPr>
              <a:r>
                <a:rPr lang="en-US" sz="1200" dirty="0" smtClean="0">
                  <a:solidFill>
                    <a:srgbClr val="888888"/>
                  </a:solidFill>
                  <a:latin typeface="Vodafone Rg"/>
                </a:rPr>
                <a:t>Vodafone SMB solutions</a:t>
              </a:r>
            </a:p>
            <a:p>
              <a:pPr>
                <a:tabLst>
                  <a:tab pos="93663" algn="l"/>
                </a:tabLst>
              </a:pPr>
              <a:r>
                <a:rPr lang="en-US" sz="1200" dirty="0" smtClean="0">
                  <a:solidFill>
                    <a:srgbClr val="888888"/>
                  </a:solidFill>
                  <a:latin typeface="Vodafone Rg"/>
                </a:rPr>
                <a:t>Test yourself</a:t>
              </a:r>
            </a:p>
          </p:txBody>
        </p:sp>
      </p:grpSp>
      <p:sp>
        <p:nvSpPr>
          <p:cNvPr id="32" name="23 Rectángulo"/>
          <p:cNvSpPr/>
          <p:nvPr/>
        </p:nvSpPr>
        <p:spPr>
          <a:xfrm>
            <a:off x="0" y="-1"/>
            <a:ext cx="9144000" cy="617539"/>
          </a:xfrm>
          <a:prstGeom prst="rect">
            <a:avLst/>
          </a:prstGeom>
          <a:solidFill>
            <a:srgbClr val="80008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33" name="6 CuadroTexto"/>
          <p:cNvSpPr txBox="1"/>
          <p:nvPr/>
        </p:nvSpPr>
        <p:spPr>
          <a:xfrm>
            <a:off x="1408482" y="-43931"/>
            <a:ext cx="66179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What are Small Business Solutions?</a:t>
            </a:r>
            <a:endParaRPr lang="en-GB" sz="2800" b="1" dirty="0" smtClean="0">
              <a:solidFill>
                <a:schemeClr val="bg1"/>
              </a:solidFill>
              <a:latin typeface="Vodafone Rg"/>
            </a:endParaRPr>
          </a:p>
        </p:txBody>
      </p:sp>
      <p:pic>
        <p:nvPicPr>
          <p:cNvPr id="34"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752" y="38164"/>
            <a:ext cx="435530" cy="602887"/>
          </a:xfrm>
          <a:prstGeom prst="rect">
            <a:avLst/>
          </a:prstGeom>
        </p:spPr>
      </p:pic>
      <p:sp>
        <p:nvSpPr>
          <p:cNvPr id="35" name="Pentagon 34"/>
          <p:cNvSpPr>
            <a:spLocks noChangeAspect="1"/>
          </p:cNvSpPr>
          <p:nvPr/>
        </p:nvSpPr>
        <p:spPr>
          <a:xfrm>
            <a:off x="58260" y="374043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2" name="Flowchart: Merge 1"/>
          <p:cNvSpPr/>
          <p:nvPr/>
        </p:nvSpPr>
        <p:spPr>
          <a:xfrm>
            <a:off x="4976262" y="2005881"/>
            <a:ext cx="1049153" cy="130926"/>
          </a:xfrm>
          <a:prstGeom prst="flowChartMerge">
            <a:avLst/>
          </a:prstGeom>
          <a:solidFill>
            <a:schemeClr val="accent3">
              <a:lumMod val="20000"/>
              <a:lumOff val="80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kern="1200" dirty="0" smtClean="0">
              <a:solidFill>
                <a:srgbClr val="34342B"/>
              </a:solidFill>
              <a:latin typeface="Vodafone Rg"/>
            </a:endParaRPr>
          </a:p>
        </p:txBody>
      </p:sp>
      <p:sp>
        <p:nvSpPr>
          <p:cNvPr id="19" name="Flowchart: Merge 18"/>
          <p:cNvSpPr/>
          <p:nvPr/>
        </p:nvSpPr>
        <p:spPr>
          <a:xfrm>
            <a:off x="5013162" y="2947531"/>
            <a:ext cx="1049153" cy="130926"/>
          </a:xfrm>
          <a:prstGeom prst="flowChartMerge">
            <a:avLst/>
          </a:prstGeom>
          <a:solidFill>
            <a:schemeClr val="accent3">
              <a:lumMod val="20000"/>
              <a:lumOff val="80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kern="1200" dirty="0" smtClean="0">
              <a:solidFill>
                <a:srgbClr val="34342B"/>
              </a:solidFill>
              <a:latin typeface="Vodafone Rg"/>
            </a:endParaRPr>
          </a:p>
        </p:txBody>
      </p:sp>
    </p:spTree>
    <p:extLst>
      <p:ext uri="{BB962C8B-B14F-4D97-AF65-F5344CB8AC3E}">
        <p14:creationId xmlns:p14="http://schemas.microsoft.com/office/powerpoint/2010/main" val="352571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nodePh="1">
                                  <p:stCondLst>
                                    <p:cond delay="0"/>
                                  </p:stCondLst>
                                  <p:endCondLst>
                                    <p:cond evt="begin" delay="0">
                                      <p:tn val="5"/>
                                    </p:cond>
                                  </p:end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left)">
                                      <p:cBhvr>
                                        <p:cTn id="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1" name="Pentagon 10">
            <a:hlinkClick r:id="" action="ppaction://hlinkshowjump?jump=nextslide"/>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sp>
        <p:nvSpPr>
          <p:cNvPr id="21" name="TextBox 20"/>
          <p:cNvSpPr txBox="1"/>
          <p:nvPr/>
        </p:nvSpPr>
        <p:spPr>
          <a:xfrm>
            <a:off x="2341564" y="1009304"/>
            <a:ext cx="6272212" cy="2901774"/>
          </a:xfrm>
          <a:prstGeom prst="rect">
            <a:avLst/>
          </a:prstGeom>
        </p:spPr>
        <p:txBody>
          <a:bodyPr wrap="square" lIns="0" tIns="0" rIns="0" bIns="0" rtlCol="0">
            <a:noAutofit/>
          </a:bodyPr>
          <a:lstStyle/>
          <a:p>
            <a:pPr algn="ctr"/>
            <a:r>
              <a:rPr lang="en-US" sz="2400" dirty="0" smtClean="0">
                <a:latin typeface="Vodafone Rg"/>
              </a:rPr>
              <a:t>Now </a:t>
            </a:r>
            <a:r>
              <a:rPr lang="en-US" sz="2400" dirty="0">
                <a:latin typeface="Vodafone Rg"/>
              </a:rPr>
              <a:t>that we understand the </a:t>
            </a:r>
            <a:r>
              <a:rPr lang="en-US" sz="2400" dirty="0" smtClean="0">
                <a:latin typeface="Vodafone Rg"/>
              </a:rPr>
              <a:t>importance of Small Business Solutions, it is time to explore </a:t>
            </a:r>
            <a:r>
              <a:rPr lang="en-US" sz="2400" dirty="0">
                <a:latin typeface="Vodafone Rg"/>
              </a:rPr>
              <a:t>exactly </a:t>
            </a:r>
            <a:r>
              <a:rPr lang="en-US" sz="2400" dirty="0" smtClean="0">
                <a:latin typeface="Vodafone Rg"/>
              </a:rPr>
              <a:t>how Small Business Solutions </a:t>
            </a:r>
            <a:r>
              <a:rPr lang="en-US" sz="2400" dirty="0">
                <a:latin typeface="Vodafone Rg"/>
              </a:rPr>
              <a:t>are </a:t>
            </a:r>
            <a:r>
              <a:rPr lang="en-US" sz="2400" dirty="0" smtClean="0">
                <a:latin typeface="Vodafone Rg"/>
              </a:rPr>
              <a:t>built.</a:t>
            </a:r>
            <a:endParaRPr lang="en-US" sz="2400" dirty="0">
              <a:latin typeface="Vodafone Rg"/>
            </a:endParaRPr>
          </a:p>
          <a:p>
            <a:pPr algn="ctr"/>
            <a:endParaRPr lang="en-US" sz="2000" dirty="0">
              <a:latin typeface="Vodafone Rg"/>
            </a:endParaRPr>
          </a:p>
          <a:p>
            <a:pPr algn="ctr"/>
            <a:endParaRPr lang="en-US" sz="2400" dirty="0">
              <a:latin typeface="Vodafone Rg"/>
            </a:endParaRPr>
          </a:p>
          <a:p>
            <a:pPr marL="285750" indent="-285750">
              <a:buFont typeface="Arial"/>
              <a:buChar char="•"/>
            </a:pPr>
            <a:endParaRPr lang="en-US" sz="2400" dirty="0" smtClean="0">
              <a:latin typeface="Vodafone Rg"/>
            </a:endParaRPr>
          </a:p>
          <a:p>
            <a:pPr marL="285750" indent="-285750">
              <a:buFont typeface="Arial"/>
              <a:buChar char="•"/>
            </a:pPr>
            <a:endParaRPr lang="en-US" sz="2400" dirty="0">
              <a:latin typeface="Vodafone Rg"/>
            </a:endParaRPr>
          </a:p>
          <a:p>
            <a:pPr marL="285750" indent="-285750">
              <a:buFont typeface="Arial"/>
              <a:buChar char="•"/>
            </a:pPr>
            <a:endParaRPr lang="en-US" sz="2400" dirty="0" smtClean="0">
              <a:latin typeface="Vodafone Rg"/>
            </a:endParaRPr>
          </a:p>
          <a:p>
            <a:endParaRPr lang="en-US" sz="2400" dirty="0">
              <a:latin typeface="Vodafone Rg"/>
            </a:endParaRPr>
          </a:p>
          <a:p>
            <a:r>
              <a:rPr lang="en-GB" sz="2400" dirty="0" smtClean="0">
                <a:latin typeface="Vodafone Rg"/>
              </a:rPr>
              <a:t> </a:t>
            </a:r>
            <a:endParaRPr lang="en-GB" sz="2400" dirty="0">
              <a:latin typeface="Vodafone Rg"/>
            </a:endParaRPr>
          </a:p>
          <a:p>
            <a:pPr marL="285750" indent="-285750">
              <a:buFont typeface="Arial"/>
              <a:buChar char="•"/>
            </a:pPr>
            <a:endParaRPr lang="en-US" dirty="0" smtClean="0">
              <a:latin typeface="Vodafone Rg"/>
            </a:endParaRPr>
          </a:p>
        </p:txBody>
      </p:sp>
      <p:sp>
        <p:nvSpPr>
          <p:cNvPr id="22" name="TextBox 21"/>
          <p:cNvSpPr txBox="1"/>
          <p:nvPr/>
        </p:nvSpPr>
        <p:spPr>
          <a:xfrm>
            <a:off x="2025943" y="2901549"/>
            <a:ext cx="6831971" cy="648278"/>
          </a:xfrm>
          <a:prstGeom prst="rect">
            <a:avLst/>
          </a:prstGeom>
        </p:spPr>
        <p:txBody>
          <a:bodyPr wrap="square" lIns="0" tIns="0" rIns="0" bIns="0" rtlCol="0">
            <a:noAutofit/>
          </a:bodyPr>
          <a:lstStyle/>
          <a:p>
            <a:pPr lvl="0"/>
            <a:endParaRPr lang="en-GB" dirty="0">
              <a:solidFill>
                <a:srgbClr val="000000"/>
              </a:solidFill>
              <a:latin typeface="Vodafone Rg"/>
            </a:endParaRPr>
          </a:p>
        </p:txBody>
      </p:sp>
      <p:grpSp>
        <p:nvGrpSpPr>
          <p:cNvPr id="17" name="Group 16"/>
          <p:cNvGrpSpPr/>
          <p:nvPr/>
        </p:nvGrpSpPr>
        <p:grpSpPr>
          <a:xfrm>
            <a:off x="0" y="-1"/>
            <a:ext cx="1945904" cy="5143501"/>
            <a:chOff x="0" y="-1"/>
            <a:chExt cx="1945904" cy="5143501"/>
          </a:xfrm>
        </p:grpSpPr>
        <p:grpSp>
          <p:nvGrpSpPr>
            <p:cNvPr id="23" name="Group 22"/>
            <p:cNvGrpSpPr/>
            <p:nvPr/>
          </p:nvGrpSpPr>
          <p:grpSpPr>
            <a:xfrm>
              <a:off x="0" y="-1"/>
              <a:ext cx="1945904" cy="5143501"/>
              <a:chOff x="0" y="-1"/>
              <a:chExt cx="1945904" cy="5143501"/>
            </a:xfrm>
          </p:grpSpPr>
          <p:sp>
            <p:nvSpPr>
              <p:cNvPr id="25" name="Rectangle 24"/>
              <p:cNvSpPr/>
              <p:nvPr/>
            </p:nvSpPr>
            <p:spPr>
              <a:xfrm>
                <a:off x="0" y="-1"/>
                <a:ext cx="1945904" cy="5143501"/>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t="100000" r="100000"/>
                </a:path>
                <a:tileRect l="-100000" b="-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27" name="Pentagon 26"/>
              <p:cNvSpPr>
                <a:spLocks noChangeAspect="1"/>
              </p:cNvSpPr>
              <p:nvPr/>
            </p:nvSpPr>
            <p:spPr>
              <a:xfrm>
                <a:off x="51846"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Introduction</a:t>
                </a:r>
              </a:p>
            </p:txBody>
          </p:sp>
          <p:sp>
            <p:nvSpPr>
              <p:cNvPr id="28" name="Pentagon 27"/>
              <p:cNvSpPr>
                <a:spLocks noChangeAspect="1"/>
              </p:cNvSpPr>
              <p:nvPr/>
            </p:nvSpPr>
            <p:spPr>
              <a:xfrm>
                <a:off x="51846"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32" name="Pentagon 31"/>
              <p:cNvSpPr>
                <a:spLocks noChangeAspect="1"/>
              </p:cNvSpPr>
              <p:nvPr/>
            </p:nvSpPr>
            <p:spPr>
              <a:xfrm>
                <a:off x="58260" y="1740607"/>
                <a:ext cx="1764000" cy="415048"/>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grpSp>
        <p:sp>
          <p:nvSpPr>
            <p:cNvPr id="24" name="TextBox 23"/>
            <p:cNvSpPr txBox="1"/>
            <p:nvPr/>
          </p:nvSpPr>
          <p:spPr>
            <a:xfrm>
              <a:off x="71120" y="2214932"/>
              <a:ext cx="1794426" cy="1368347"/>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New technology</a:t>
              </a:r>
            </a:p>
            <a:p>
              <a:pPr>
                <a:tabLst>
                  <a:tab pos="93663" algn="l"/>
                </a:tabLst>
              </a:pPr>
              <a:r>
                <a:rPr lang="en-US" sz="1200" dirty="0">
                  <a:solidFill>
                    <a:srgbClr val="888888"/>
                  </a:solidFill>
                  <a:latin typeface="Vodafone Rg"/>
                </a:rPr>
                <a:t>New</a:t>
              </a:r>
              <a:r>
                <a:rPr lang="en-US" sz="1200" b="1" dirty="0">
                  <a:solidFill>
                    <a:schemeClr val="accent1"/>
                  </a:solidFill>
                  <a:latin typeface="Vodafone Rg"/>
                </a:rPr>
                <a:t> </a:t>
              </a:r>
              <a:r>
                <a:rPr lang="en-US" sz="1200" dirty="0">
                  <a:solidFill>
                    <a:srgbClr val="888888"/>
                  </a:solidFill>
                  <a:latin typeface="Vodafone Rg"/>
                </a:rPr>
                <a:t>competition</a:t>
              </a:r>
            </a:p>
            <a:p>
              <a:pPr>
                <a:tabLst>
                  <a:tab pos="93663" algn="l"/>
                </a:tabLst>
              </a:pPr>
              <a:r>
                <a:rPr lang="en-US" sz="1200" b="1" dirty="0">
                  <a:solidFill>
                    <a:schemeClr val="accent1"/>
                  </a:solidFill>
                  <a:latin typeface="Vodafone Rg"/>
                </a:rPr>
                <a:t>Small Business Solutions overview</a:t>
              </a:r>
            </a:p>
            <a:p>
              <a:pPr>
                <a:tabLst>
                  <a:tab pos="93663" algn="l"/>
                </a:tabLst>
              </a:pPr>
              <a:r>
                <a:rPr lang="en-US" sz="1200" dirty="0" smtClean="0">
                  <a:solidFill>
                    <a:srgbClr val="888888"/>
                  </a:solidFill>
                  <a:latin typeface="Vodafone Rg"/>
                </a:rPr>
                <a:t>Core business needs</a:t>
              </a:r>
            </a:p>
            <a:p>
              <a:pPr>
                <a:tabLst>
                  <a:tab pos="93663" algn="l"/>
                </a:tabLst>
              </a:pPr>
              <a:r>
                <a:rPr lang="en-US" sz="1200" dirty="0" smtClean="0">
                  <a:solidFill>
                    <a:srgbClr val="888888"/>
                  </a:solidFill>
                  <a:latin typeface="Vodafone Rg"/>
                </a:rPr>
                <a:t>Vodafone SMB solutions</a:t>
              </a:r>
            </a:p>
            <a:p>
              <a:pPr>
                <a:tabLst>
                  <a:tab pos="93663" algn="l"/>
                </a:tabLst>
              </a:pPr>
              <a:r>
                <a:rPr lang="en-US" sz="1200" dirty="0" smtClean="0">
                  <a:solidFill>
                    <a:srgbClr val="888888"/>
                  </a:solidFill>
                  <a:latin typeface="Vodafone Rg"/>
                </a:rPr>
                <a:t>Test yourself</a:t>
              </a:r>
            </a:p>
          </p:txBody>
        </p:sp>
      </p:grpSp>
      <p:sp>
        <p:nvSpPr>
          <p:cNvPr id="33" name="23 Rectángulo"/>
          <p:cNvSpPr/>
          <p:nvPr/>
        </p:nvSpPr>
        <p:spPr>
          <a:xfrm>
            <a:off x="0" y="-1"/>
            <a:ext cx="9144000" cy="617539"/>
          </a:xfrm>
          <a:prstGeom prst="rect">
            <a:avLst/>
          </a:prstGeom>
          <a:solidFill>
            <a:srgbClr val="80008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34" name="6 CuadroTexto"/>
          <p:cNvSpPr txBox="1"/>
          <p:nvPr/>
        </p:nvSpPr>
        <p:spPr>
          <a:xfrm>
            <a:off x="1408482" y="-43931"/>
            <a:ext cx="66179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What are Small Business Solutions?</a:t>
            </a:r>
            <a:endParaRPr lang="en-GB" sz="2800" b="1" dirty="0" smtClean="0">
              <a:solidFill>
                <a:schemeClr val="bg1"/>
              </a:solidFill>
              <a:latin typeface="Vodafone Rg"/>
            </a:endParaRPr>
          </a:p>
        </p:txBody>
      </p:sp>
      <p:pic>
        <p:nvPicPr>
          <p:cNvPr id="35"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752" y="38164"/>
            <a:ext cx="435530" cy="602887"/>
          </a:xfrm>
          <a:prstGeom prst="rect">
            <a:avLst/>
          </a:prstGeom>
        </p:spPr>
      </p:pic>
      <p:sp>
        <p:nvSpPr>
          <p:cNvPr id="36" name="Pentagon 35"/>
          <p:cNvSpPr>
            <a:spLocks noChangeAspect="1"/>
          </p:cNvSpPr>
          <p:nvPr/>
        </p:nvSpPr>
        <p:spPr>
          <a:xfrm>
            <a:off x="58260" y="374043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Tree>
    <p:extLst>
      <p:ext uri="{BB962C8B-B14F-4D97-AF65-F5344CB8AC3E}">
        <p14:creationId xmlns:p14="http://schemas.microsoft.com/office/powerpoint/2010/main" val="426034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nodePh="1">
                                  <p:stCondLst>
                                    <p:cond delay="0"/>
                                  </p:stCondLst>
                                  <p:endCondLst>
                                    <p:cond evt="begin" delay="0">
                                      <p:tn val="5"/>
                                    </p:cond>
                                  </p:end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left)">
                                      <p:cBhvr>
                                        <p:cTn id="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entagon 10">
            <a:hlinkClick r:id="" action="ppaction://hlinkshowjump?jump=nextslide"/>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sp>
        <p:nvSpPr>
          <p:cNvPr id="21" name="TextBox 20"/>
          <p:cNvSpPr txBox="1"/>
          <p:nvPr/>
        </p:nvSpPr>
        <p:spPr>
          <a:xfrm>
            <a:off x="2348096" y="1015041"/>
            <a:ext cx="6265679" cy="2901774"/>
          </a:xfrm>
          <a:prstGeom prst="rect">
            <a:avLst/>
          </a:prstGeom>
        </p:spPr>
        <p:txBody>
          <a:bodyPr wrap="square" lIns="0" tIns="0" rIns="0" bIns="0" rtlCol="0">
            <a:noAutofit/>
          </a:bodyPr>
          <a:lstStyle>
            <a:defPPr>
              <a:defRPr lang="en-US"/>
            </a:defPPr>
            <a:lvl1pPr algn="ctr">
              <a:defRPr sz="2000" b="1">
                <a:solidFill>
                  <a:srgbClr val="FF0000"/>
                </a:solidFill>
                <a:latin typeface="Vodafone Lt" panose="020B0606040202020204" pitchFamily="34" charset="0"/>
              </a:defRPr>
            </a:lvl1pPr>
          </a:lstStyle>
          <a:p>
            <a:pPr algn="l"/>
            <a:r>
              <a:rPr lang="en-US" sz="2400" dirty="0" smtClean="0">
                <a:latin typeface="Vodafone Rg"/>
              </a:rPr>
              <a:t>Small Business Solutions</a:t>
            </a:r>
            <a:r>
              <a:rPr lang="en-US" sz="2400" dirty="0">
                <a:latin typeface="Vodafone Rg"/>
              </a:rPr>
              <a:t>…</a:t>
            </a:r>
          </a:p>
          <a:p>
            <a:pPr algn="l"/>
            <a:endParaRPr lang="en-US" sz="2400" dirty="0">
              <a:solidFill>
                <a:schemeClr val="bg2"/>
              </a:solidFill>
              <a:latin typeface="Vodafone Rg"/>
            </a:endParaRPr>
          </a:p>
          <a:p>
            <a:pPr algn="l"/>
            <a:r>
              <a:rPr lang="en-US" sz="2400" b="0" dirty="0" smtClean="0">
                <a:solidFill>
                  <a:schemeClr val="bg2"/>
                </a:solidFill>
                <a:latin typeface="Vodafone Rg"/>
              </a:rPr>
              <a:t>…are simple </a:t>
            </a:r>
            <a:r>
              <a:rPr lang="en-US" sz="2400" b="0" dirty="0">
                <a:solidFill>
                  <a:schemeClr val="bg2"/>
                </a:solidFill>
                <a:latin typeface="Vodafone Rg"/>
              </a:rPr>
              <a:t>to sell solutions that </a:t>
            </a:r>
            <a:r>
              <a:rPr lang="en-US" sz="2400" b="0" dirty="0" smtClean="0">
                <a:solidFill>
                  <a:schemeClr val="bg2"/>
                </a:solidFill>
                <a:latin typeface="Vodafone Rg"/>
              </a:rPr>
              <a:t>meet </a:t>
            </a:r>
            <a:r>
              <a:rPr lang="en-US" sz="2400" b="0" dirty="0">
                <a:solidFill>
                  <a:schemeClr val="bg2"/>
                </a:solidFill>
                <a:latin typeface="Vodafone Rg"/>
              </a:rPr>
              <a:t>the core business needs of your customer enabling them </a:t>
            </a:r>
            <a:r>
              <a:rPr lang="en-US" sz="2400" b="0" dirty="0" smtClean="0">
                <a:solidFill>
                  <a:schemeClr val="bg2"/>
                </a:solidFill>
                <a:latin typeface="Vodafone Rg"/>
              </a:rPr>
              <a:t>to grow, by letting </a:t>
            </a:r>
            <a:r>
              <a:rPr lang="en-US" sz="2400" b="0" dirty="0">
                <a:solidFill>
                  <a:schemeClr val="bg2"/>
                </a:solidFill>
                <a:latin typeface="Vodafone Rg"/>
              </a:rPr>
              <a:t>them focus on their </a:t>
            </a:r>
            <a:r>
              <a:rPr lang="en-US" sz="2400" b="0" dirty="0" smtClean="0">
                <a:solidFill>
                  <a:schemeClr val="bg2"/>
                </a:solidFill>
                <a:latin typeface="Vodafone Rg"/>
              </a:rPr>
              <a:t>business </a:t>
            </a:r>
            <a:r>
              <a:rPr lang="en-US" sz="2400" b="0" dirty="0">
                <a:solidFill>
                  <a:schemeClr val="bg2"/>
                </a:solidFill>
                <a:latin typeface="Vodafone Rg"/>
              </a:rPr>
              <a:t>while we take care of their ICT </a:t>
            </a:r>
            <a:r>
              <a:rPr lang="en-US" sz="2400" b="0" dirty="0" smtClean="0">
                <a:solidFill>
                  <a:schemeClr val="bg2"/>
                </a:solidFill>
                <a:latin typeface="Vodafone Rg"/>
              </a:rPr>
              <a:t>solution.</a:t>
            </a:r>
            <a:endParaRPr lang="en-US" sz="2400" b="0" dirty="0">
              <a:solidFill>
                <a:schemeClr val="bg2"/>
              </a:solidFill>
              <a:latin typeface="Vodafone Rg"/>
            </a:endParaRPr>
          </a:p>
          <a:p>
            <a:pPr algn="l"/>
            <a:endParaRPr lang="en-US" b="0" dirty="0">
              <a:solidFill>
                <a:schemeClr val="bg2"/>
              </a:solidFill>
              <a:latin typeface="Vodafone Rg"/>
            </a:endParaRPr>
          </a:p>
        </p:txBody>
      </p:sp>
      <p:sp>
        <p:nvSpPr>
          <p:cNvPr id="22" name="TextBox 21"/>
          <p:cNvSpPr txBox="1"/>
          <p:nvPr/>
        </p:nvSpPr>
        <p:spPr>
          <a:xfrm>
            <a:off x="2025943" y="2901549"/>
            <a:ext cx="6831971" cy="648278"/>
          </a:xfrm>
          <a:prstGeom prst="rect">
            <a:avLst/>
          </a:prstGeom>
        </p:spPr>
        <p:txBody>
          <a:bodyPr wrap="square" lIns="0" tIns="0" rIns="0" bIns="0" rtlCol="0">
            <a:noAutofit/>
          </a:bodyPr>
          <a:lstStyle/>
          <a:p>
            <a:pPr lvl="0"/>
            <a:endParaRPr lang="en-GB" dirty="0">
              <a:solidFill>
                <a:srgbClr val="000000"/>
              </a:solidFill>
              <a:latin typeface="Vodafone Rg"/>
            </a:endParaRPr>
          </a:p>
        </p:txBody>
      </p:sp>
      <p:grpSp>
        <p:nvGrpSpPr>
          <p:cNvPr id="17" name="Group 16"/>
          <p:cNvGrpSpPr/>
          <p:nvPr/>
        </p:nvGrpSpPr>
        <p:grpSpPr>
          <a:xfrm>
            <a:off x="0" y="-1"/>
            <a:ext cx="1945904" cy="5143501"/>
            <a:chOff x="0" y="-1"/>
            <a:chExt cx="1945904" cy="5143501"/>
          </a:xfrm>
        </p:grpSpPr>
        <p:grpSp>
          <p:nvGrpSpPr>
            <p:cNvPr id="23" name="Group 22"/>
            <p:cNvGrpSpPr/>
            <p:nvPr/>
          </p:nvGrpSpPr>
          <p:grpSpPr>
            <a:xfrm>
              <a:off x="0" y="-1"/>
              <a:ext cx="1945904" cy="5143501"/>
              <a:chOff x="0" y="-1"/>
              <a:chExt cx="1945904" cy="5143501"/>
            </a:xfrm>
          </p:grpSpPr>
          <p:sp>
            <p:nvSpPr>
              <p:cNvPr id="25" name="Rectangle 24"/>
              <p:cNvSpPr/>
              <p:nvPr/>
            </p:nvSpPr>
            <p:spPr>
              <a:xfrm>
                <a:off x="0" y="-1"/>
                <a:ext cx="1945904" cy="5143501"/>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t="100000" r="100000"/>
                </a:path>
                <a:tileRect l="-100000" b="-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27" name="Pentagon 26"/>
              <p:cNvSpPr>
                <a:spLocks noChangeAspect="1"/>
              </p:cNvSpPr>
              <p:nvPr/>
            </p:nvSpPr>
            <p:spPr>
              <a:xfrm>
                <a:off x="51846"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Introduction</a:t>
                </a:r>
              </a:p>
            </p:txBody>
          </p:sp>
          <p:sp>
            <p:nvSpPr>
              <p:cNvPr id="28" name="Pentagon 27"/>
              <p:cNvSpPr>
                <a:spLocks noChangeAspect="1"/>
              </p:cNvSpPr>
              <p:nvPr/>
            </p:nvSpPr>
            <p:spPr>
              <a:xfrm>
                <a:off x="51846"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31" name="Pentagon 30"/>
              <p:cNvSpPr>
                <a:spLocks noChangeAspect="1"/>
              </p:cNvSpPr>
              <p:nvPr/>
            </p:nvSpPr>
            <p:spPr>
              <a:xfrm>
                <a:off x="58260" y="1740607"/>
                <a:ext cx="1764000" cy="415048"/>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grpSp>
        <p:sp>
          <p:nvSpPr>
            <p:cNvPr id="24" name="TextBox 23"/>
            <p:cNvSpPr txBox="1"/>
            <p:nvPr/>
          </p:nvSpPr>
          <p:spPr>
            <a:xfrm>
              <a:off x="71120" y="2214932"/>
              <a:ext cx="1794426" cy="1368347"/>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New technology</a:t>
              </a:r>
            </a:p>
            <a:p>
              <a:pPr>
                <a:tabLst>
                  <a:tab pos="93663" algn="l"/>
                </a:tabLst>
              </a:pPr>
              <a:r>
                <a:rPr lang="en-US" sz="1200" dirty="0">
                  <a:solidFill>
                    <a:srgbClr val="888888"/>
                  </a:solidFill>
                  <a:latin typeface="Vodafone Rg"/>
                </a:rPr>
                <a:t>New</a:t>
              </a:r>
              <a:r>
                <a:rPr lang="en-US" sz="1200" b="1" dirty="0">
                  <a:solidFill>
                    <a:schemeClr val="accent1"/>
                  </a:solidFill>
                  <a:latin typeface="Vodafone Rg"/>
                </a:rPr>
                <a:t> </a:t>
              </a:r>
              <a:r>
                <a:rPr lang="en-US" sz="1200" dirty="0">
                  <a:solidFill>
                    <a:srgbClr val="888888"/>
                  </a:solidFill>
                  <a:latin typeface="Vodafone Rg"/>
                </a:rPr>
                <a:t>competition</a:t>
              </a:r>
            </a:p>
            <a:p>
              <a:pPr>
                <a:tabLst>
                  <a:tab pos="93663" algn="l"/>
                </a:tabLst>
              </a:pPr>
              <a:r>
                <a:rPr lang="en-US" sz="1200" b="1" dirty="0">
                  <a:solidFill>
                    <a:schemeClr val="accent1"/>
                  </a:solidFill>
                  <a:latin typeface="Vodafone Rg"/>
                </a:rPr>
                <a:t>Small Business Solutions overview</a:t>
              </a:r>
            </a:p>
            <a:p>
              <a:pPr>
                <a:tabLst>
                  <a:tab pos="93663" algn="l"/>
                </a:tabLst>
              </a:pPr>
              <a:r>
                <a:rPr lang="en-US" sz="1200" dirty="0" smtClean="0">
                  <a:solidFill>
                    <a:srgbClr val="888888"/>
                  </a:solidFill>
                  <a:latin typeface="Vodafone Rg"/>
                </a:rPr>
                <a:t>Core business needs</a:t>
              </a:r>
            </a:p>
            <a:p>
              <a:pPr>
                <a:tabLst>
                  <a:tab pos="93663" algn="l"/>
                </a:tabLst>
              </a:pPr>
              <a:r>
                <a:rPr lang="en-US" sz="1200" dirty="0" smtClean="0">
                  <a:solidFill>
                    <a:srgbClr val="888888"/>
                  </a:solidFill>
                  <a:latin typeface="Vodafone Rg"/>
                </a:rPr>
                <a:t>Vodafone SMB solutions</a:t>
              </a:r>
            </a:p>
            <a:p>
              <a:pPr>
                <a:tabLst>
                  <a:tab pos="93663" algn="l"/>
                </a:tabLst>
              </a:pPr>
              <a:r>
                <a:rPr lang="en-US" sz="1200" dirty="0" smtClean="0">
                  <a:solidFill>
                    <a:srgbClr val="888888"/>
                  </a:solidFill>
                  <a:latin typeface="Vodafone Rg"/>
                </a:rPr>
                <a:t>Test yourself</a:t>
              </a:r>
            </a:p>
          </p:txBody>
        </p:sp>
      </p:grpSp>
      <p:sp>
        <p:nvSpPr>
          <p:cNvPr id="32" name="23 Rectángulo"/>
          <p:cNvSpPr/>
          <p:nvPr/>
        </p:nvSpPr>
        <p:spPr>
          <a:xfrm>
            <a:off x="0" y="-1"/>
            <a:ext cx="9144000" cy="617539"/>
          </a:xfrm>
          <a:prstGeom prst="rect">
            <a:avLst/>
          </a:prstGeom>
          <a:solidFill>
            <a:srgbClr val="80008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33" name="6 CuadroTexto"/>
          <p:cNvSpPr txBox="1"/>
          <p:nvPr/>
        </p:nvSpPr>
        <p:spPr>
          <a:xfrm>
            <a:off x="1408482" y="-43931"/>
            <a:ext cx="66179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What are Small Business Solutions?</a:t>
            </a:r>
            <a:endParaRPr lang="en-GB" sz="2800" b="1" dirty="0" smtClean="0">
              <a:solidFill>
                <a:schemeClr val="bg1"/>
              </a:solidFill>
              <a:latin typeface="Vodafone Rg"/>
            </a:endParaRPr>
          </a:p>
        </p:txBody>
      </p:sp>
      <p:pic>
        <p:nvPicPr>
          <p:cNvPr id="34"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752" y="38164"/>
            <a:ext cx="435530" cy="602887"/>
          </a:xfrm>
          <a:prstGeom prst="rect">
            <a:avLst/>
          </a:prstGeom>
        </p:spPr>
      </p:pic>
      <p:sp>
        <p:nvSpPr>
          <p:cNvPr id="35" name="Pentagon 34"/>
          <p:cNvSpPr>
            <a:spLocks noChangeAspect="1"/>
          </p:cNvSpPr>
          <p:nvPr/>
        </p:nvSpPr>
        <p:spPr>
          <a:xfrm>
            <a:off x="58260" y="374043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Tree>
    <p:extLst>
      <p:ext uri="{BB962C8B-B14F-4D97-AF65-F5344CB8AC3E}">
        <p14:creationId xmlns:p14="http://schemas.microsoft.com/office/powerpoint/2010/main" val="165528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nodePh="1">
                                  <p:stCondLst>
                                    <p:cond delay="0"/>
                                  </p:stCondLst>
                                  <p:endCondLst>
                                    <p:cond evt="begin" delay="0">
                                      <p:tn val="5"/>
                                    </p:cond>
                                  </p:end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left)">
                                      <p:cBhvr>
                                        <p:cTn id="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1" name="Pentagon 10">
            <a:hlinkClick r:id="" action="ppaction://hlinkshowjump?jump=nextslide"/>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sp>
        <p:nvSpPr>
          <p:cNvPr id="21" name="TextBox 20"/>
          <p:cNvSpPr txBox="1"/>
          <p:nvPr/>
        </p:nvSpPr>
        <p:spPr>
          <a:xfrm>
            <a:off x="2338872" y="999391"/>
            <a:ext cx="6274904" cy="2901774"/>
          </a:xfrm>
          <a:prstGeom prst="rect">
            <a:avLst/>
          </a:prstGeom>
        </p:spPr>
        <p:txBody>
          <a:bodyPr wrap="square" lIns="0" tIns="0" rIns="0" bIns="0" rtlCol="0">
            <a:noAutofit/>
          </a:bodyPr>
          <a:lstStyle/>
          <a:p>
            <a:r>
              <a:rPr lang="en-US" dirty="0" smtClean="0">
                <a:solidFill>
                  <a:srgbClr val="000000"/>
                </a:solidFill>
                <a:latin typeface="Vodafone Rg"/>
              </a:rPr>
              <a:t>Let</a:t>
            </a:r>
            <a:r>
              <a:rPr lang="fr-FR" dirty="0" smtClean="0">
                <a:solidFill>
                  <a:srgbClr val="000000"/>
                </a:solidFill>
                <a:latin typeface="Vodafone Rg"/>
              </a:rPr>
              <a:t>’s remember </a:t>
            </a:r>
            <a:r>
              <a:rPr lang="fr-FR" b="1" dirty="0" smtClean="0">
                <a:solidFill>
                  <a:srgbClr val="FF0000"/>
                </a:solidFill>
                <a:latin typeface="Vodafone Rg"/>
              </a:rPr>
              <a:t>Core Business Needs </a:t>
            </a:r>
            <a:r>
              <a:rPr lang="fr-FR" dirty="0" smtClean="0">
                <a:latin typeface="Vodafone Rg"/>
              </a:rPr>
              <a:t>from our first module…</a:t>
            </a:r>
            <a:endParaRPr lang="en-US" dirty="0" smtClean="0">
              <a:latin typeface="Vodafone Rg"/>
            </a:endParaRPr>
          </a:p>
          <a:p>
            <a:endParaRPr lang="en-US" dirty="0" smtClean="0">
              <a:latin typeface="Vodafone Rg"/>
            </a:endParaRPr>
          </a:p>
          <a:p>
            <a:r>
              <a:rPr lang="en-US" dirty="0" smtClean="0">
                <a:latin typeface="Vodafone Rg"/>
              </a:rPr>
              <a:t>They directly contribute to </a:t>
            </a:r>
            <a:r>
              <a:rPr lang="en-US" b="1" dirty="0" smtClean="0">
                <a:latin typeface="Vodafone Rg"/>
              </a:rPr>
              <a:t>revenue generation</a:t>
            </a:r>
            <a:r>
              <a:rPr lang="en-US" b="1" dirty="0">
                <a:latin typeface="Vodafone Rg"/>
              </a:rPr>
              <a:t> </a:t>
            </a:r>
            <a:r>
              <a:rPr lang="en-US" dirty="0" smtClean="0">
                <a:latin typeface="Vodafone Rg"/>
              </a:rPr>
              <a:t>and help small business grow their revenue</a:t>
            </a:r>
          </a:p>
          <a:p>
            <a:endParaRPr lang="en-US" dirty="0">
              <a:latin typeface="Vodafone Rg"/>
            </a:endParaRPr>
          </a:p>
          <a:p>
            <a:r>
              <a:rPr lang="en-US" b="1" dirty="0" smtClean="0">
                <a:latin typeface="Vodafone Rg"/>
              </a:rPr>
              <a:t>Remember</a:t>
            </a:r>
            <a:r>
              <a:rPr lang="en-US" dirty="0" smtClean="0">
                <a:latin typeface="Vodafone Rg"/>
              </a:rPr>
              <a:t>: companies </a:t>
            </a:r>
            <a:r>
              <a:rPr lang="en-US" dirty="0">
                <a:latin typeface="Vodafone Rg"/>
              </a:rPr>
              <a:t>perform lots of tasks that are not directly revenue </a:t>
            </a:r>
            <a:r>
              <a:rPr lang="en-US" dirty="0" smtClean="0">
                <a:latin typeface="Vodafone Rg"/>
              </a:rPr>
              <a:t>generating</a:t>
            </a:r>
            <a:r>
              <a:rPr lang="en-US" dirty="0">
                <a:latin typeface="Vodafone Rg"/>
              </a:rPr>
              <a:t> </a:t>
            </a:r>
            <a:r>
              <a:rPr lang="en-US" dirty="0" smtClean="0">
                <a:latin typeface="Vodafone Rg"/>
              </a:rPr>
              <a:t>such as administration-</a:t>
            </a:r>
            <a:r>
              <a:rPr lang="en-US" dirty="0">
                <a:latin typeface="Vodafone Rg"/>
              </a:rPr>
              <a:t>based tasks that need to be done as part of doing business such as complying with </a:t>
            </a:r>
            <a:r>
              <a:rPr lang="en-US" dirty="0" smtClean="0">
                <a:latin typeface="Vodafone Rg"/>
              </a:rPr>
              <a:t>tax and legal obligations. </a:t>
            </a:r>
          </a:p>
          <a:p>
            <a:endParaRPr lang="en-US" dirty="0">
              <a:latin typeface="Vodafone Rg"/>
            </a:endParaRPr>
          </a:p>
          <a:p>
            <a:r>
              <a:rPr lang="en-US" dirty="0" smtClean="0">
                <a:latin typeface="Vodafone Rg"/>
              </a:rPr>
              <a:t>However </a:t>
            </a:r>
            <a:r>
              <a:rPr lang="en-US" dirty="0">
                <a:latin typeface="Vodafone Rg"/>
              </a:rPr>
              <a:t>we can make the most impact and improve our chances of success by helping </a:t>
            </a:r>
            <a:r>
              <a:rPr lang="en-US" dirty="0" smtClean="0">
                <a:latin typeface="Vodafone Rg"/>
              </a:rPr>
              <a:t>customers </a:t>
            </a:r>
            <a:r>
              <a:rPr lang="en-US" dirty="0">
                <a:latin typeface="Vodafone Rg"/>
              </a:rPr>
              <a:t>with their direct revenue generating activities</a:t>
            </a:r>
            <a:r>
              <a:rPr lang="en-US" dirty="0" smtClean="0">
                <a:latin typeface="Vodafone Rg"/>
              </a:rPr>
              <a:t>.</a:t>
            </a:r>
            <a:endParaRPr lang="en-GB" dirty="0">
              <a:latin typeface="Vodafone Rg"/>
            </a:endParaRPr>
          </a:p>
          <a:p>
            <a:pPr marL="285750" indent="-285750">
              <a:buFont typeface="Arial"/>
              <a:buChar char="•"/>
            </a:pPr>
            <a:endParaRPr lang="en-US" sz="1400" dirty="0" smtClean="0">
              <a:latin typeface="Vodafone Rg"/>
            </a:endParaRPr>
          </a:p>
        </p:txBody>
      </p:sp>
      <p:sp>
        <p:nvSpPr>
          <p:cNvPr id="22" name="TextBox 21"/>
          <p:cNvSpPr txBox="1"/>
          <p:nvPr/>
        </p:nvSpPr>
        <p:spPr>
          <a:xfrm>
            <a:off x="2025943" y="2901549"/>
            <a:ext cx="6831971" cy="648278"/>
          </a:xfrm>
          <a:prstGeom prst="rect">
            <a:avLst/>
          </a:prstGeom>
        </p:spPr>
        <p:txBody>
          <a:bodyPr wrap="square" lIns="0" tIns="0" rIns="0" bIns="0" rtlCol="0">
            <a:noAutofit/>
          </a:bodyPr>
          <a:lstStyle/>
          <a:p>
            <a:pPr lvl="0"/>
            <a:endParaRPr lang="en-GB" dirty="0">
              <a:solidFill>
                <a:srgbClr val="000000"/>
              </a:solidFill>
              <a:latin typeface="Vodafone Rg"/>
            </a:endParaRPr>
          </a:p>
        </p:txBody>
      </p:sp>
      <p:grpSp>
        <p:nvGrpSpPr>
          <p:cNvPr id="17" name="Group 16"/>
          <p:cNvGrpSpPr/>
          <p:nvPr/>
        </p:nvGrpSpPr>
        <p:grpSpPr>
          <a:xfrm>
            <a:off x="0" y="-1"/>
            <a:ext cx="1945904" cy="5143501"/>
            <a:chOff x="0" y="-1"/>
            <a:chExt cx="1945904" cy="5143501"/>
          </a:xfrm>
        </p:grpSpPr>
        <p:grpSp>
          <p:nvGrpSpPr>
            <p:cNvPr id="23" name="Group 22"/>
            <p:cNvGrpSpPr/>
            <p:nvPr/>
          </p:nvGrpSpPr>
          <p:grpSpPr>
            <a:xfrm>
              <a:off x="0" y="-1"/>
              <a:ext cx="1945904" cy="5143501"/>
              <a:chOff x="0" y="-1"/>
              <a:chExt cx="1945904" cy="5143501"/>
            </a:xfrm>
          </p:grpSpPr>
          <p:sp>
            <p:nvSpPr>
              <p:cNvPr id="25" name="Rectangle 24"/>
              <p:cNvSpPr/>
              <p:nvPr/>
            </p:nvSpPr>
            <p:spPr>
              <a:xfrm>
                <a:off x="0" y="-1"/>
                <a:ext cx="1945904" cy="5143501"/>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t="100000" r="100000"/>
                </a:path>
                <a:tileRect l="-100000" b="-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27" name="Pentagon 26"/>
              <p:cNvSpPr>
                <a:spLocks noChangeAspect="1"/>
              </p:cNvSpPr>
              <p:nvPr/>
            </p:nvSpPr>
            <p:spPr>
              <a:xfrm>
                <a:off x="51846"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Introduction</a:t>
                </a:r>
              </a:p>
            </p:txBody>
          </p:sp>
          <p:sp>
            <p:nvSpPr>
              <p:cNvPr id="28" name="Pentagon 27"/>
              <p:cNvSpPr>
                <a:spLocks noChangeAspect="1"/>
              </p:cNvSpPr>
              <p:nvPr/>
            </p:nvSpPr>
            <p:spPr>
              <a:xfrm>
                <a:off x="51846"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32" name="Pentagon 31"/>
              <p:cNvSpPr>
                <a:spLocks noChangeAspect="1"/>
              </p:cNvSpPr>
              <p:nvPr/>
            </p:nvSpPr>
            <p:spPr>
              <a:xfrm>
                <a:off x="58260" y="1740607"/>
                <a:ext cx="1764000" cy="415048"/>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grpSp>
        <p:sp>
          <p:nvSpPr>
            <p:cNvPr id="24" name="TextBox 23"/>
            <p:cNvSpPr txBox="1"/>
            <p:nvPr/>
          </p:nvSpPr>
          <p:spPr>
            <a:xfrm>
              <a:off x="71120" y="2214932"/>
              <a:ext cx="1794426" cy="1368347"/>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New technology</a:t>
              </a:r>
            </a:p>
            <a:p>
              <a:pPr>
                <a:tabLst>
                  <a:tab pos="93663" algn="l"/>
                </a:tabLst>
              </a:pPr>
              <a:r>
                <a:rPr lang="en-US" sz="1200" dirty="0">
                  <a:solidFill>
                    <a:srgbClr val="888888"/>
                  </a:solidFill>
                  <a:latin typeface="Vodafone Rg"/>
                </a:rPr>
                <a:t>New</a:t>
              </a:r>
              <a:r>
                <a:rPr lang="en-US" sz="1200" b="1" dirty="0">
                  <a:solidFill>
                    <a:schemeClr val="accent1"/>
                  </a:solidFill>
                  <a:latin typeface="Vodafone Rg"/>
                </a:rPr>
                <a:t> </a:t>
              </a:r>
              <a:r>
                <a:rPr lang="en-US" sz="1200" dirty="0">
                  <a:solidFill>
                    <a:srgbClr val="888888"/>
                  </a:solidFill>
                  <a:latin typeface="Vodafone Rg"/>
                </a:rPr>
                <a:t>competition</a:t>
              </a:r>
            </a:p>
            <a:p>
              <a:pPr>
                <a:tabLst>
                  <a:tab pos="93663" algn="l"/>
                </a:tabLst>
              </a:pPr>
              <a:r>
                <a:rPr lang="en-US" sz="1200" dirty="0">
                  <a:solidFill>
                    <a:srgbClr val="888888"/>
                  </a:solidFill>
                  <a:latin typeface="Vodafone Rg"/>
                </a:rPr>
                <a:t>Small Business Solutions overview</a:t>
              </a:r>
            </a:p>
            <a:p>
              <a:pPr>
                <a:tabLst>
                  <a:tab pos="93663" algn="l"/>
                </a:tabLst>
              </a:pPr>
              <a:r>
                <a:rPr lang="en-US" sz="1200" b="1" dirty="0">
                  <a:solidFill>
                    <a:schemeClr val="accent1"/>
                  </a:solidFill>
                  <a:latin typeface="Vodafone Rg"/>
                </a:rPr>
                <a:t>Core business needs</a:t>
              </a:r>
            </a:p>
            <a:p>
              <a:pPr>
                <a:tabLst>
                  <a:tab pos="93663" algn="l"/>
                </a:tabLst>
              </a:pPr>
              <a:r>
                <a:rPr lang="en-US" sz="1200" dirty="0" smtClean="0">
                  <a:solidFill>
                    <a:srgbClr val="888888"/>
                  </a:solidFill>
                  <a:latin typeface="Vodafone Rg"/>
                </a:rPr>
                <a:t>Vodafone SMB solutions</a:t>
              </a:r>
            </a:p>
            <a:p>
              <a:pPr>
                <a:tabLst>
                  <a:tab pos="93663" algn="l"/>
                </a:tabLst>
              </a:pPr>
              <a:r>
                <a:rPr lang="en-US" sz="1200" dirty="0" smtClean="0">
                  <a:solidFill>
                    <a:srgbClr val="888888"/>
                  </a:solidFill>
                  <a:latin typeface="Vodafone Rg"/>
                </a:rPr>
                <a:t>Test yourself</a:t>
              </a:r>
            </a:p>
          </p:txBody>
        </p:sp>
      </p:grpSp>
      <p:sp>
        <p:nvSpPr>
          <p:cNvPr id="33" name="23 Rectángulo"/>
          <p:cNvSpPr/>
          <p:nvPr/>
        </p:nvSpPr>
        <p:spPr>
          <a:xfrm>
            <a:off x="0" y="-1"/>
            <a:ext cx="9144000" cy="617539"/>
          </a:xfrm>
          <a:prstGeom prst="rect">
            <a:avLst/>
          </a:prstGeom>
          <a:solidFill>
            <a:srgbClr val="80008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34" name="6 CuadroTexto"/>
          <p:cNvSpPr txBox="1"/>
          <p:nvPr/>
        </p:nvSpPr>
        <p:spPr>
          <a:xfrm>
            <a:off x="1408482" y="-43931"/>
            <a:ext cx="66179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What are Small Business Solutions?</a:t>
            </a:r>
            <a:endParaRPr lang="en-GB" sz="2800" b="1" dirty="0" smtClean="0">
              <a:solidFill>
                <a:schemeClr val="bg1"/>
              </a:solidFill>
              <a:latin typeface="Vodafone Rg"/>
            </a:endParaRPr>
          </a:p>
        </p:txBody>
      </p:sp>
      <p:pic>
        <p:nvPicPr>
          <p:cNvPr id="35"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752" y="38164"/>
            <a:ext cx="435530" cy="602887"/>
          </a:xfrm>
          <a:prstGeom prst="rect">
            <a:avLst/>
          </a:prstGeom>
        </p:spPr>
      </p:pic>
      <p:sp>
        <p:nvSpPr>
          <p:cNvPr id="36" name="Pentagon 35"/>
          <p:cNvSpPr>
            <a:spLocks noChangeAspect="1"/>
          </p:cNvSpPr>
          <p:nvPr/>
        </p:nvSpPr>
        <p:spPr>
          <a:xfrm>
            <a:off x="58260" y="374043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Tree>
    <p:extLst>
      <p:ext uri="{BB962C8B-B14F-4D97-AF65-F5344CB8AC3E}">
        <p14:creationId xmlns:p14="http://schemas.microsoft.com/office/powerpoint/2010/main" val="358918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nodePh="1">
                                  <p:stCondLst>
                                    <p:cond delay="0"/>
                                  </p:stCondLst>
                                  <p:endCondLst>
                                    <p:cond evt="begin" delay="0">
                                      <p:tn val="5"/>
                                    </p:cond>
                                  </p:end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left)">
                                      <p:cBhvr>
                                        <p:cTn id="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1" name="Pentagon 10">
            <a:hlinkClick r:id="" action="ppaction://hlinkshowjump?jump=nextslide"/>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sp>
        <p:nvSpPr>
          <p:cNvPr id="22" name="TextBox 21"/>
          <p:cNvSpPr txBox="1"/>
          <p:nvPr/>
        </p:nvSpPr>
        <p:spPr>
          <a:xfrm>
            <a:off x="2025943" y="2901549"/>
            <a:ext cx="6831971" cy="648278"/>
          </a:xfrm>
          <a:prstGeom prst="rect">
            <a:avLst/>
          </a:prstGeom>
        </p:spPr>
        <p:txBody>
          <a:bodyPr wrap="square" lIns="0" tIns="0" rIns="0" bIns="0" rtlCol="0">
            <a:noAutofit/>
          </a:bodyPr>
          <a:lstStyle/>
          <a:p>
            <a:pPr lvl="0"/>
            <a:endParaRPr lang="en-GB" dirty="0">
              <a:solidFill>
                <a:srgbClr val="000000"/>
              </a:solidFill>
              <a:latin typeface="Vodafone Rg"/>
            </a:endParaRPr>
          </a:p>
        </p:txBody>
      </p:sp>
      <p:grpSp>
        <p:nvGrpSpPr>
          <p:cNvPr id="17" name="Group 16"/>
          <p:cNvGrpSpPr/>
          <p:nvPr/>
        </p:nvGrpSpPr>
        <p:grpSpPr>
          <a:xfrm>
            <a:off x="0" y="-1"/>
            <a:ext cx="1945904" cy="5143501"/>
            <a:chOff x="0" y="-1"/>
            <a:chExt cx="1945904" cy="5143501"/>
          </a:xfrm>
        </p:grpSpPr>
        <p:grpSp>
          <p:nvGrpSpPr>
            <p:cNvPr id="23" name="Group 22"/>
            <p:cNvGrpSpPr/>
            <p:nvPr/>
          </p:nvGrpSpPr>
          <p:grpSpPr>
            <a:xfrm>
              <a:off x="0" y="-1"/>
              <a:ext cx="1945904" cy="5143501"/>
              <a:chOff x="0" y="-1"/>
              <a:chExt cx="1945904" cy="5143501"/>
            </a:xfrm>
          </p:grpSpPr>
          <p:sp>
            <p:nvSpPr>
              <p:cNvPr id="25" name="Rectangle 24"/>
              <p:cNvSpPr/>
              <p:nvPr/>
            </p:nvSpPr>
            <p:spPr>
              <a:xfrm>
                <a:off x="0" y="-1"/>
                <a:ext cx="1945904" cy="5143501"/>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t="100000" r="100000"/>
                </a:path>
                <a:tileRect l="-100000" b="-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27" name="Pentagon 26"/>
              <p:cNvSpPr>
                <a:spLocks noChangeAspect="1"/>
              </p:cNvSpPr>
              <p:nvPr/>
            </p:nvSpPr>
            <p:spPr>
              <a:xfrm>
                <a:off x="51846"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Introduction</a:t>
                </a:r>
              </a:p>
            </p:txBody>
          </p:sp>
          <p:sp>
            <p:nvSpPr>
              <p:cNvPr id="28" name="Pentagon 27"/>
              <p:cNvSpPr>
                <a:spLocks noChangeAspect="1"/>
              </p:cNvSpPr>
              <p:nvPr/>
            </p:nvSpPr>
            <p:spPr>
              <a:xfrm>
                <a:off x="51846"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31" name="Pentagon 30"/>
              <p:cNvSpPr>
                <a:spLocks noChangeAspect="1"/>
              </p:cNvSpPr>
              <p:nvPr/>
            </p:nvSpPr>
            <p:spPr>
              <a:xfrm>
                <a:off x="58260" y="1740607"/>
                <a:ext cx="1764000" cy="415048"/>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grpSp>
        <p:sp>
          <p:nvSpPr>
            <p:cNvPr id="24" name="TextBox 23"/>
            <p:cNvSpPr txBox="1"/>
            <p:nvPr/>
          </p:nvSpPr>
          <p:spPr>
            <a:xfrm>
              <a:off x="71120" y="2214932"/>
              <a:ext cx="1794426" cy="1368347"/>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New technology</a:t>
              </a:r>
            </a:p>
            <a:p>
              <a:pPr>
                <a:tabLst>
                  <a:tab pos="93663" algn="l"/>
                </a:tabLst>
              </a:pPr>
              <a:r>
                <a:rPr lang="en-US" sz="1200" dirty="0">
                  <a:solidFill>
                    <a:srgbClr val="888888"/>
                  </a:solidFill>
                  <a:latin typeface="Vodafone Rg"/>
                </a:rPr>
                <a:t>New</a:t>
              </a:r>
              <a:r>
                <a:rPr lang="en-US" sz="1200" b="1" dirty="0">
                  <a:solidFill>
                    <a:schemeClr val="accent1"/>
                  </a:solidFill>
                  <a:latin typeface="Vodafone Rg"/>
                </a:rPr>
                <a:t> </a:t>
              </a:r>
              <a:r>
                <a:rPr lang="en-US" sz="1200" dirty="0">
                  <a:solidFill>
                    <a:srgbClr val="888888"/>
                  </a:solidFill>
                  <a:latin typeface="Vodafone Rg"/>
                </a:rPr>
                <a:t>competition</a:t>
              </a:r>
            </a:p>
            <a:p>
              <a:pPr>
                <a:tabLst>
                  <a:tab pos="93663" algn="l"/>
                </a:tabLst>
              </a:pPr>
              <a:r>
                <a:rPr lang="en-US" sz="1200" dirty="0">
                  <a:solidFill>
                    <a:srgbClr val="888888"/>
                  </a:solidFill>
                  <a:latin typeface="Vodafone Rg"/>
                </a:rPr>
                <a:t>Small Business Solutions overview</a:t>
              </a:r>
            </a:p>
            <a:p>
              <a:pPr>
                <a:tabLst>
                  <a:tab pos="93663" algn="l"/>
                </a:tabLst>
              </a:pPr>
              <a:r>
                <a:rPr lang="en-US" sz="1200" b="1" dirty="0">
                  <a:solidFill>
                    <a:schemeClr val="accent1"/>
                  </a:solidFill>
                  <a:latin typeface="Vodafone Rg"/>
                </a:rPr>
                <a:t>Core business needs</a:t>
              </a:r>
            </a:p>
            <a:p>
              <a:pPr>
                <a:tabLst>
                  <a:tab pos="93663" algn="l"/>
                </a:tabLst>
              </a:pPr>
              <a:r>
                <a:rPr lang="en-US" sz="1200" dirty="0" smtClean="0">
                  <a:solidFill>
                    <a:srgbClr val="888888"/>
                  </a:solidFill>
                  <a:latin typeface="Vodafone Rg"/>
                </a:rPr>
                <a:t>Vodafone SMB solutions</a:t>
              </a:r>
            </a:p>
            <a:p>
              <a:pPr>
                <a:tabLst>
                  <a:tab pos="93663" algn="l"/>
                </a:tabLst>
              </a:pPr>
              <a:r>
                <a:rPr lang="en-US" sz="1200" dirty="0" smtClean="0">
                  <a:solidFill>
                    <a:srgbClr val="888888"/>
                  </a:solidFill>
                  <a:latin typeface="Vodafone Rg"/>
                </a:rPr>
                <a:t>Test yourself</a:t>
              </a:r>
            </a:p>
          </p:txBody>
        </p:sp>
      </p:grpSp>
      <p:sp>
        <p:nvSpPr>
          <p:cNvPr id="32" name="23 Rectángulo"/>
          <p:cNvSpPr/>
          <p:nvPr/>
        </p:nvSpPr>
        <p:spPr>
          <a:xfrm>
            <a:off x="0" y="-1"/>
            <a:ext cx="9144000" cy="617539"/>
          </a:xfrm>
          <a:prstGeom prst="rect">
            <a:avLst/>
          </a:prstGeom>
          <a:solidFill>
            <a:srgbClr val="80008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33" name="6 CuadroTexto"/>
          <p:cNvSpPr txBox="1"/>
          <p:nvPr/>
        </p:nvSpPr>
        <p:spPr>
          <a:xfrm>
            <a:off x="1408482" y="-43931"/>
            <a:ext cx="66179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What are Small Business Solutions?</a:t>
            </a:r>
            <a:endParaRPr lang="en-GB" sz="2800" b="1" dirty="0" smtClean="0">
              <a:solidFill>
                <a:schemeClr val="bg1"/>
              </a:solidFill>
              <a:latin typeface="Vodafone Rg"/>
            </a:endParaRPr>
          </a:p>
        </p:txBody>
      </p:sp>
      <p:pic>
        <p:nvPicPr>
          <p:cNvPr id="34"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752" y="38164"/>
            <a:ext cx="435530" cy="602887"/>
          </a:xfrm>
          <a:prstGeom prst="rect">
            <a:avLst/>
          </a:prstGeom>
        </p:spPr>
      </p:pic>
      <p:sp>
        <p:nvSpPr>
          <p:cNvPr id="35" name="Pentagon 34"/>
          <p:cNvSpPr>
            <a:spLocks noChangeAspect="1"/>
          </p:cNvSpPr>
          <p:nvPr/>
        </p:nvSpPr>
        <p:spPr>
          <a:xfrm>
            <a:off x="58260" y="374043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18" name="Rectangle 30"/>
          <p:cNvSpPr>
            <a:spLocks noChangeArrowheads="1"/>
          </p:cNvSpPr>
          <p:nvPr/>
        </p:nvSpPr>
        <p:spPr bwMode="auto">
          <a:xfrm flipH="1">
            <a:off x="2662705" y="4220100"/>
            <a:ext cx="5728313" cy="235558"/>
          </a:xfrm>
          <a:prstGeom prst="rtTriangle">
            <a:avLst/>
          </a:prstGeom>
          <a:solidFill>
            <a:schemeClr val="bg1">
              <a:lumMod val="75000"/>
            </a:schemeClr>
          </a:solidFill>
          <a:ln w="19050" algn="ctr">
            <a:noFill/>
            <a:miter lim="800000"/>
            <a:headEnd/>
            <a:tailEnd/>
          </a:ln>
        </p:spPr>
        <p:txBody>
          <a:bodyPr wrap="none" lIns="76698" tIns="39883" rIns="76698" bIns="39883" anchor="ctr"/>
          <a:lstStyle/>
          <a:p>
            <a:pPr algn="ctr" eaLnBrk="0" hangingPunct="0"/>
            <a:endParaRPr lang="en-US" sz="1050" b="1" dirty="0">
              <a:latin typeface="Vodafone Rg"/>
            </a:endParaRPr>
          </a:p>
        </p:txBody>
      </p:sp>
      <p:sp>
        <p:nvSpPr>
          <p:cNvPr id="19" name="Line 31"/>
          <p:cNvSpPr>
            <a:spLocks noChangeShapeType="1"/>
          </p:cNvSpPr>
          <p:nvPr/>
        </p:nvSpPr>
        <p:spPr bwMode="auto">
          <a:xfrm>
            <a:off x="2428597" y="997188"/>
            <a:ext cx="0" cy="3200400"/>
          </a:xfrm>
          <a:prstGeom prst="line">
            <a:avLst/>
          </a:prstGeom>
          <a:noFill/>
          <a:ln w="19050">
            <a:solidFill>
              <a:schemeClr val="bg2"/>
            </a:solidFill>
            <a:round/>
            <a:headEnd type="triangle" w="med" len="med"/>
            <a:tailEnd/>
          </a:ln>
        </p:spPr>
        <p:txBody>
          <a:bodyPr lIns="76698" tIns="39883" rIns="76698" bIns="39883" anchor="ctr"/>
          <a:lstStyle/>
          <a:p>
            <a:endParaRPr lang="en-US" sz="1050" dirty="0">
              <a:solidFill>
                <a:srgbClr val="000000"/>
              </a:solidFill>
              <a:latin typeface="Vodafone Rg"/>
            </a:endParaRPr>
          </a:p>
        </p:txBody>
      </p:sp>
      <p:sp>
        <p:nvSpPr>
          <p:cNvPr id="26" name="Line 34"/>
          <p:cNvSpPr>
            <a:spLocks noChangeShapeType="1"/>
          </p:cNvSpPr>
          <p:nvPr/>
        </p:nvSpPr>
        <p:spPr bwMode="auto">
          <a:xfrm flipV="1">
            <a:off x="2428744" y="4155557"/>
            <a:ext cx="6404189" cy="32760"/>
          </a:xfrm>
          <a:prstGeom prst="line">
            <a:avLst/>
          </a:prstGeom>
          <a:noFill/>
          <a:ln w="19050">
            <a:solidFill>
              <a:schemeClr val="bg2"/>
            </a:solidFill>
            <a:round/>
            <a:headEnd/>
            <a:tailEnd type="triangle" w="med" len="med"/>
          </a:ln>
        </p:spPr>
        <p:txBody>
          <a:bodyPr lIns="76698" tIns="39883" rIns="76698" bIns="39883" anchor="ctr"/>
          <a:lstStyle/>
          <a:p>
            <a:endParaRPr lang="en-US" sz="1050" b="1" dirty="0">
              <a:solidFill>
                <a:srgbClr val="000000"/>
              </a:solidFill>
              <a:latin typeface="Vodafone Rg"/>
            </a:endParaRPr>
          </a:p>
        </p:txBody>
      </p:sp>
      <p:sp>
        <p:nvSpPr>
          <p:cNvPr id="29" name="Oval 28"/>
          <p:cNvSpPr/>
          <p:nvPr/>
        </p:nvSpPr>
        <p:spPr>
          <a:xfrm>
            <a:off x="2130980" y="896150"/>
            <a:ext cx="253218" cy="252000"/>
          </a:xfrm>
          <a:prstGeom prst="ellipse">
            <a:avLst/>
          </a:prstGeom>
          <a:solidFill>
            <a:srgbClr val="C00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50" b="1" kern="1200" dirty="0" smtClean="0">
                <a:solidFill>
                  <a:schemeClr val="bg1"/>
                </a:solidFill>
                <a:latin typeface="Vodafone Rg"/>
              </a:rPr>
              <a:t>+</a:t>
            </a:r>
          </a:p>
        </p:txBody>
      </p:sp>
      <p:sp>
        <p:nvSpPr>
          <p:cNvPr id="30" name="Oval 29"/>
          <p:cNvSpPr/>
          <p:nvPr/>
        </p:nvSpPr>
        <p:spPr>
          <a:xfrm>
            <a:off x="2108437" y="4010890"/>
            <a:ext cx="253218" cy="252000"/>
          </a:xfrm>
          <a:prstGeom prst="ellipse">
            <a:avLst/>
          </a:prstGeom>
          <a:solidFill>
            <a:srgbClr val="C00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50" b="1" dirty="0">
                <a:solidFill>
                  <a:schemeClr val="bg1"/>
                </a:solidFill>
                <a:latin typeface="Vodafone Rg"/>
              </a:rPr>
              <a:t>-</a:t>
            </a:r>
            <a:endParaRPr lang="en-GB" sz="1050" b="1" kern="1200" dirty="0" smtClean="0">
              <a:solidFill>
                <a:schemeClr val="bg1"/>
              </a:solidFill>
              <a:latin typeface="Vodafone Rg"/>
            </a:endParaRPr>
          </a:p>
        </p:txBody>
      </p:sp>
      <p:sp>
        <p:nvSpPr>
          <p:cNvPr id="36" name="Oval 35"/>
          <p:cNvSpPr/>
          <p:nvPr/>
        </p:nvSpPr>
        <p:spPr>
          <a:xfrm>
            <a:off x="2341445" y="4244403"/>
            <a:ext cx="253218" cy="252000"/>
          </a:xfrm>
          <a:prstGeom prst="ellipse">
            <a:avLst/>
          </a:prstGeom>
          <a:solidFill>
            <a:srgbClr val="C00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50" b="1" dirty="0">
                <a:solidFill>
                  <a:schemeClr val="bg1"/>
                </a:solidFill>
                <a:latin typeface="Vodafone Rg"/>
              </a:rPr>
              <a:t>-</a:t>
            </a:r>
            <a:endParaRPr lang="en-GB" sz="1050" b="1" kern="1200" dirty="0" smtClean="0">
              <a:solidFill>
                <a:schemeClr val="bg1"/>
              </a:solidFill>
              <a:latin typeface="Vodafone Rg"/>
            </a:endParaRPr>
          </a:p>
        </p:txBody>
      </p:sp>
      <p:sp>
        <p:nvSpPr>
          <p:cNvPr id="37" name="Oval 36"/>
          <p:cNvSpPr/>
          <p:nvPr/>
        </p:nvSpPr>
        <p:spPr>
          <a:xfrm>
            <a:off x="8655414" y="4210988"/>
            <a:ext cx="253218" cy="252000"/>
          </a:xfrm>
          <a:prstGeom prst="ellipse">
            <a:avLst/>
          </a:prstGeom>
          <a:solidFill>
            <a:srgbClr val="C00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50" b="1" dirty="0" smtClean="0">
                <a:solidFill>
                  <a:schemeClr val="bg1"/>
                </a:solidFill>
                <a:latin typeface="Vodafone Rg"/>
              </a:rPr>
              <a:t>+</a:t>
            </a:r>
            <a:endParaRPr lang="en-GB" sz="1050" b="1" kern="1200" dirty="0" smtClean="0">
              <a:solidFill>
                <a:schemeClr val="bg1"/>
              </a:solidFill>
              <a:latin typeface="Vodafone Rg"/>
            </a:endParaRPr>
          </a:p>
        </p:txBody>
      </p:sp>
      <p:sp>
        <p:nvSpPr>
          <p:cNvPr id="38" name="Rectangle 37"/>
          <p:cNvSpPr/>
          <p:nvPr/>
        </p:nvSpPr>
        <p:spPr>
          <a:xfrm>
            <a:off x="3806289" y="4473711"/>
            <a:ext cx="2042034" cy="338554"/>
          </a:xfrm>
          <a:prstGeom prst="rect">
            <a:avLst/>
          </a:prstGeom>
        </p:spPr>
        <p:txBody>
          <a:bodyPr wrap="none">
            <a:spAutoFit/>
          </a:bodyPr>
          <a:lstStyle/>
          <a:p>
            <a:r>
              <a:rPr lang="en-US" sz="1600" b="1" dirty="0" smtClean="0">
                <a:latin typeface="Vodafone Rg"/>
              </a:rPr>
              <a:t>Workforce mobility</a:t>
            </a:r>
            <a:endParaRPr lang="en-GB" sz="1600" dirty="0">
              <a:latin typeface="Vodafone Rg"/>
            </a:endParaRPr>
          </a:p>
        </p:txBody>
      </p:sp>
      <p:sp>
        <p:nvSpPr>
          <p:cNvPr id="39" name="Rectangle 30"/>
          <p:cNvSpPr>
            <a:spLocks noChangeArrowheads="1"/>
          </p:cNvSpPr>
          <p:nvPr/>
        </p:nvSpPr>
        <p:spPr bwMode="auto">
          <a:xfrm rot="16200000" flipH="1">
            <a:off x="907627" y="2450973"/>
            <a:ext cx="2685750" cy="231990"/>
          </a:xfrm>
          <a:prstGeom prst="rtTriangle">
            <a:avLst/>
          </a:prstGeom>
          <a:solidFill>
            <a:schemeClr val="bg1">
              <a:lumMod val="75000"/>
            </a:schemeClr>
          </a:solidFill>
          <a:ln w="19050" algn="ctr">
            <a:noFill/>
            <a:miter lim="800000"/>
            <a:headEnd/>
            <a:tailEnd/>
          </a:ln>
        </p:spPr>
        <p:txBody>
          <a:bodyPr wrap="none" lIns="76698" tIns="39883" rIns="76698" bIns="39883" anchor="ctr"/>
          <a:lstStyle/>
          <a:p>
            <a:pPr algn="ctr" eaLnBrk="0" hangingPunct="0"/>
            <a:endParaRPr lang="en-US" sz="1050" b="1" dirty="0">
              <a:latin typeface="Vodafone Rg"/>
            </a:endParaRPr>
          </a:p>
        </p:txBody>
      </p:sp>
      <p:sp>
        <p:nvSpPr>
          <p:cNvPr id="40" name="TextBox 16"/>
          <p:cNvSpPr txBox="1">
            <a:spLocks noChangeArrowheads="1"/>
          </p:cNvSpPr>
          <p:nvPr/>
        </p:nvSpPr>
        <p:spPr bwMode="auto">
          <a:xfrm>
            <a:off x="2512917" y="1008377"/>
            <a:ext cx="3132000" cy="1463381"/>
          </a:xfrm>
          <a:prstGeom prst="rect">
            <a:avLst/>
          </a:prstGeom>
          <a:noFill/>
          <a:ln w="9525">
            <a:solidFill>
              <a:schemeClr val="bg2">
                <a:lumMod val="40000"/>
                <a:lumOff val="60000"/>
              </a:schemeClr>
            </a:solidFill>
            <a:miter lim="800000"/>
            <a:headEnd/>
            <a:tailEnd/>
          </a:ln>
          <a:scene3d>
            <a:camera prst="orthographicFront"/>
            <a:lightRig rig="threePt" dir="t"/>
          </a:scene3d>
          <a:sp3d>
            <a:bevelT/>
          </a:sp3d>
          <a:extLst/>
        </p:spPr>
        <p:txBody>
          <a:bodyPr wrap="square" lIns="72000" tIns="46800" rIns="72000" bIns="91440" anchor="ctr">
            <a:noAutofit/>
          </a:bodyPr>
          <a:lstStyle>
            <a:defPPr>
              <a:defRPr lang="en-US"/>
            </a:defPPr>
            <a:lvl1pPr marL="180975" indent="-180975">
              <a:buClr>
                <a:schemeClr val="accent1"/>
              </a:buClr>
              <a:buFont typeface="Arial" charset="0"/>
              <a:buChar char="•"/>
              <a:defRPr sz="1200">
                <a:latin typeface="Vodafone Rg" pitchFamily="34" charset="0"/>
              </a:defRPr>
            </a:lvl1pPr>
            <a:lvl2pPr marL="742950" indent="-285750">
              <a:defRPr sz="1600">
                <a:latin typeface="Arial" charset="0"/>
              </a:defRPr>
            </a:lvl2pPr>
            <a:lvl3pPr marL="1143000" indent="-228600">
              <a:defRPr sz="1600">
                <a:latin typeface="Arial" charset="0"/>
              </a:defRPr>
            </a:lvl3pPr>
            <a:lvl4pPr marL="1600200" indent="-228600">
              <a:defRPr sz="1600">
                <a:latin typeface="Arial" charset="0"/>
              </a:defRPr>
            </a:lvl4pPr>
            <a:lvl5pPr marL="2057400" indent="-228600">
              <a:defRPr sz="1600">
                <a:latin typeface="Arial" charset="0"/>
              </a:defRPr>
            </a:lvl5pPr>
            <a:lvl6pPr marL="2514600" indent="-228600" algn="ctr" eaLnBrk="0" fontAlgn="base" hangingPunct="0">
              <a:spcBef>
                <a:spcPct val="0"/>
              </a:spcBef>
              <a:spcAft>
                <a:spcPct val="0"/>
              </a:spcAft>
              <a:defRPr sz="1600">
                <a:latin typeface="Arial" charset="0"/>
              </a:defRPr>
            </a:lvl6pPr>
            <a:lvl7pPr marL="2971800" indent="-228600" algn="ctr" eaLnBrk="0" fontAlgn="base" hangingPunct="0">
              <a:spcBef>
                <a:spcPct val="0"/>
              </a:spcBef>
              <a:spcAft>
                <a:spcPct val="0"/>
              </a:spcAft>
              <a:defRPr sz="1600">
                <a:latin typeface="Arial" charset="0"/>
              </a:defRPr>
            </a:lvl7pPr>
            <a:lvl8pPr marL="3429000" indent="-228600" algn="ctr" eaLnBrk="0" fontAlgn="base" hangingPunct="0">
              <a:spcBef>
                <a:spcPct val="0"/>
              </a:spcBef>
              <a:spcAft>
                <a:spcPct val="0"/>
              </a:spcAft>
              <a:defRPr sz="1600">
                <a:latin typeface="Arial" charset="0"/>
              </a:defRPr>
            </a:lvl8pPr>
            <a:lvl9pPr marL="3886200" indent="-228600" algn="ctr" eaLnBrk="0" fontAlgn="base" hangingPunct="0">
              <a:spcBef>
                <a:spcPct val="0"/>
              </a:spcBef>
              <a:spcAft>
                <a:spcPct val="0"/>
              </a:spcAft>
              <a:defRPr sz="1600">
                <a:latin typeface="Arial" charset="0"/>
              </a:defRPr>
            </a:lvl9pPr>
          </a:lstStyle>
          <a:p>
            <a:pPr>
              <a:defRPr/>
            </a:pPr>
            <a:endParaRPr lang="en-GB" sz="1400" dirty="0">
              <a:latin typeface="Vodafone Rg"/>
            </a:endParaRPr>
          </a:p>
          <a:p>
            <a:pPr marL="0" indent="0" algn="ctr">
              <a:buNone/>
              <a:defRPr/>
            </a:pPr>
            <a:r>
              <a:rPr lang="en-GB" sz="1600" b="1" i="1" dirty="0">
                <a:latin typeface="Vodafone Rg"/>
              </a:rPr>
              <a:t>“Sales efficiency”</a:t>
            </a:r>
          </a:p>
          <a:p>
            <a:pPr>
              <a:defRPr/>
            </a:pPr>
            <a:r>
              <a:rPr lang="en-US" sz="1600" dirty="0">
                <a:latin typeface="Vodafone Rg"/>
              </a:rPr>
              <a:t>Point of sale</a:t>
            </a:r>
          </a:p>
          <a:p>
            <a:pPr>
              <a:defRPr/>
            </a:pPr>
            <a:r>
              <a:rPr lang="en-US" sz="1600" dirty="0">
                <a:latin typeface="Vodafone Rg"/>
              </a:rPr>
              <a:t>Online sales</a:t>
            </a:r>
          </a:p>
          <a:p>
            <a:pPr>
              <a:defRPr/>
            </a:pPr>
            <a:r>
              <a:rPr lang="en-US" sz="1600" dirty="0">
                <a:latin typeface="Vodafone Rg"/>
              </a:rPr>
              <a:t>Card payments</a:t>
            </a:r>
          </a:p>
        </p:txBody>
      </p:sp>
      <p:grpSp>
        <p:nvGrpSpPr>
          <p:cNvPr id="41" name="Group 40"/>
          <p:cNvGrpSpPr/>
          <p:nvPr/>
        </p:nvGrpSpPr>
        <p:grpSpPr>
          <a:xfrm>
            <a:off x="5757737" y="2563078"/>
            <a:ext cx="3132000" cy="1472400"/>
            <a:chOff x="4710480" y="2644621"/>
            <a:chExt cx="3657600" cy="1463381"/>
          </a:xfrm>
        </p:grpSpPr>
        <p:sp>
          <p:nvSpPr>
            <p:cNvPr id="42" name="TextBox 16"/>
            <p:cNvSpPr txBox="1">
              <a:spLocks noChangeArrowheads="1"/>
            </p:cNvSpPr>
            <p:nvPr/>
          </p:nvSpPr>
          <p:spPr bwMode="auto">
            <a:xfrm>
              <a:off x="4710480" y="2644621"/>
              <a:ext cx="3657600" cy="1463381"/>
            </a:xfrm>
            <a:prstGeom prst="rect">
              <a:avLst/>
            </a:prstGeom>
            <a:noFill/>
            <a:ln w="9525">
              <a:solidFill>
                <a:schemeClr val="bg2">
                  <a:lumMod val="40000"/>
                  <a:lumOff val="60000"/>
                </a:schemeClr>
              </a:solidFill>
              <a:miter lim="800000"/>
              <a:headEnd/>
              <a:tailEnd/>
            </a:ln>
            <a:scene3d>
              <a:camera prst="orthographicFront"/>
              <a:lightRig rig="threePt" dir="t"/>
            </a:scene3d>
            <a:sp3d>
              <a:bevelT/>
            </a:sp3d>
            <a:extLst/>
          </p:spPr>
          <p:txBody>
            <a:bodyPr wrap="square" lIns="72000" rIns="72000" bIns="91440" anchor="ctr">
              <a:noAutofit/>
            </a:bodyPr>
            <a:lstStyle>
              <a:lvl1pPr marL="180975" indent="-180975">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marL="0" indent="0" algn="ctr">
                <a:buClr>
                  <a:schemeClr val="accent1"/>
                </a:buClr>
                <a:defRPr/>
              </a:pPr>
              <a:endParaRPr lang="en-US" sz="1400" dirty="0">
                <a:latin typeface="Vodafone Rg"/>
              </a:endParaRPr>
            </a:p>
            <a:p>
              <a:pPr marL="0" indent="0" algn="ctr">
                <a:buClr>
                  <a:schemeClr val="accent1"/>
                </a:buClr>
                <a:defRPr/>
              </a:pPr>
              <a:r>
                <a:rPr lang="en-US" b="1" i="1" dirty="0" smtClean="0">
                  <a:latin typeface="Vodafone Rg"/>
                </a:rPr>
                <a:t>“</a:t>
              </a:r>
              <a:r>
                <a:rPr lang="en-US" b="1" i="1" dirty="0">
                  <a:latin typeface="Vodafone Rg"/>
                </a:rPr>
                <a:t>Job productivity”</a:t>
              </a:r>
            </a:p>
            <a:p>
              <a:pPr marL="285750" indent="-285750">
                <a:buClr>
                  <a:schemeClr val="accent1"/>
                </a:buClr>
                <a:buFont typeface="Arial"/>
                <a:buChar char="•"/>
                <a:defRPr/>
              </a:pPr>
              <a:r>
                <a:rPr lang="en-US" dirty="0">
                  <a:latin typeface="Vodafone Rg"/>
                </a:rPr>
                <a:t>Onsite productivity</a:t>
              </a:r>
            </a:p>
            <a:p>
              <a:pPr marL="285750" indent="-285750">
                <a:buClr>
                  <a:schemeClr val="accent1"/>
                </a:buClr>
                <a:buFont typeface="Arial"/>
                <a:buChar char="•"/>
                <a:defRPr/>
              </a:pPr>
              <a:r>
                <a:rPr lang="en-US" dirty="0">
                  <a:latin typeface="Vodafone Rg"/>
                </a:rPr>
                <a:t>Project planning</a:t>
              </a:r>
            </a:p>
            <a:p>
              <a:pPr marL="285750" indent="-285750">
                <a:buClr>
                  <a:schemeClr val="accent1"/>
                </a:buClr>
                <a:buFont typeface="Arial"/>
                <a:buChar char="•"/>
                <a:defRPr/>
              </a:pPr>
              <a:r>
                <a:rPr lang="en-US" dirty="0">
                  <a:latin typeface="Vodafone Rg"/>
                </a:rPr>
                <a:t>Workforce management</a:t>
              </a:r>
            </a:p>
          </p:txBody>
        </p:sp>
        <p:sp>
          <p:nvSpPr>
            <p:cNvPr id="43" name="Rectangle 43"/>
            <p:cNvSpPr>
              <a:spLocks noChangeArrowheads="1"/>
            </p:cNvSpPr>
            <p:nvPr/>
          </p:nvSpPr>
          <p:spPr bwMode="auto">
            <a:xfrm>
              <a:off x="4710480" y="2644621"/>
              <a:ext cx="3657600" cy="271357"/>
            </a:xfrm>
            <a:prstGeom prst="rect">
              <a:avLst/>
            </a:prstGeom>
            <a:solidFill>
              <a:srgbClr val="FF0000"/>
            </a:solidFill>
            <a:ln w="19050" algn="ctr">
              <a:noFill/>
              <a:miter lim="800000"/>
              <a:headEnd/>
              <a:tailEnd/>
            </a:ln>
          </p:spPr>
          <p:txBody>
            <a:bodyPr wrap="none" lIns="76698" tIns="39883" rIns="76698" bIns="39883" anchor="ctr"/>
            <a:lstStyle/>
            <a:p>
              <a:pPr algn="ctr" defTabSz="444500">
                <a:lnSpc>
                  <a:spcPct val="90000"/>
                </a:lnSpc>
                <a:spcBef>
                  <a:spcPct val="0"/>
                </a:spcBef>
                <a:spcAft>
                  <a:spcPct val="35000"/>
                </a:spcAft>
              </a:pPr>
              <a:r>
                <a:rPr lang="en-US" sz="1400" b="1" dirty="0" smtClean="0">
                  <a:solidFill>
                    <a:schemeClr val="bg1"/>
                  </a:solidFill>
                  <a:latin typeface="Vodafone Rg"/>
                </a:rPr>
                <a:t>Construction</a:t>
              </a:r>
              <a:endParaRPr lang="en-GB" sz="1400" b="1" dirty="0">
                <a:solidFill>
                  <a:schemeClr val="bg1"/>
                </a:solidFill>
                <a:latin typeface="Vodafone Rg"/>
              </a:endParaRPr>
            </a:p>
          </p:txBody>
        </p:sp>
      </p:grpSp>
      <p:grpSp>
        <p:nvGrpSpPr>
          <p:cNvPr id="44" name="Group 43"/>
          <p:cNvGrpSpPr/>
          <p:nvPr/>
        </p:nvGrpSpPr>
        <p:grpSpPr>
          <a:xfrm>
            <a:off x="5746596" y="992801"/>
            <a:ext cx="3132000" cy="1472400"/>
            <a:chOff x="4710480" y="1040926"/>
            <a:chExt cx="3657600" cy="1478957"/>
          </a:xfrm>
        </p:grpSpPr>
        <p:sp>
          <p:nvSpPr>
            <p:cNvPr id="45" name="TextBox 16"/>
            <p:cNvSpPr txBox="1">
              <a:spLocks noChangeArrowheads="1"/>
            </p:cNvSpPr>
            <p:nvPr/>
          </p:nvSpPr>
          <p:spPr bwMode="auto">
            <a:xfrm>
              <a:off x="4710480" y="1056502"/>
              <a:ext cx="3657600" cy="1463381"/>
            </a:xfrm>
            <a:prstGeom prst="rect">
              <a:avLst/>
            </a:prstGeom>
            <a:noFill/>
            <a:ln w="9525">
              <a:solidFill>
                <a:schemeClr val="bg2">
                  <a:lumMod val="40000"/>
                  <a:lumOff val="60000"/>
                </a:schemeClr>
              </a:solidFill>
              <a:miter lim="800000"/>
              <a:headEnd/>
              <a:tailEnd/>
            </a:ln>
            <a:scene3d>
              <a:camera prst="orthographicFront"/>
              <a:lightRig rig="threePt" dir="t"/>
            </a:scene3d>
            <a:sp3d>
              <a:bevelT/>
            </a:sp3d>
            <a:extLst/>
          </p:spPr>
          <p:txBody>
            <a:bodyPr wrap="square" lIns="72000" tIns="0" rIns="72000" bIns="91440" anchor="ctr">
              <a:noAutofit/>
            </a:bodyPr>
            <a:lstStyle>
              <a:lvl1pPr marL="180975" indent="-180975">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buClr>
                  <a:schemeClr val="accent1"/>
                </a:buClr>
                <a:buFont typeface="Arial" charset="0"/>
                <a:buChar char="•"/>
                <a:defRPr/>
              </a:pPr>
              <a:endParaRPr lang="en-US" sz="1400" dirty="0" smtClean="0">
                <a:latin typeface="Vodafone Rg"/>
              </a:endParaRPr>
            </a:p>
            <a:p>
              <a:pPr marL="0" indent="0" algn="ctr">
                <a:buClr>
                  <a:schemeClr val="accent1"/>
                </a:buClr>
                <a:defRPr/>
              </a:pPr>
              <a:r>
                <a:rPr lang="en-US" b="1" i="1" dirty="0" smtClean="0">
                  <a:latin typeface="Vodafone Rg"/>
                </a:rPr>
                <a:t>“Collaboration and information </a:t>
              </a:r>
              <a:r>
                <a:rPr lang="en-US" b="1" i="1" dirty="0">
                  <a:latin typeface="Vodafone Rg"/>
                </a:rPr>
                <a:t>management”</a:t>
              </a:r>
            </a:p>
            <a:p>
              <a:pPr marL="285750" indent="-285750">
                <a:buClr>
                  <a:schemeClr val="accent1"/>
                </a:buClr>
                <a:buFont typeface="Arial"/>
                <a:buChar char="•"/>
                <a:defRPr/>
              </a:pPr>
              <a:r>
                <a:rPr lang="en-US" dirty="0">
                  <a:latin typeface="Vodafone Rg"/>
                </a:rPr>
                <a:t>D</a:t>
              </a:r>
              <a:r>
                <a:rPr lang="en-US" dirty="0" smtClean="0">
                  <a:latin typeface="Vodafone Rg"/>
                </a:rPr>
                <a:t>ocument </a:t>
              </a:r>
              <a:r>
                <a:rPr lang="en-US" dirty="0">
                  <a:latin typeface="Vodafone Rg"/>
                </a:rPr>
                <a:t>management</a:t>
              </a:r>
            </a:p>
            <a:p>
              <a:pPr marL="285750" indent="-285750">
                <a:buClr>
                  <a:schemeClr val="accent1"/>
                </a:buClr>
                <a:buFont typeface="Arial"/>
                <a:buChar char="•"/>
                <a:defRPr/>
              </a:pPr>
              <a:r>
                <a:rPr lang="en-US" dirty="0">
                  <a:latin typeface="Vodafone Rg"/>
                </a:rPr>
                <a:t>Mobile </a:t>
              </a:r>
              <a:r>
                <a:rPr lang="en-US" dirty="0" smtClean="0">
                  <a:latin typeface="Vodafone Rg"/>
                </a:rPr>
                <a:t>productivity</a:t>
              </a:r>
              <a:endParaRPr lang="en-US" dirty="0">
                <a:latin typeface="Vodafone Rg"/>
              </a:endParaRPr>
            </a:p>
          </p:txBody>
        </p:sp>
        <p:sp>
          <p:nvSpPr>
            <p:cNvPr id="46" name="Rectangle 59"/>
            <p:cNvSpPr>
              <a:spLocks noChangeArrowheads="1"/>
            </p:cNvSpPr>
            <p:nvPr/>
          </p:nvSpPr>
          <p:spPr bwMode="auto">
            <a:xfrm>
              <a:off x="4710480" y="1040926"/>
              <a:ext cx="3657600" cy="271357"/>
            </a:xfrm>
            <a:prstGeom prst="rect">
              <a:avLst/>
            </a:prstGeom>
            <a:solidFill>
              <a:srgbClr val="FF0000"/>
            </a:solidFill>
            <a:ln w="19050" algn="ctr">
              <a:noFill/>
              <a:miter lim="800000"/>
              <a:headEnd/>
              <a:tailEnd/>
            </a:ln>
          </p:spPr>
          <p:txBody>
            <a:bodyPr wrap="none" lIns="76698" tIns="39883" rIns="76698" bIns="39883" anchor="ctr"/>
            <a:lstStyle/>
            <a:p>
              <a:pPr algn="ctr" defTabSz="444500">
                <a:lnSpc>
                  <a:spcPct val="90000"/>
                </a:lnSpc>
                <a:spcBef>
                  <a:spcPct val="0"/>
                </a:spcBef>
                <a:spcAft>
                  <a:spcPct val="35000"/>
                </a:spcAft>
              </a:pPr>
              <a:r>
                <a:rPr lang="en-US" sz="1400" b="1" dirty="0" smtClean="0">
                  <a:solidFill>
                    <a:schemeClr val="bg1"/>
                  </a:solidFill>
                  <a:latin typeface="Vodafone Rg"/>
                </a:rPr>
                <a:t>Professional </a:t>
              </a:r>
              <a:r>
                <a:rPr lang="en-US" sz="1400" b="1" dirty="0">
                  <a:solidFill>
                    <a:schemeClr val="bg1"/>
                  </a:solidFill>
                  <a:latin typeface="Vodafone Rg"/>
                </a:rPr>
                <a:t>Services</a:t>
              </a:r>
              <a:endParaRPr lang="en-GB" sz="1400" b="1" dirty="0">
                <a:solidFill>
                  <a:schemeClr val="bg1"/>
                </a:solidFill>
                <a:latin typeface="Vodafone Rg"/>
              </a:endParaRPr>
            </a:p>
          </p:txBody>
        </p:sp>
      </p:grpSp>
      <p:grpSp>
        <p:nvGrpSpPr>
          <p:cNvPr id="47" name="Group 46"/>
          <p:cNvGrpSpPr/>
          <p:nvPr/>
        </p:nvGrpSpPr>
        <p:grpSpPr>
          <a:xfrm>
            <a:off x="2512917" y="2563078"/>
            <a:ext cx="3132000" cy="1472400"/>
            <a:chOff x="986596" y="2644621"/>
            <a:chExt cx="3582000" cy="1463381"/>
          </a:xfrm>
        </p:grpSpPr>
        <p:sp>
          <p:nvSpPr>
            <p:cNvPr id="48" name="TextBox 16"/>
            <p:cNvSpPr txBox="1">
              <a:spLocks noChangeArrowheads="1"/>
            </p:cNvSpPr>
            <p:nvPr/>
          </p:nvSpPr>
          <p:spPr bwMode="auto">
            <a:xfrm>
              <a:off x="986596" y="2644621"/>
              <a:ext cx="3582000" cy="1463381"/>
            </a:xfrm>
            <a:prstGeom prst="rect">
              <a:avLst/>
            </a:prstGeom>
            <a:noFill/>
            <a:ln w="9525">
              <a:solidFill>
                <a:schemeClr val="bg2">
                  <a:lumMod val="40000"/>
                  <a:lumOff val="60000"/>
                </a:schemeClr>
              </a:solidFill>
              <a:miter lim="800000"/>
              <a:headEnd/>
              <a:tailEnd/>
            </a:ln>
            <a:scene3d>
              <a:camera prst="orthographicFront"/>
              <a:lightRig rig="threePt" dir="t"/>
            </a:scene3d>
            <a:sp3d>
              <a:bevelT/>
            </a:sp3d>
            <a:extLst/>
          </p:spPr>
          <p:txBody>
            <a:bodyPr wrap="square" lIns="72000" tIns="72000" rIns="0" bIns="36000" anchor="ctr">
              <a:noAutofit/>
            </a:bodyPr>
            <a:lstStyle>
              <a:lvl1pPr marL="180975" indent="-180975">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buClr>
                  <a:schemeClr val="accent1"/>
                </a:buClr>
                <a:buFont typeface="Arial" charset="0"/>
                <a:buChar char="•"/>
                <a:defRPr/>
              </a:pPr>
              <a:endParaRPr lang="en-US" dirty="0" smtClean="0">
                <a:latin typeface="Vodafone Rg"/>
              </a:endParaRPr>
            </a:p>
            <a:p>
              <a:pPr marL="0" indent="0" algn="ctr">
                <a:buClr>
                  <a:schemeClr val="accent1"/>
                </a:buClr>
                <a:defRPr/>
              </a:pPr>
              <a:endParaRPr lang="en-US" i="1" dirty="0" smtClean="0">
                <a:latin typeface="Vodafone Rg"/>
              </a:endParaRPr>
            </a:p>
            <a:p>
              <a:pPr marL="0" indent="0" algn="ctr">
                <a:buClr>
                  <a:schemeClr val="accent1"/>
                </a:buClr>
                <a:defRPr/>
              </a:pPr>
              <a:r>
                <a:rPr lang="en-US" b="1" i="1" dirty="0" smtClean="0">
                  <a:latin typeface="Vodafone Rg"/>
                </a:rPr>
                <a:t>“</a:t>
              </a:r>
              <a:r>
                <a:rPr lang="en-US" b="1" i="1" dirty="0">
                  <a:latin typeface="Vodafone Rg"/>
                </a:rPr>
                <a:t>Operations efficiency”</a:t>
              </a:r>
            </a:p>
            <a:p>
              <a:pPr marL="285750" indent="-285750">
                <a:buClr>
                  <a:schemeClr val="accent1"/>
                </a:buClr>
                <a:buFont typeface="Arial"/>
                <a:buChar char="•"/>
                <a:defRPr/>
              </a:pPr>
              <a:r>
                <a:rPr lang="en-US" dirty="0">
                  <a:latin typeface="Vodafone Rg"/>
                </a:rPr>
                <a:t>Workforce management</a:t>
              </a:r>
            </a:p>
            <a:p>
              <a:pPr marL="285750" indent="-285750">
                <a:buClr>
                  <a:schemeClr val="accent1"/>
                </a:buClr>
                <a:buFont typeface="Arial"/>
                <a:buChar char="•"/>
                <a:defRPr/>
              </a:pPr>
              <a:r>
                <a:rPr lang="en-US" dirty="0">
                  <a:latin typeface="Vodafone Rg"/>
                </a:rPr>
                <a:t>Workflow management</a:t>
              </a:r>
            </a:p>
            <a:p>
              <a:pPr marL="285750" indent="-285750">
                <a:buClr>
                  <a:schemeClr val="accent1"/>
                </a:buClr>
                <a:buFont typeface="Arial"/>
                <a:buChar char="•"/>
                <a:defRPr/>
              </a:pPr>
              <a:r>
                <a:rPr lang="en-US" dirty="0">
                  <a:latin typeface="Vodafone Rg"/>
                </a:rPr>
                <a:t>Inventory/stock management</a:t>
              </a:r>
            </a:p>
            <a:p>
              <a:pPr marL="285750" indent="-285750">
                <a:buClr>
                  <a:schemeClr val="accent1"/>
                </a:buClr>
                <a:buFont typeface="Arial"/>
                <a:buChar char="•"/>
                <a:defRPr/>
              </a:pPr>
              <a:endParaRPr lang="en-US" sz="1800" dirty="0">
                <a:latin typeface="Vodafone Rg"/>
              </a:endParaRPr>
            </a:p>
          </p:txBody>
        </p:sp>
        <p:sp>
          <p:nvSpPr>
            <p:cNvPr id="49" name="Rectangle 63"/>
            <p:cNvSpPr>
              <a:spLocks noChangeArrowheads="1"/>
            </p:cNvSpPr>
            <p:nvPr/>
          </p:nvSpPr>
          <p:spPr bwMode="auto">
            <a:xfrm>
              <a:off x="986596" y="2644621"/>
              <a:ext cx="3582000" cy="271357"/>
            </a:xfrm>
            <a:prstGeom prst="rect">
              <a:avLst/>
            </a:prstGeom>
            <a:solidFill>
              <a:srgbClr val="FF0000"/>
            </a:solidFill>
            <a:ln w="19050" algn="ctr">
              <a:noFill/>
              <a:miter lim="800000"/>
              <a:headEnd/>
              <a:tailEnd/>
            </a:ln>
          </p:spPr>
          <p:txBody>
            <a:bodyPr wrap="none" lIns="76698" tIns="39883" rIns="76698" bIns="39883" anchor="ctr"/>
            <a:lstStyle/>
            <a:p>
              <a:pPr algn="ctr" defTabSz="444500">
                <a:lnSpc>
                  <a:spcPct val="90000"/>
                </a:lnSpc>
                <a:spcBef>
                  <a:spcPct val="0"/>
                </a:spcBef>
                <a:spcAft>
                  <a:spcPct val="35000"/>
                </a:spcAft>
              </a:pPr>
              <a:r>
                <a:rPr lang="en-US" sz="1400" b="1" dirty="0" smtClean="0">
                  <a:solidFill>
                    <a:schemeClr val="bg1"/>
                  </a:solidFill>
                  <a:latin typeface="Vodafone Rg"/>
                </a:rPr>
                <a:t>Manufacturing</a:t>
              </a:r>
              <a:endParaRPr lang="en-US" sz="1400" b="1" dirty="0">
                <a:solidFill>
                  <a:schemeClr val="bg1"/>
                </a:solidFill>
                <a:latin typeface="Vodafone Rg"/>
              </a:endParaRPr>
            </a:p>
          </p:txBody>
        </p:sp>
      </p:grpSp>
      <p:sp>
        <p:nvSpPr>
          <p:cNvPr id="50" name="Rectangle 47"/>
          <p:cNvSpPr>
            <a:spLocks noChangeArrowheads="1"/>
          </p:cNvSpPr>
          <p:nvPr/>
        </p:nvSpPr>
        <p:spPr bwMode="auto">
          <a:xfrm>
            <a:off x="2512917" y="998329"/>
            <a:ext cx="3132000" cy="271357"/>
          </a:xfrm>
          <a:prstGeom prst="rect">
            <a:avLst/>
          </a:prstGeom>
          <a:solidFill>
            <a:srgbClr val="FF0000"/>
          </a:solidFill>
          <a:ln w="19050" algn="ctr">
            <a:noFill/>
            <a:miter lim="800000"/>
            <a:headEnd/>
            <a:tailEnd/>
          </a:ln>
        </p:spPr>
        <p:txBody>
          <a:bodyPr wrap="none" lIns="76698" tIns="39883" rIns="76698" bIns="39883" anchor="ctr"/>
          <a:lstStyle/>
          <a:p>
            <a:pPr algn="ctr" defTabSz="444500">
              <a:lnSpc>
                <a:spcPct val="90000"/>
              </a:lnSpc>
              <a:spcBef>
                <a:spcPct val="0"/>
              </a:spcBef>
              <a:spcAft>
                <a:spcPct val="35000"/>
              </a:spcAft>
            </a:pPr>
            <a:r>
              <a:rPr lang="en-US" sz="1400" b="1" dirty="0" smtClean="0">
                <a:solidFill>
                  <a:schemeClr val="bg1"/>
                </a:solidFill>
                <a:latin typeface="Vodafone Rg"/>
              </a:rPr>
              <a:t>Retail</a:t>
            </a:r>
            <a:endParaRPr lang="en-GB" sz="1400" b="1" dirty="0">
              <a:solidFill>
                <a:schemeClr val="bg1"/>
              </a:solidFill>
              <a:latin typeface="Vodafone Rg"/>
            </a:endParaRPr>
          </a:p>
        </p:txBody>
      </p:sp>
      <p:sp>
        <p:nvSpPr>
          <p:cNvPr id="51" name="Pentagon 50">
            <a:hlinkClick r:id="" action="ppaction://hlinkshowjump?jump=nextslide"/>
          </p:cNvPr>
          <p:cNvSpPr>
            <a:spLocks noChangeAspect="1"/>
          </p:cNvSpPr>
          <p:nvPr/>
        </p:nvSpPr>
        <p:spPr>
          <a:xfrm>
            <a:off x="2332038" y="707252"/>
            <a:ext cx="6306067" cy="244183"/>
          </a:xfrm>
          <a:prstGeom prst="homePlate">
            <a:avLst/>
          </a:prstGeom>
          <a:no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600" b="1" dirty="0" smtClean="0">
                <a:solidFill>
                  <a:srgbClr val="FF0000"/>
                </a:solidFill>
                <a:latin typeface="Vodafone Rg"/>
              </a:rPr>
              <a:t>Remember the main needs per vertical are the following:</a:t>
            </a:r>
            <a:endParaRPr lang="en-GB" sz="1600" b="1" dirty="0">
              <a:solidFill>
                <a:srgbClr val="FF0000"/>
              </a:solidFill>
              <a:latin typeface="Vodafone Rg"/>
            </a:endParaRPr>
          </a:p>
        </p:txBody>
      </p:sp>
    </p:spTree>
    <p:extLst>
      <p:ext uri="{BB962C8B-B14F-4D97-AF65-F5344CB8AC3E}">
        <p14:creationId xmlns:p14="http://schemas.microsoft.com/office/powerpoint/2010/main" val="334159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nodePh="1">
                                  <p:stCondLst>
                                    <p:cond delay="0"/>
                                  </p:stCondLst>
                                  <p:endCondLst>
                                    <p:cond evt="begin" delay="0">
                                      <p:tn val="5"/>
                                    </p:cond>
                                  </p:end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left)">
                                      <p:cBhvr>
                                        <p:cTn id="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1" name="Pentagon 10">
            <a:hlinkClick r:id="" action="ppaction://hlinkshowjump?jump=nextslide"/>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sp>
        <p:nvSpPr>
          <p:cNvPr id="21" name="TextBox 20"/>
          <p:cNvSpPr txBox="1"/>
          <p:nvPr/>
        </p:nvSpPr>
        <p:spPr>
          <a:xfrm>
            <a:off x="2331279" y="998062"/>
            <a:ext cx="6273171" cy="2901774"/>
          </a:xfrm>
          <a:prstGeom prst="rect">
            <a:avLst/>
          </a:prstGeom>
        </p:spPr>
        <p:txBody>
          <a:bodyPr wrap="square" lIns="0" tIns="0" rIns="0" bIns="0" rtlCol="0">
            <a:noAutofit/>
          </a:bodyPr>
          <a:lstStyle/>
          <a:p>
            <a:pPr algn="ctr"/>
            <a:r>
              <a:rPr lang="en-US" sz="3200" b="1" dirty="0" smtClean="0">
                <a:solidFill>
                  <a:srgbClr val="FF0000"/>
                </a:solidFill>
                <a:latin typeface="Vodafone Rg"/>
              </a:rPr>
              <a:t>Small Business Solutions </a:t>
            </a:r>
            <a:r>
              <a:rPr lang="en-US" sz="3200" dirty="0" smtClean="0">
                <a:solidFill>
                  <a:schemeClr val="bg2"/>
                </a:solidFill>
                <a:latin typeface="Vodafone Rg"/>
              </a:rPr>
              <a:t>address the </a:t>
            </a:r>
            <a:r>
              <a:rPr lang="en-US" sz="3200" dirty="0">
                <a:solidFill>
                  <a:schemeClr val="bg2"/>
                </a:solidFill>
                <a:latin typeface="Vodafone Rg"/>
              </a:rPr>
              <a:t>c</a:t>
            </a:r>
            <a:r>
              <a:rPr lang="en-US" sz="3200" dirty="0" smtClean="0">
                <a:solidFill>
                  <a:schemeClr val="bg2"/>
                </a:solidFill>
                <a:latin typeface="Vodafone Rg"/>
              </a:rPr>
              <a:t>ore needs, by providing a solution to meet the need.</a:t>
            </a:r>
            <a:endParaRPr lang="en-US" sz="3200" dirty="0">
              <a:solidFill>
                <a:schemeClr val="bg2"/>
              </a:solidFill>
              <a:latin typeface="Vodafone Rg"/>
            </a:endParaRPr>
          </a:p>
          <a:p>
            <a:pPr algn="ctr"/>
            <a:r>
              <a:rPr lang="en-GB" sz="3200" dirty="0" smtClean="0">
                <a:solidFill>
                  <a:schemeClr val="bg2"/>
                </a:solidFill>
                <a:latin typeface="Vodafone Rg"/>
              </a:rPr>
              <a:t> </a:t>
            </a:r>
            <a:endParaRPr lang="en-GB" sz="3200" dirty="0">
              <a:solidFill>
                <a:schemeClr val="bg2"/>
              </a:solidFill>
              <a:latin typeface="Vodafone Rg"/>
            </a:endParaRPr>
          </a:p>
          <a:p>
            <a:pPr marL="285750" indent="-285750" algn="ctr">
              <a:buFont typeface="Arial"/>
              <a:buChar char="•"/>
            </a:pPr>
            <a:endParaRPr lang="en-US" sz="2400" dirty="0" smtClean="0">
              <a:solidFill>
                <a:schemeClr val="bg2"/>
              </a:solidFill>
              <a:latin typeface="Vodafone Rg"/>
            </a:endParaRPr>
          </a:p>
        </p:txBody>
      </p:sp>
      <p:sp>
        <p:nvSpPr>
          <p:cNvPr id="22" name="TextBox 21"/>
          <p:cNvSpPr txBox="1"/>
          <p:nvPr/>
        </p:nvSpPr>
        <p:spPr>
          <a:xfrm>
            <a:off x="2025943" y="2901549"/>
            <a:ext cx="6831971" cy="648278"/>
          </a:xfrm>
          <a:prstGeom prst="rect">
            <a:avLst/>
          </a:prstGeom>
        </p:spPr>
        <p:txBody>
          <a:bodyPr wrap="square" lIns="0" tIns="0" rIns="0" bIns="0" rtlCol="0">
            <a:noAutofit/>
          </a:bodyPr>
          <a:lstStyle/>
          <a:p>
            <a:pPr lvl="0"/>
            <a:endParaRPr lang="en-GB" dirty="0">
              <a:solidFill>
                <a:srgbClr val="000000"/>
              </a:solidFill>
              <a:latin typeface="Vodafone Rg"/>
            </a:endParaRPr>
          </a:p>
        </p:txBody>
      </p:sp>
      <p:grpSp>
        <p:nvGrpSpPr>
          <p:cNvPr id="17" name="Group 16"/>
          <p:cNvGrpSpPr/>
          <p:nvPr/>
        </p:nvGrpSpPr>
        <p:grpSpPr>
          <a:xfrm>
            <a:off x="0" y="-1"/>
            <a:ext cx="1945904" cy="5143501"/>
            <a:chOff x="0" y="-1"/>
            <a:chExt cx="1945904" cy="5143501"/>
          </a:xfrm>
        </p:grpSpPr>
        <p:grpSp>
          <p:nvGrpSpPr>
            <p:cNvPr id="23" name="Group 22"/>
            <p:cNvGrpSpPr/>
            <p:nvPr/>
          </p:nvGrpSpPr>
          <p:grpSpPr>
            <a:xfrm>
              <a:off x="0" y="-1"/>
              <a:ext cx="1945904" cy="5143501"/>
              <a:chOff x="0" y="-1"/>
              <a:chExt cx="1945904" cy="5143501"/>
            </a:xfrm>
          </p:grpSpPr>
          <p:sp>
            <p:nvSpPr>
              <p:cNvPr id="25" name="Rectangle 24"/>
              <p:cNvSpPr/>
              <p:nvPr/>
            </p:nvSpPr>
            <p:spPr>
              <a:xfrm>
                <a:off x="0" y="-1"/>
                <a:ext cx="1945904" cy="5143501"/>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t="100000" r="100000"/>
                </a:path>
                <a:tileRect l="-100000" b="-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27" name="Pentagon 26"/>
              <p:cNvSpPr>
                <a:spLocks noChangeAspect="1"/>
              </p:cNvSpPr>
              <p:nvPr/>
            </p:nvSpPr>
            <p:spPr>
              <a:xfrm>
                <a:off x="51846"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Introduction</a:t>
                </a:r>
              </a:p>
            </p:txBody>
          </p:sp>
          <p:sp>
            <p:nvSpPr>
              <p:cNvPr id="28" name="Pentagon 27"/>
              <p:cNvSpPr>
                <a:spLocks noChangeAspect="1"/>
              </p:cNvSpPr>
              <p:nvPr/>
            </p:nvSpPr>
            <p:spPr>
              <a:xfrm>
                <a:off x="51846"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32" name="Pentagon 31"/>
              <p:cNvSpPr>
                <a:spLocks noChangeAspect="1"/>
              </p:cNvSpPr>
              <p:nvPr/>
            </p:nvSpPr>
            <p:spPr>
              <a:xfrm>
                <a:off x="58260" y="1740607"/>
                <a:ext cx="1764000" cy="415048"/>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grpSp>
        <p:sp>
          <p:nvSpPr>
            <p:cNvPr id="24" name="TextBox 23"/>
            <p:cNvSpPr txBox="1"/>
            <p:nvPr/>
          </p:nvSpPr>
          <p:spPr>
            <a:xfrm>
              <a:off x="71120" y="2214932"/>
              <a:ext cx="1794426" cy="1368347"/>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New technology</a:t>
              </a:r>
            </a:p>
            <a:p>
              <a:pPr>
                <a:tabLst>
                  <a:tab pos="93663" algn="l"/>
                </a:tabLst>
              </a:pPr>
              <a:r>
                <a:rPr lang="en-US" sz="1200" dirty="0">
                  <a:solidFill>
                    <a:srgbClr val="888888"/>
                  </a:solidFill>
                  <a:latin typeface="Vodafone Rg"/>
                </a:rPr>
                <a:t>New</a:t>
              </a:r>
              <a:r>
                <a:rPr lang="en-US" sz="1200" b="1" dirty="0">
                  <a:solidFill>
                    <a:schemeClr val="accent1"/>
                  </a:solidFill>
                  <a:latin typeface="Vodafone Rg"/>
                </a:rPr>
                <a:t> </a:t>
              </a:r>
              <a:r>
                <a:rPr lang="en-US" sz="1200" dirty="0">
                  <a:solidFill>
                    <a:srgbClr val="888888"/>
                  </a:solidFill>
                  <a:latin typeface="Vodafone Rg"/>
                </a:rPr>
                <a:t>competition</a:t>
              </a:r>
            </a:p>
            <a:p>
              <a:pPr>
                <a:tabLst>
                  <a:tab pos="93663" algn="l"/>
                </a:tabLst>
              </a:pPr>
              <a:r>
                <a:rPr lang="en-US" sz="1200" dirty="0">
                  <a:solidFill>
                    <a:srgbClr val="888888"/>
                  </a:solidFill>
                  <a:latin typeface="Vodafone Rg"/>
                </a:rPr>
                <a:t>Small Business Solutions overview</a:t>
              </a:r>
            </a:p>
            <a:p>
              <a:pPr>
                <a:tabLst>
                  <a:tab pos="93663" algn="l"/>
                </a:tabLst>
              </a:pPr>
              <a:r>
                <a:rPr lang="en-US" sz="1200" dirty="0">
                  <a:solidFill>
                    <a:srgbClr val="888888"/>
                  </a:solidFill>
                  <a:latin typeface="Vodafone Rg"/>
                </a:rPr>
                <a:t>Core business needs</a:t>
              </a:r>
            </a:p>
            <a:p>
              <a:pPr>
                <a:tabLst>
                  <a:tab pos="93663" algn="l"/>
                </a:tabLst>
              </a:pPr>
              <a:r>
                <a:rPr lang="en-US" sz="1200" b="1" dirty="0">
                  <a:solidFill>
                    <a:schemeClr val="accent1"/>
                  </a:solidFill>
                  <a:latin typeface="Vodafone Rg"/>
                </a:rPr>
                <a:t>Vodafone SMB solutions</a:t>
              </a:r>
            </a:p>
            <a:p>
              <a:pPr>
                <a:tabLst>
                  <a:tab pos="93663" algn="l"/>
                </a:tabLst>
              </a:pPr>
              <a:r>
                <a:rPr lang="en-US" sz="1200" dirty="0" smtClean="0">
                  <a:solidFill>
                    <a:srgbClr val="888888"/>
                  </a:solidFill>
                  <a:latin typeface="Vodafone Rg"/>
                </a:rPr>
                <a:t>Test yourself</a:t>
              </a:r>
            </a:p>
          </p:txBody>
        </p:sp>
      </p:grpSp>
      <p:sp>
        <p:nvSpPr>
          <p:cNvPr id="33" name="23 Rectángulo"/>
          <p:cNvSpPr/>
          <p:nvPr/>
        </p:nvSpPr>
        <p:spPr>
          <a:xfrm>
            <a:off x="0" y="-1"/>
            <a:ext cx="9144000" cy="617539"/>
          </a:xfrm>
          <a:prstGeom prst="rect">
            <a:avLst/>
          </a:prstGeom>
          <a:solidFill>
            <a:srgbClr val="80008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34" name="6 CuadroTexto"/>
          <p:cNvSpPr txBox="1"/>
          <p:nvPr/>
        </p:nvSpPr>
        <p:spPr>
          <a:xfrm>
            <a:off x="1408482" y="-43931"/>
            <a:ext cx="66179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What are Small Business Solutions?</a:t>
            </a:r>
            <a:endParaRPr lang="en-GB" sz="2800" b="1" dirty="0" smtClean="0">
              <a:solidFill>
                <a:schemeClr val="bg1"/>
              </a:solidFill>
              <a:latin typeface="Vodafone Rg"/>
            </a:endParaRPr>
          </a:p>
        </p:txBody>
      </p:sp>
      <p:pic>
        <p:nvPicPr>
          <p:cNvPr id="35"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752" y="38164"/>
            <a:ext cx="435530" cy="602887"/>
          </a:xfrm>
          <a:prstGeom prst="rect">
            <a:avLst/>
          </a:prstGeom>
        </p:spPr>
      </p:pic>
      <p:sp>
        <p:nvSpPr>
          <p:cNvPr id="36" name="Pentagon 35"/>
          <p:cNvSpPr>
            <a:spLocks noChangeAspect="1"/>
          </p:cNvSpPr>
          <p:nvPr/>
        </p:nvSpPr>
        <p:spPr>
          <a:xfrm>
            <a:off x="58260" y="374043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Tree>
    <p:extLst>
      <p:ext uri="{BB962C8B-B14F-4D97-AF65-F5344CB8AC3E}">
        <p14:creationId xmlns:p14="http://schemas.microsoft.com/office/powerpoint/2010/main" val="421676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nodePh="1">
                                  <p:stCondLst>
                                    <p:cond delay="0"/>
                                  </p:stCondLst>
                                  <p:endCondLst>
                                    <p:cond evt="begin" delay="0">
                                      <p:tn val="5"/>
                                    </p:cond>
                                  </p:end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left)">
                                      <p:cBhvr>
                                        <p:cTn id="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entagon 10">
            <a:hlinkClick r:id="" action="ppaction://hlinkshowjump?jump=nextslide"/>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sp>
        <p:nvSpPr>
          <p:cNvPr id="37" name="TextBox 36"/>
          <p:cNvSpPr txBox="1"/>
          <p:nvPr/>
        </p:nvSpPr>
        <p:spPr>
          <a:xfrm>
            <a:off x="4224413" y="993378"/>
            <a:ext cx="4389362" cy="2901774"/>
          </a:xfrm>
          <a:prstGeom prst="rect">
            <a:avLst/>
          </a:prstGeom>
        </p:spPr>
        <p:txBody>
          <a:bodyPr wrap="square" lIns="0" tIns="0" rIns="0" bIns="0" rtlCol="0" anchor="ctr">
            <a:noAutofit/>
          </a:bodyPr>
          <a:lstStyle/>
          <a:p>
            <a:pPr algn="ctr"/>
            <a:r>
              <a:rPr lang="en-US" sz="2400" dirty="0" smtClean="0">
                <a:latin typeface="Vodafone Rg"/>
              </a:rPr>
              <a:t>We are moving from Product features to </a:t>
            </a:r>
            <a:r>
              <a:rPr lang="en-US" sz="2400" b="1" dirty="0" smtClean="0">
                <a:latin typeface="Vodafone Rg"/>
              </a:rPr>
              <a:t>Business Needs</a:t>
            </a:r>
            <a:endParaRPr lang="en-GB" sz="2000" dirty="0">
              <a:latin typeface="Vodafone Rg"/>
            </a:endParaRPr>
          </a:p>
          <a:p>
            <a:pPr marL="285750" indent="-285750" algn="ctr">
              <a:buFont typeface="Arial"/>
              <a:buChar char="•"/>
            </a:pPr>
            <a:endParaRPr lang="en-US" sz="1600" dirty="0" smtClean="0">
              <a:latin typeface="Vodafone Rg"/>
            </a:endParaRPr>
          </a:p>
        </p:txBody>
      </p:sp>
      <p:grpSp>
        <p:nvGrpSpPr>
          <p:cNvPr id="26" name="Group 25"/>
          <p:cNvGrpSpPr/>
          <p:nvPr/>
        </p:nvGrpSpPr>
        <p:grpSpPr>
          <a:xfrm>
            <a:off x="0" y="-1"/>
            <a:ext cx="1945904" cy="5143501"/>
            <a:chOff x="0" y="-1"/>
            <a:chExt cx="1945904" cy="5143501"/>
          </a:xfrm>
        </p:grpSpPr>
        <p:grpSp>
          <p:nvGrpSpPr>
            <p:cNvPr id="27" name="Group 26"/>
            <p:cNvGrpSpPr/>
            <p:nvPr/>
          </p:nvGrpSpPr>
          <p:grpSpPr>
            <a:xfrm>
              <a:off x="0" y="-1"/>
              <a:ext cx="1945904" cy="5143501"/>
              <a:chOff x="0" y="-1"/>
              <a:chExt cx="1945904" cy="5143501"/>
            </a:xfrm>
          </p:grpSpPr>
          <p:sp>
            <p:nvSpPr>
              <p:cNvPr id="46" name="Rectangle 45"/>
              <p:cNvSpPr/>
              <p:nvPr/>
            </p:nvSpPr>
            <p:spPr>
              <a:xfrm>
                <a:off x="0" y="-1"/>
                <a:ext cx="1945904" cy="5143501"/>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t="100000" r="100000"/>
                </a:path>
                <a:tileRect l="-100000" b="-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48" name="Pentagon 47"/>
              <p:cNvSpPr>
                <a:spLocks noChangeAspect="1"/>
              </p:cNvSpPr>
              <p:nvPr/>
            </p:nvSpPr>
            <p:spPr>
              <a:xfrm>
                <a:off x="51846"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Introduction</a:t>
                </a:r>
              </a:p>
            </p:txBody>
          </p:sp>
          <p:sp>
            <p:nvSpPr>
              <p:cNvPr id="49" name="Pentagon 48"/>
              <p:cNvSpPr>
                <a:spLocks noChangeAspect="1"/>
              </p:cNvSpPr>
              <p:nvPr/>
            </p:nvSpPr>
            <p:spPr>
              <a:xfrm>
                <a:off x="51846"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50" name="Pentagon 49"/>
              <p:cNvSpPr>
                <a:spLocks noChangeAspect="1"/>
              </p:cNvSpPr>
              <p:nvPr/>
            </p:nvSpPr>
            <p:spPr>
              <a:xfrm>
                <a:off x="58260" y="1740607"/>
                <a:ext cx="1764000" cy="415048"/>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grpSp>
        <p:sp>
          <p:nvSpPr>
            <p:cNvPr id="28" name="TextBox 27"/>
            <p:cNvSpPr txBox="1"/>
            <p:nvPr/>
          </p:nvSpPr>
          <p:spPr>
            <a:xfrm>
              <a:off x="71120" y="2214932"/>
              <a:ext cx="1794426" cy="1368347"/>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New technology</a:t>
              </a:r>
            </a:p>
            <a:p>
              <a:pPr>
                <a:tabLst>
                  <a:tab pos="93663" algn="l"/>
                </a:tabLst>
              </a:pPr>
              <a:r>
                <a:rPr lang="en-US" sz="1200" dirty="0">
                  <a:solidFill>
                    <a:srgbClr val="888888"/>
                  </a:solidFill>
                  <a:latin typeface="Vodafone Rg"/>
                </a:rPr>
                <a:t>New</a:t>
              </a:r>
              <a:r>
                <a:rPr lang="en-US" sz="1200" b="1" dirty="0">
                  <a:solidFill>
                    <a:schemeClr val="accent1"/>
                  </a:solidFill>
                  <a:latin typeface="Vodafone Rg"/>
                </a:rPr>
                <a:t> </a:t>
              </a:r>
              <a:r>
                <a:rPr lang="en-US" sz="1200" dirty="0">
                  <a:solidFill>
                    <a:srgbClr val="888888"/>
                  </a:solidFill>
                  <a:latin typeface="Vodafone Rg"/>
                </a:rPr>
                <a:t>competition</a:t>
              </a:r>
            </a:p>
            <a:p>
              <a:pPr>
                <a:tabLst>
                  <a:tab pos="93663" algn="l"/>
                </a:tabLst>
              </a:pPr>
              <a:r>
                <a:rPr lang="en-US" sz="1200" dirty="0">
                  <a:solidFill>
                    <a:srgbClr val="888888"/>
                  </a:solidFill>
                  <a:latin typeface="Vodafone Rg"/>
                </a:rPr>
                <a:t>Small Business Solutions overview</a:t>
              </a:r>
            </a:p>
            <a:p>
              <a:pPr>
                <a:tabLst>
                  <a:tab pos="93663" algn="l"/>
                </a:tabLst>
              </a:pPr>
              <a:r>
                <a:rPr lang="en-US" sz="1200" dirty="0">
                  <a:solidFill>
                    <a:srgbClr val="888888"/>
                  </a:solidFill>
                  <a:latin typeface="Vodafone Rg"/>
                </a:rPr>
                <a:t>Core business needs</a:t>
              </a:r>
            </a:p>
            <a:p>
              <a:pPr>
                <a:tabLst>
                  <a:tab pos="93663" algn="l"/>
                </a:tabLst>
              </a:pPr>
              <a:r>
                <a:rPr lang="en-US" sz="1200" b="1" dirty="0">
                  <a:solidFill>
                    <a:schemeClr val="accent1"/>
                  </a:solidFill>
                  <a:latin typeface="Vodafone Rg"/>
                </a:rPr>
                <a:t>Vodafone SMB solutions</a:t>
              </a:r>
            </a:p>
            <a:p>
              <a:pPr>
                <a:tabLst>
                  <a:tab pos="93663" algn="l"/>
                </a:tabLst>
              </a:pPr>
              <a:r>
                <a:rPr lang="en-US" sz="1200" dirty="0" smtClean="0">
                  <a:solidFill>
                    <a:srgbClr val="888888"/>
                  </a:solidFill>
                  <a:latin typeface="Vodafone Rg"/>
                </a:rPr>
                <a:t>Test yourself</a:t>
              </a:r>
            </a:p>
          </p:txBody>
        </p:sp>
      </p:grpSp>
      <p:sp>
        <p:nvSpPr>
          <p:cNvPr id="51" name="23 Rectángulo"/>
          <p:cNvSpPr/>
          <p:nvPr/>
        </p:nvSpPr>
        <p:spPr>
          <a:xfrm>
            <a:off x="0" y="-1"/>
            <a:ext cx="9144000" cy="617539"/>
          </a:xfrm>
          <a:prstGeom prst="rect">
            <a:avLst/>
          </a:prstGeom>
          <a:solidFill>
            <a:srgbClr val="80008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52" name="6 CuadroTexto"/>
          <p:cNvSpPr txBox="1"/>
          <p:nvPr/>
        </p:nvSpPr>
        <p:spPr>
          <a:xfrm>
            <a:off x="1408482" y="-43931"/>
            <a:ext cx="66179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What are Small Business Solutions?</a:t>
            </a:r>
            <a:endParaRPr lang="en-GB" sz="2800" b="1" dirty="0" smtClean="0">
              <a:solidFill>
                <a:schemeClr val="bg1"/>
              </a:solidFill>
              <a:latin typeface="Vodafone Rg"/>
            </a:endParaRPr>
          </a:p>
        </p:txBody>
      </p:sp>
      <p:pic>
        <p:nvPicPr>
          <p:cNvPr id="53"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752" y="38164"/>
            <a:ext cx="435530" cy="602887"/>
          </a:xfrm>
          <a:prstGeom prst="rect">
            <a:avLst/>
          </a:prstGeom>
        </p:spPr>
      </p:pic>
      <p:sp>
        <p:nvSpPr>
          <p:cNvPr id="54" name="Pentagon 53"/>
          <p:cNvSpPr>
            <a:spLocks noChangeAspect="1"/>
          </p:cNvSpPr>
          <p:nvPr/>
        </p:nvSpPr>
        <p:spPr>
          <a:xfrm>
            <a:off x="58260" y="374043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grpSp>
        <p:nvGrpSpPr>
          <p:cNvPr id="2" name="Group 1"/>
          <p:cNvGrpSpPr/>
          <p:nvPr/>
        </p:nvGrpSpPr>
        <p:grpSpPr>
          <a:xfrm>
            <a:off x="2329981" y="1000987"/>
            <a:ext cx="1577871" cy="3375751"/>
            <a:chOff x="2166356" y="906422"/>
            <a:chExt cx="1920240" cy="4156260"/>
          </a:xfrm>
        </p:grpSpPr>
        <p:grpSp>
          <p:nvGrpSpPr>
            <p:cNvPr id="13" name="Group 12"/>
            <p:cNvGrpSpPr/>
            <p:nvPr/>
          </p:nvGrpSpPr>
          <p:grpSpPr>
            <a:xfrm>
              <a:off x="2166356" y="906422"/>
              <a:ext cx="1920240" cy="4156260"/>
              <a:chOff x="286067" y="920798"/>
              <a:chExt cx="1920240" cy="4156260"/>
            </a:xfrm>
          </p:grpSpPr>
          <p:sp>
            <p:nvSpPr>
              <p:cNvPr id="14" name="TextBox 13"/>
              <p:cNvSpPr txBox="1"/>
              <p:nvPr/>
            </p:nvSpPr>
            <p:spPr>
              <a:xfrm>
                <a:off x="286067" y="920798"/>
                <a:ext cx="1920240" cy="274320"/>
              </a:xfrm>
              <a:prstGeom prst="rect">
                <a:avLst/>
              </a:prstGeom>
              <a:solidFill>
                <a:schemeClr val="accent1"/>
              </a:solidFill>
              <a:ln>
                <a:solidFill>
                  <a:schemeClr val="accent1"/>
                </a:solidFill>
              </a:ln>
            </p:spPr>
            <p:txBody>
              <a:bodyPr wrap="none" lIns="0" tIns="0" rIns="0" bIns="0" rtlCol="0">
                <a:noAutofit/>
              </a:bodyPr>
              <a:lstStyle>
                <a:defPPr>
                  <a:defRPr lang="en-US"/>
                </a:defPPr>
                <a:lvl1pPr indent="0" algn="ctr">
                  <a:buFont typeface="Arial" pitchFamily="34" charset="0"/>
                  <a:buNone/>
                  <a:defRPr sz="1600" b="1">
                    <a:solidFill>
                      <a:schemeClr val="bg1"/>
                    </a:solidFill>
                    <a:latin typeface="Vodafone Rg" pitchFamily="34" charset="0"/>
                  </a:defRPr>
                </a:lvl1pPr>
              </a:lstStyle>
              <a:p>
                <a:r>
                  <a:rPr lang="en-US" sz="1400" dirty="0" smtClean="0">
                    <a:latin typeface="Vodafone Rg"/>
                  </a:rPr>
                  <a:t>Products</a:t>
                </a:r>
                <a:endParaRPr lang="en-US" sz="1400" dirty="0">
                  <a:latin typeface="Vodafone Rg"/>
                </a:endParaRPr>
              </a:p>
            </p:txBody>
          </p:sp>
          <p:sp>
            <p:nvSpPr>
              <p:cNvPr id="15" name="TextBox 14"/>
              <p:cNvSpPr txBox="1"/>
              <p:nvPr/>
            </p:nvSpPr>
            <p:spPr>
              <a:xfrm>
                <a:off x="1146229" y="1457988"/>
                <a:ext cx="914400" cy="317518"/>
              </a:xfrm>
              <a:prstGeom prst="rect">
                <a:avLst/>
              </a:prstGeom>
            </p:spPr>
            <p:txBody>
              <a:bodyPr wrap="none" lIns="0" tIns="0" rIns="0" bIns="0" rtlCol="0">
                <a:noAutofit/>
              </a:bodyPr>
              <a:lstStyle/>
              <a:p>
                <a:pPr marL="0" indent="0" algn="ctr">
                  <a:buFont typeface="Arial" pitchFamily="34" charset="0"/>
                  <a:buNone/>
                </a:pPr>
                <a:r>
                  <a:rPr lang="en-US" sz="1400" dirty="0" smtClean="0">
                    <a:latin typeface="Vodafone Rg"/>
                  </a:rPr>
                  <a:t>Mobile Voice</a:t>
                </a:r>
              </a:p>
            </p:txBody>
          </p:sp>
          <p:sp>
            <p:nvSpPr>
              <p:cNvPr id="16" name="TextBox 15"/>
              <p:cNvSpPr txBox="1"/>
              <p:nvPr/>
            </p:nvSpPr>
            <p:spPr>
              <a:xfrm>
                <a:off x="1146229" y="2790775"/>
                <a:ext cx="914400" cy="323997"/>
              </a:xfrm>
              <a:prstGeom prst="rect">
                <a:avLst/>
              </a:prstGeom>
            </p:spPr>
            <p:txBody>
              <a:bodyPr wrap="square" lIns="0" tIns="0" rIns="0" bIns="0" rtlCol="0">
                <a:noAutofit/>
              </a:bodyPr>
              <a:lstStyle/>
              <a:p>
                <a:pPr marL="0" indent="0" algn="ctr">
                  <a:buFont typeface="Arial" pitchFamily="34" charset="0"/>
                  <a:buNone/>
                </a:pPr>
                <a:r>
                  <a:rPr lang="en-US" sz="1400" dirty="0" smtClean="0">
                    <a:latin typeface="Vodafone Rg"/>
                  </a:rPr>
                  <a:t>Fixed Voice</a:t>
                </a:r>
              </a:p>
            </p:txBody>
          </p:sp>
          <p:pic>
            <p:nvPicPr>
              <p:cNvPr id="18" name="Picture 1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8784" y="2719159"/>
                <a:ext cx="539995" cy="467228"/>
              </a:xfrm>
              <a:prstGeom prst="rect">
                <a:avLst/>
              </a:prstGeom>
            </p:spPr>
          </p:pic>
          <p:pic>
            <p:nvPicPr>
              <p:cNvPr id="19" name="Picture 1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8784" y="3345346"/>
                <a:ext cx="539995" cy="539995"/>
              </a:xfrm>
              <a:prstGeom prst="rect">
                <a:avLst/>
              </a:prstGeom>
            </p:spPr>
          </p:pic>
          <p:pic>
            <p:nvPicPr>
              <p:cNvPr id="29" name="Picture 2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8781" y="1365611"/>
                <a:ext cx="540000" cy="540000"/>
              </a:xfrm>
              <a:prstGeom prst="rect">
                <a:avLst/>
              </a:prstGeom>
            </p:spPr>
          </p:pic>
          <p:sp>
            <p:nvSpPr>
              <p:cNvPr id="30" name="Rectangle 29"/>
              <p:cNvSpPr/>
              <p:nvPr/>
            </p:nvSpPr>
            <p:spPr>
              <a:xfrm>
                <a:off x="286067" y="1243300"/>
                <a:ext cx="1920240" cy="3383280"/>
              </a:xfrm>
              <a:prstGeom prst="rect">
                <a:avLst/>
              </a:prstGeom>
              <a:noFill/>
              <a:ln w="9525" cap="flat" cmpd="sng" algn="ctr">
                <a:solidFill>
                  <a:schemeClr val="bg1">
                    <a:lumMod val="8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31" name="TextBox 30"/>
              <p:cNvSpPr txBox="1"/>
              <p:nvPr/>
            </p:nvSpPr>
            <p:spPr>
              <a:xfrm>
                <a:off x="1146229" y="3453345"/>
                <a:ext cx="914400" cy="323997"/>
              </a:xfrm>
              <a:prstGeom prst="rect">
                <a:avLst/>
              </a:prstGeom>
            </p:spPr>
            <p:txBody>
              <a:bodyPr wrap="square" lIns="0" tIns="0" rIns="0" bIns="0" rtlCol="0">
                <a:noAutofit/>
              </a:bodyPr>
              <a:lstStyle/>
              <a:p>
                <a:pPr marL="0" indent="0" algn="ctr">
                  <a:buFont typeface="Arial" pitchFamily="34" charset="0"/>
                  <a:buNone/>
                </a:pPr>
                <a:r>
                  <a:rPr lang="en-US" sz="1400" dirty="0" smtClean="0">
                    <a:latin typeface="Vodafone Rg"/>
                  </a:rPr>
                  <a:t>Fixed Data</a:t>
                </a:r>
              </a:p>
            </p:txBody>
          </p:sp>
          <p:sp>
            <p:nvSpPr>
              <p:cNvPr id="32" name="TextBox 31"/>
              <p:cNvSpPr txBox="1"/>
              <p:nvPr/>
            </p:nvSpPr>
            <p:spPr>
              <a:xfrm>
                <a:off x="1146229" y="2128205"/>
                <a:ext cx="914400" cy="323997"/>
              </a:xfrm>
              <a:prstGeom prst="rect">
                <a:avLst/>
              </a:prstGeom>
            </p:spPr>
            <p:txBody>
              <a:bodyPr wrap="square" lIns="0" tIns="0" rIns="0" bIns="0" rtlCol="0">
                <a:noAutofit/>
              </a:bodyPr>
              <a:lstStyle/>
              <a:p>
                <a:pPr marL="0" indent="0" algn="ctr">
                  <a:buFont typeface="Arial" pitchFamily="34" charset="0"/>
                  <a:buNone/>
                </a:pPr>
                <a:r>
                  <a:rPr lang="en-US" sz="1400" dirty="0" smtClean="0">
                    <a:latin typeface="Vodafone Rg"/>
                  </a:rPr>
                  <a:t>Mobile Data</a:t>
                </a:r>
              </a:p>
            </p:txBody>
          </p:sp>
          <p:sp>
            <p:nvSpPr>
              <p:cNvPr id="33" name="TextBox 32"/>
              <p:cNvSpPr txBox="1"/>
              <p:nvPr/>
            </p:nvSpPr>
            <p:spPr>
              <a:xfrm>
                <a:off x="1146229" y="4115916"/>
                <a:ext cx="914400" cy="323997"/>
              </a:xfrm>
              <a:prstGeom prst="rect">
                <a:avLst/>
              </a:prstGeom>
            </p:spPr>
            <p:txBody>
              <a:bodyPr wrap="square" lIns="0" tIns="0" rIns="0" bIns="0" rtlCol="0">
                <a:noAutofit/>
              </a:bodyPr>
              <a:lstStyle/>
              <a:p>
                <a:pPr marL="0" indent="0" algn="ctr">
                  <a:buFont typeface="Arial" pitchFamily="34" charset="0"/>
                  <a:buNone/>
                </a:pPr>
                <a:r>
                  <a:rPr lang="en-US" sz="1400" dirty="0" smtClean="0">
                    <a:latin typeface="Vodafone Rg"/>
                  </a:rPr>
                  <a:t>OneNet</a:t>
                </a:r>
              </a:p>
            </p:txBody>
          </p:sp>
          <p:pic>
            <p:nvPicPr>
              <p:cNvPr id="35" name="Picture 3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8781" y="4016159"/>
                <a:ext cx="540000" cy="523511"/>
              </a:xfrm>
              <a:prstGeom prst="rect">
                <a:avLst/>
              </a:prstGeom>
            </p:spPr>
          </p:pic>
          <p:sp>
            <p:nvSpPr>
              <p:cNvPr id="36" name="TextBox 35"/>
              <p:cNvSpPr txBox="1"/>
              <p:nvPr/>
            </p:nvSpPr>
            <p:spPr>
              <a:xfrm>
                <a:off x="286067" y="4665578"/>
                <a:ext cx="1920240" cy="411480"/>
              </a:xfrm>
              <a:prstGeom prst="rect">
                <a:avLst/>
              </a:prstGeom>
              <a:solidFill>
                <a:schemeClr val="bg1">
                  <a:lumMod val="95000"/>
                </a:schemeClr>
              </a:solidFill>
              <a:ln>
                <a:solidFill>
                  <a:schemeClr val="bg1">
                    <a:lumMod val="95000"/>
                  </a:schemeClr>
                </a:solidFill>
              </a:ln>
            </p:spPr>
            <p:txBody>
              <a:bodyPr wrap="none" lIns="0" tIns="0" rIns="0" bIns="0" rtlCol="0" anchor="ctr">
                <a:noAutofit/>
              </a:bodyPr>
              <a:lstStyle>
                <a:defPPr>
                  <a:defRPr lang="en-US"/>
                </a:defPPr>
                <a:lvl1pPr indent="0" algn="ctr">
                  <a:buFont typeface="Arial" pitchFamily="34" charset="0"/>
                  <a:buNone/>
                  <a:defRPr sz="1600" b="1">
                    <a:solidFill>
                      <a:schemeClr val="bg1"/>
                    </a:solidFill>
                    <a:latin typeface="Vodafone Rg" pitchFamily="34" charset="0"/>
                  </a:defRPr>
                </a:lvl1pPr>
              </a:lstStyle>
              <a:p>
                <a:r>
                  <a:rPr lang="en-US" sz="1400" dirty="0" smtClean="0">
                    <a:solidFill>
                      <a:schemeClr val="tx1"/>
                    </a:solidFill>
                    <a:latin typeface="Vodafone Rg"/>
                  </a:rPr>
                  <a:t>Products sold on </a:t>
                </a:r>
                <a:br>
                  <a:rPr lang="en-US" sz="1400" dirty="0" smtClean="0">
                    <a:solidFill>
                      <a:schemeClr val="tx1"/>
                    </a:solidFill>
                    <a:latin typeface="Vodafone Rg"/>
                  </a:rPr>
                </a:br>
                <a:r>
                  <a:rPr lang="en-US" sz="1400" dirty="0" smtClean="0">
                    <a:solidFill>
                      <a:schemeClr val="tx1"/>
                    </a:solidFill>
                    <a:latin typeface="Vodafone Rg"/>
                  </a:rPr>
                  <a:t>features and price</a:t>
                </a:r>
              </a:p>
            </p:txBody>
          </p:sp>
        </p:grpSp>
        <p:pic>
          <p:nvPicPr>
            <p:cNvPr id="55" name="Picture 5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386481" y="2035203"/>
              <a:ext cx="540000" cy="510000"/>
            </a:xfrm>
            <a:prstGeom prst="rect">
              <a:avLst/>
            </a:prstGeom>
          </p:spPr>
        </p:pic>
      </p:grpSp>
    </p:spTree>
    <p:extLst>
      <p:ext uri="{BB962C8B-B14F-4D97-AF65-F5344CB8AC3E}">
        <p14:creationId xmlns:p14="http://schemas.microsoft.com/office/powerpoint/2010/main" val="273838709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1" name="Pentagon 10">
            <a:hlinkClick r:id="" action="ppaction://hlinkshowjump?jump=nextslide"/>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sp>
        <p:nvSpPr>
          <p:cNvPr id="21" name="TextBox 20"/>
          <p:cNvSpPr txBox="1"/>
          <p:nvPr/>
        </p:nvSpPr>
        <p:spPr>
          <a:xfrm>
            <a:off x="2341564" y="1000125"/>
            <a:ext cx="6272212" cy="2660014"/>
          </a:xfrm>
          <a:prstGeom prst="rect">
            <a:avLst/>
          </a:prstGeom>
        </p:spPr>
        <p:txBody>
          <a:bodyPr wrap="square" lIns="0" tIns="0" rIns="0" bIns="0" rtlCol="0">
            <a:noAutofit/>
          </a:bodyPr>
          <a:lstStyle/>
          <a:p>
            <a:pPr algn="ctr"/>
            <a:r>
              <a:rPr lang="en-US" sz="2400" dirty="0" smtClean="0">
                <a:latin typeface="Vodafone Rg"/>
              </a:rPr>
              <a:t>To </a:t>
            </a:r>
            <a:r>
              <a:rPr lang="en-US" sz="2400" dirty="0">
                <a:latin typeface="Vodafone Rg"/>
              </a:rPr>
              <a:t>provide additional value to the customer and to differentiate our offerings, it is necessary to </a:t>
            </a:r>
            <a:r>
              <a:rPr lang="en-US" sz="2400" dirty="0" smtClean="0">
                <a:latin typeface="Vodafone Rg"/>
              </a:rPr>
              <a:t>focus on </a:t>
            </a:r>
            <a:r>
              <a:rPr lang="en-US" sz="2400" b="1" dirty="0" smtClean="0">
                <a:solidFill>
                  <a:srgbClr val="FF0000"/>
                </a:solidFill>
                <a:latin typeface="Vodafone Rg"/>
              </a:rPr>
              <a:t>Business Benefit </a:t>
            </a:r>
            <a:r>
              <a:rPr lang="en-US" sz="2400" dirty="0" smtClean="0">
                <a:latin typeface="Vodafone Rg"/>
              </a:rPr>
              <a:t>and </a:t>
            </a:r>
            <a:r>
              <a:rPr lang="en-US" sz="2400" dirty="0">
                <a:latin typeface="Vodafone Rg"/>
              </a:rPr>
              <a:t>not on </a:t>
            </a:r>
            <a:r>
              <a:rPr lang="en-US" sz="2400" dirty="0" smtClean="0">
                <a:latin typeface="Vodafone Rg"/>
              </a:rPr>
              <a:t>product features </a:t>
            </a:r>
            <a:r>
              <a:rPr lang="en-US" sz="2400" dirty="0">
                <a:latin typeface="Vodafone Rg"/>
              </a:rPr>
              <a:t>and </a:t>
            </a:r>
            <a:r>
              <a:rPr lang="en-US" sz="2400" dirty="0" smtClean="0">
                <a:latin typeface="Vodafone Rg"/>
              </a:rPr>
              <a:t>price.</a:t>
            </a:r>
            <a:endParaRPr lang="en-US" sz="2400" dirty="0">
              <a:latin typeface="Vodafone Rg"/>
            </a:endParaRPr>
          </a:p>
          <a:p>
            <a:endParaRPr lang="en-GB" dirty="0">
              <a:latin typeface="Vodafone Rg"/>
            </a:endParaRPr>
          </a:p>
          <a:p>
            <a:pPr marL="285750" indent="-285750">
              <a:buFont typeface="Arial"/>
              <a:buChar char="•"/>
            </a:pPr>
            <a:endParaRPr lang="en-US" sz="1400" dirty="0" smtClean="0">
              <a:latin typeface="Vodafone Rg"/>
            </a:endParaRPr>
          </a:p>
        </p:txBody>
      </p:sp>
      <p:grpSp>
        <p:nvGrpSpPr>
          <p:cNvPr id="17" name="Group 16"/>
          <p:cNvGrpSpPr/>
          <p:nvPr/>
        </p:nvGrpSpPr>
        <p:grpSpPr>
          <a:xfrm>
            <a:off x="0" y="-1"/>
            <a:ext cx="1945904" cy="5143501"/>
            <a:chOff x="0" y="-1"/>
            <a:chExt cx="1945904" cy="5143501"/>
          </a:xfrm>
        </p:grpSpPr>
        <p:grpSp>
          <p:nvGrpSpPr>
            <p:cNvPr id="23" name="Group 22"/>
            <p:cNvGrpSpPr/>
            <p:nvPr/>
          </p:nvGrpSpPr>
          <p:grpSpPr>
            <a:xfrm>
              <a:off x="0" y="-1"/>
              <a:ext cx="1945904" cy="5143501"/>
              <a:chOff x="0" y="-1"/>
              <a:chExt cx="1945904" cy="5143501"/>
            </a:xfrm>
          </p:grpSpPr>
          <p:sp>
            <p:nvSpPr>
              <p:cNvPr id="25" name="Rectangle 24"/>
              <p:cNvSpPr/>
              <p:nvPr/>
            </p:nvSpPr>
            <p:spPr>
              <a:xfrm>
                <a:off x="0" y="-1"/>
                <a:ext cx="1945904" cy="5143501"/>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t="100000" r="100000"/>
                </a:path>
                <a:tileRect l="-100000" b="-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27" name="Pentagon 26"/>
              <p:cNvSpPr>
                <a:spLocks noChangeAspect="1"/>
              </p:cNvSpPr>
              <p:nvPr/>
            </p:nvSpPr>
            <p:spPr>
              <a:xfrm>
                <a:off x="51846"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Introduction</a:t>
                </a:r>
              </a:p>
            </p:txBody>
          </p:sp>
          <p:sp>
            <p:nvSpPr>
              <p:cNvPr id="28" name="Pentagon 27"/>
              <p:cNvSpPr>
                <a:spLocks noChangeAspect="1"/>
              </p:cNvSpPr>
              <p:nvPr/>
            </p:nvSpPr>
            <p:spPr>
              <a:xfrm>
                <a:off x="51846"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31" name="Pentagon 30"/>
              <p:cNvSpPr>
                <a:spLocks noChangeAspect="1"/>
              </p:cNvSpPr>
              <p:nvPr/>
            </p:nvSpPr>
            <p:spPr>
              <a:xfrm>
                <a:off x="58260" y="1740607"/>
                <a:ext cx="1764000" cy="415048"/>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grpSp>
        <p:sp>
          <p:nvSpPr>
            <p:cNvPr id="24" name="TextBox 23"/>
            <p:cNvSpPr txBox="1"/>
            <p:nvPr/>
          </p:nvSpPr>
          <p:spPr>
            <a:xfrm>
              <a:off x="71120" y="2214932"/>
              <a:ext cx="1794426" cy="1368347"/>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New technology</a:t>
              </a:r>
            </a:p>
            <a:p>
              <a:pPr>
                <a:tabLst>
                  <a:tab pos="93663" algn="l"/>
                </a:tabLst>
              </a:pPr>
              <a:r>
                <a:rPr lang="en-US" sz="1200" dirty="0">
                  <a:solidFill>
                    <a:srgbClr val="888888"/>
                  </a:solidFill>
                  <a:latin typeface="Vodafone Rg"/>
                </a:rPr>
                <a:t>New</a:t>
              </a:r>
              <a:r>
                <a:rPr lang="en-US" sz="1200" b="1" dirty="0">
                  <a:solidFill>
                    <a:schemeClr val="accent1"/>
                  </a:solidFill>
                  <a:latin typeface="Vodafone Rg"/>
                </a:rPr>
                <a:t> </a:t>
              </a:r>
              <a:r>
                <a:rPr lang="en-US" sz="1200" dirty="0">
                  <a:solidFill>
                    <a:srgbClr val="888888"/>
                  </a:solidFill>
                  <a:latin typeface="Vodafone Rg"/>
                </a:rPr>
                <a:t>competition</a:t>
              </a:r>
            </a:p>
            <a:p>
              <a:pPr>
                <a:tabLst>
                  <a:tab pos="93663" algn="l"/>
                </a:tabLst>
              </a:pPr>
              <a:r>
                <a:rPr lang="en-US" sz="1200" dirty="0">
                  <a:solidFill>
                    <a:srgbClr val="888888"/>
                  </a:solidFill>
                  <a:latin typeface="Vodafone Rg"/>
                </a:rPr>
                <a:t>Small Business Solutions overview</a:t>
              </a:r>
            </a:p>
            <a:p>
              <a:pPr>
                <a:tabLst>
                  <a:tab pos="93663" algn="l"/>
                </a:tabLst>
              </a:pPr>
              <a:r>
                <a:rPr lang="en-US" sz="1200" dirty="0">
                  <a:solidFill>
                    <a:srgbClr val="888888"/>
                  </a:solidFill>
                  <a:latin typeface="Vodafone Rg"/>
                </a:rPr>
                <a:t>Core business needs</a:t>
              </a:r>
            </a:p>
            <a:p>
              <a:pPr>
                <a:tabLst>
                  <a:tab pos="93663" algn="l"/>
                </a:tabLst>
              </a:pPr>
              <a:r>
                <a:rPr lang="en-US" sz="1200" b="1" dirty="0">
                  <a:solidFill>
                    <a:schemeClr val="accent1"/>
                  </a:solidFill>
                  <a:latin typeface="Vodafone Rg"/>
                </a:rPr>
                <a:t>Vodafone SMB solutions</a:t>
              </a:r>
            </a:p>
            <a:p>
              <a:pPr>
                <a:tabLst>
                  <a:tab pos="93663" algn="l"/>
                </a:tabLst>
              </a:pPr>
              <a:r>
                <a:rPr lang="en-US" sz="1200" dirty="0" smtClean="0">
                  <a:solidFill>
                    <a:srgbClr val="888888"/>
                  </a:solidFill>
                  <a:latin typeface="Vodafone Rg"/>
                </a:rPr>
                <a:t>Test yourself</a:t>
              </a:r>
            </a:p>
          </p:txBody>
        </p:sp>
      </p:grpSp>
      <p:sp>
        <p:nvSpPr>
          <p:cNvPr id="32" name="23 Rectángulo"/>
          <p:cNvSpPr/>
          <p:nvPr/>
        </p:nvSpPr>
        <p:spPr>
          <a:xfrm>
            <a:off x="0" y="-1"/>
            <a:ext cx="9144000" cy="617539"/>
          </a:xfrm>
          <a:prstGeom prst="rect">
            <a:avLst/>
          </a:prstGeom>
          <a:solidFill>
            <a:srgbClr val="80008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33" name="6 CuadroTexto"/>
          <p:cNvSpPr txBox="1"/>
          <p:nvPr/>
        </p:nvSpPr>
        <p:spPr>
          <a:xfrm>
            <a:off x="1408482" y="-43931"/>
            <a:ext cx="66179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What are Small Business Solutions?</a:t>
            </a:r>
            <a:endParaRPr lang="en-GB" sz="2800" b="1" dirty="0" smtClean="0">
              <a:solidFill>
                <a:schemeClr val="bg1"/>
              </a:solidFill>
              <a:latin typeface="Vodafone Rg"/>
            </a:endParaRPr>
          </a:p>
        </p:txBody>
      </p:sp>
      <p:pic>
        <p:nvPicPr>
          <p:cNvPr id="34"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752" y="38164"/>
            <a:ext cx="435530" cy="602887"/>
          </a:xfrm>
          <a:prstGeom prst="rect">
            <a:avLst/>
          </a:prstGeom>
        </p:spPr>
      </p:pic>
      <p:sp>
        <p:nvSpPr>
          <p:cNvPr id="35" name="Pentagon 34"/>
          <p:cNvSpPr>
            <a:spLocks noChangeAspect="1"/>
          </p:cNvSpPr>
          <p:nvPr/>
        </p:nvSpPr>
        <p:spPr>
          <a:xfrm>
            <a:off x="58260" y="374043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Tree>
    <p:extLst>
      <p:ext uri="{BB962C8B-B14F-4D97-AF65-F5344CB8AC3E}">
        <p14:creationId xmlns:p14="http://schemas.microsoft.com/office/powerpoint/2010/main" val="67854542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entagon 10">
            <a:hlinkClick r:id="" action="ppaction://hlinkshowjump?jump=nextslide"/>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grpSp>
        <p:nvGrpSpPr>
          <p:cNvPr id="4" name="Group 3"/>
          <p:cNvGrpSpPr/>
          <p:nvPr/>
        </p:nvGrpSpPr>
        <p:grpSpPr>
          <a:xfrm>
            <a:off x="3655705" y="1419663"/>
            <a:ext cx="3562803" cy="2938982"/>
            <a:chOff x="3524305" y="1301798"/>
            <a:chExt cx="4089893" cy="3265123"/>
          </a:xfrm>
        </p:grpSpPr>
        <p:sp>
          <p:nvSpPr>
            <p:cNvPr id="59" name="TextBox 16"/>
            <p:cNvSpPr txBox="1">
              <a:spLocks noChangeArrowheads="1"/>
            </p:cNvSpPr>
            <p:nvPr/>
          </p:nvSpPr>
          <p:spPr bwMode="auto">
            <a:xfrm>
              <a:off x="5583770" y="1641204"/>
              <a:ext cx="1887643" cy="1221186"/>
            </a:xfrm>
            <a:prstGeom prst="roundRect">
              <a:avLst/>
            </a:prstGeom>
            <a:noFill/>
            <a:ln w="19050" cap="flat" cmpd="sng" algn="ctr">
              <a:solidFill>
                <a:schemeClr val="accent1"/>
              </a:solidFill>
              <a:prstDash val="solid"/>
            </a:ln>
            <a:effectLst/>
            <a:extLst>
              <a:ext uri="{909E8E84-426E-40dd-AFC4-6F175D3DCCD1}">
                <a14:hiddenFill xmlns="" xmlns:a14="http://schemas.microsoft.com/office/drawing/2010/main">
                  <a:solidFill>
                    <a:srgbClr val="FFFFFF"/>
                  </a:solidFill>
                </a14:hiddenFill>
              </a:ext>
            </a:ex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lvl1pPr marL="180975" indent="-180975">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marL="0" algn="ctr" defTabSz="444500">
                <a:lnSpc>
                  <a:spcPct val="90000"/>
                </a:lnSpc>
                <a:spcBef>
                  <a:spcPct val="0"/>
                </a:spcBef>
                <a:spcAft>
                  <a:spcPct val="35000"/>
                </a:spcAft>
                <a:buClr>
                  <a:schemeClr val="accent1"/>
                </a:buClr>
                <a:buFont typeface="Arial" charset="0"/>
                <a:buChar char="•"/>
                <a:defRPr/>
              </a:pPr>
              <a:endParaRPr lang="en-GB" sz="1000" dirty="0">
                <a:solidFill>
                  <a:srgbClr val="34342B"/>
                </a:solidFill>
                <a:latin typeface="Vodafone Rg"/>
              </a:endParaRPr>
            </a:p>
          </p:txBody>
        </p:sp>
        <p:sp>
          <p:nvSpPr>
            <p:cNvPr id="60" name="TextBox 16"/>
            <p:cNvSpPr txBox="1">
              <a:spLocks noChangeArrowheads="1"/>
            </p:cNvSpPr>
            <p:nvPr/>
          </p:nvSpPr>
          <p:spPr bwMode="auto">
            <a:xfrm>
              <a:off x="3616517" y="2918311"/>
              <a:ext cx="1887643" cy="1221186"/>
            </a:xfrm>
            <a:prstGeom prst="roundRect">
              <a:avLst/>
            </a:prstGeom>
            <a:noFill/>
            <a:ln w="19050" cap="flat" cmpd="sng" algn="ctr">
              <a:solidFill>
                <a:schemeClr val="accent1"/>
              </a:solidFill>
              <a:prstDash val="solid"/>
            </a:ln>
            <a:effectLst/>
            <a:extLst>
              <a:ext uri="{909E8E84-426E-40dd-AFC4-6F175D3DCCD1}">
                <a14:hiddenFill xmlns="" xmlns:a14="http://schemas.microsoft.com/office/drawing/2010/main">
                  <a:solidFill>
                    <a:srgbClr val="FFFFFF"/>
                  </a:solidFill>
                </a14:hiddenFill>
              </a:ext>
            </a:ex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defPPr>
                <a:defRPr lang="en-US"/>
              </a:defPPr>
              <a:lvl1pPr marL="180975" indent="-180975">
                <a:buClr>
                  <a:schemeClr val="accent1"/>
                </a:buClr>
                <a:buFont typeface="Arial" charset="0"/>
                <a:buChar char="•"/>
                <a:defRPr sz="1200">
                  <a:latin typeface="Vodafone Rg" pitchFamily="34" charset="0"/>
                </a:defRPr>
              </a:lvl1pPr>
              <a:lvl2pPr marL="742950" indent="-285750">
                <a:defRPr sz="1600">
                  <a:latin typeface="Arial" charset="0"/>
                </a:defRPr>
              </a:lvl2pPr>
              <a:lvl3pPr marL="1143000" indent="-228600">
                <a:defRPr sz="1600">
                  <a:latin typeface="Arial" charset="0"/>
                </a:defRPr>
              </a:lvl3pPr>
              <a:lvl4pPr marL="1600200" indent="-228600">
                <a:defRPr sz="1600">
                  <a:latin typeface="Arial" charset="0"/>
                </a:defRPr>
              </a:lvl4pPr>
              <a:lvl5pPr marL="2057400" indent="-228600">
                <a:defRPr sz="1600">
                  <a:latin typeface="Arial" charset="0"/>
                </a:defRPr>
              </a:lvl5pPr>
              <a:lvl6pPr marL="2514600" indent="-228600" algn="ctr" eaLnBrk="0" fontAlgn="base" hangingPunct="0">
                <a:spcBef>
                  <a:spcPct val="0"/>
                </a:spcBef>
                <a:spcAft>
                  <a:spcPct val="0"/>
                </a:spcAft>
                <a:defRPr sz="1600">
                  <a:latin typeface="Arial" charset="0"/>
                </a:defRPr>
              </a:lvl6pPr>
              <a:lvl7pPr marL="2971800" indent="-228600" algn="ctr" eaLnBrk="0" fontAlgn="base" hangingPunct="0">
                <a:spcBef>
                  <a:spcPct val="0"/>
                </a:spcBef>
                <a:spcAft>
                  <a:spcPct val="0"/>
                </a:spcAft>
                <a:defRPr sz="1600">
                  <a:latin typeface="Arial" charset="0"/>
                </a:defRPr>
              </a:lvl7pPr>
              <a:lvl8pPr marL="3429000" indent="-228600" algn="ctr" eaLnBrk="0" fontAlgn="base" hangingPunct="0">
                <a:spcBef>
                  <a:spcPct val="0"/>
                </a:spcBef>
                <a:spcAft>
                  <a:spcPct val="0"/>
                </a:spcAft>
                <a:defRPr sz="1600">
                  <a:latin typeface="Arial" charset="0"/>
                </a:defRPr>
              </a:lvl8pPr>
              <a:lvl9pPr marL="3886200" indent="-228600" algn="ctr" eaLnBrk="0" fontAlgn="base" hangingPunct="0">
                <a:spcBef>
                  <a:spcPct val="0"/>
                </a:spcBef>
                <a:spcAft>
                  <a:spcPct val="0"/>
                </a:spcAft>
                <a:defRPr sz="1600">
                  <a:latin typeface="Arial" charset="0"/>
                </a:defRPr>
              </a:lvl9pPr>
            </a:lstStyle>
            <a:p>
              <a:pPr marL="0" algn="ctr" defTabSz="444500">
                <a:lnSpc>
                  <a:spcPct val="90000"/>
                </a:lnSpc>
                <a:spcBef>
                  <a:spcPct val="0"/>
                </a:spcBef>
                <a:spcAft>
                  <a:spcPct val="35000"/>
                </a:spcAft>
                <a:defRPr/>
              </a:pPr>
              <a:endParaRPr lang="en-GB" sz="1000" dirty="0">
                <a:solidFill>
                  <a:srgbClr val="34342B"/>
                </a:solidFill>
                <a:latin typeface="Vodafone Rg"/>
              </a:endParaRPr>
            </a:p>
          </p:txBody>
        </p:sp>
        <p:sp>
          <p:nvSpPr>
            <p:cNvPr id="54" name="TextBox 53"/>
            <p:cNvSpPr txBox="1"/>
            <p:nvPr/>
          </p:nvSpPr>
          <p:spPr>
            <a:xfrm>
              <a:off x="3909084" y="3015405"/>
              <a:ext cx="806323" cy="247563"/>
            </a:xfrm>
            <a:prstGeom prst="rect">
              <a:avLst/>
            </a:prstGeom>
          </p:spPr>
          <p:txBody>
            <a:bodyPr wrap="none" lIns="0" tIns="0" rIns="0" bIns="0" rtlCol="0">
              <a:noAutofit/>
            </a:bodyPr>
            <a:lstStyle/>
            <a:p>
              <a:pPr marL="0" indent="0" algn="ctr">
                <a:buFont typeface="Arial" pitchFamily="34" charset="0"/>
                <a:buNone/>
              </a:pPr>
              <a:r>
                <a:rPr lang="en-US" sz="1200" b="1" dirty="0" smtClean="0">
                  <a:latin typeface="Vodafone Rg"/>
                </a:rPr>
                <a:t>Manufacturing</a:t>
              </a:r>
            </a:p>
          </p:txBody>
        </p:sp>
        <p:pic>
          <p:nvPicPr>
            <p:cNvPr id="68" name="Picture 2" descr="http://www.eliplay.eu/wp-content/uploads/2013/04/production-of-your-indoor-playground.png"/>
            <p:cNvPicPr>
              <a:picLocks noChangeAspect="1" noChangeArrowheads="1"/>
            </p:cNvPicPr>
            <p:nvPr/>
          </p:nvPicPr>
          <p:blipFill>
            <a:blip r:embed="rId3" cstate="email"/>
            <a:srcRect/>
            <a:stretch>
              <a:fillRect/>
            </a:stretch>
          </p:blipFill>
          <p:spPr bwMode="auto">
            <a:xfrm>
              <a:off x="4717441" y="3262968"/>
              <a:ext cx="465878" cy="531871"/>
            </a:xfrm>
            <a:prstGeom prst="rect">
              <a:avLst/>
            </a:prstGeom>
            <a:noFill/>
          </p:spPr>
        </p:pic>
        <p:sp>
          <p:nvSpPr>
            <p:cNvPr id="39" name="TextBox 38"/>
            <p:cNvSpPr txBox="1"/>
            <p:nvPr/>
          </p:nvSpPr>
          <p:spPr>
            <a:xfrm>
              <a:off x="3524305" y="1301798"/>
              <a:ext cx="4089893" cy="215503"/>
            </a:xfrm>
            <a:prstGeom prst="rect">
              <a:avLst/>
            </a:prstGeom>
            <a:solidFill>
              <a:schemeClr val="accent1"/>
            </a:solidFill>
            <a:ln>
              <a:solidFill>
                <a:schemeClr val="accent1"/>
              </a:solidFill>
            </a:ln>
          </p:spPr>
          <p:txBody>
            <a:bodyPr wrap="none" lIns="0" tIns="0" rIns="0" bIns="0" rtlCol="0">
              <a:noAutofit/>
            </a:bodyPr>
            <a:lstStyle/>
            <a:p>
              <a:pPr marL="0" indent="0" algn="ctr">
                <a:buFont typeface="Arial" pitchFamily="34" charset="0"/>
                <a:buNone/>
              </a:pPr>
              <a:r>
                <a:rPr lang="en-US" sz="1400" b="1" dirty="0" smtClean="0">
                  <a:solidFill>
                    <a:schemeClr val="bg1"/>
                  </a:solidFill>
                  <a:latin typeface="Vodafone Rg"/>
                </a:rPr>
                <a:t>Small Business Vertical</a:t>
              </a:r>
            </a:p>
          </p:txBody>
        </p:sp>
        <p:sp>
          <p:nvSpPr>
            <p:cNvPr id="40" name="Rectangle 39"/>
            <p:cNvSpPr/>
            <p:nvPr/>
          </p:nvSpPr>
          <p:spPr>
            <a:xfrm>
              <a:off x="3524305" y="1555153"/>
              <a:ext cx="4089893" cy="2657876"/>
            </a:xfrm>
            <a:prstGeom prst="rect">
              <a:avLst/>
            </a:prstGeom>
            <a:noFill/>
            <a:ln w="9525" cap="flat" cmpd="sng" algn="ctr">
              <a:solidFill>
                <a:schemeClr val="bg1">
                  <a:lumMod val="8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41" name="TextBox 16"/>
            <p:cNvSpPr txBox="1">
              <a:spLocks noChangeArrowheads="1"/>
            </p:cNvSpPr>
            <p:nvPr/>
          </p:nvSpPr>
          <p:spPr bwMode="auto">
            <a:xfrm>
              <a:off x="3616517" y="1627939"/>
              <a:ext cx="1887643" cy="1221186"/>
            </a:xfrm>
            <a:prstGeom prst="roundRect">
              <a:avLst/>
            </a:prstGeom>
            <a:noFill/>
            <a:ln w="19050" cap="flat" cmpd="sng" algn="ctr">
              <a:solidFill>
                <a:schemeClr val="accent1"/>
              </a:solidFill>
              <a:prstDash val="solid"/>
            </a:ln>
            <a:effectLst/>
            <a:extLst>
              <a:ext uri="{909E8E84-426E-40dd-AFC4-6F175D3DCCD1}">
                <a14:hiddenFill xmlns="" xmlns:a14="http://schemas.microsoft.com/office/drawing/2010/main">
                  <a:solidFill>
                    <a:srgbClr val="FFFFFF"/>
                  </a:solidFill>
                </a14:hiddenFill>
              </a:ext>
            </a:ex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defPPr>
                <a:defRPr lang="en-US"/>
              </a:defPPr>
              <a:lvl1pPr marL="180975" indent="-180975">
                <a:buClr>
                  <a:schemeClr val="accent1"/>
                </a:buClr>
                <a:buFont typeface="Arial" charset="0"/>
                <a:buChar char="•"/>
                <a:defRPr sz="1200">
                  <a:latin typeface="Vodafone Rg" pitchFamily="34" charset="0"/>
                </a:defRPr>
              </a:lvl1pPr>
              <a:lvl2pPr marL="742950" indent="-285750">
                <a:defRPr sz="1600">
                  <a:latin typeface="Arial" charset="0"/>
                </a:defRPr>
              </a:lvl2pPr>
              <a:lvl3pPr marL="1143000" indent="-228600">
                <a:defRPr sz="1600">
                  <a:latin typeface="Arial" charset="0"/>
                </a:defRPr>
              </a:lvl3pPr>
              <a:lvl4pPr marL="1600200" indent="-228600">
                <a:defRPr sz="1600">
                  <a:latin typeface="Arial" charset="0"/>
                </a:defRPr>
              </a:lvl4pPr>
              <a:lvl5pPr marL="2057400" indent="-228600">
                <a:defRPr sz="1600">
                  <a:latin typeface="Arial" charset="0"/>
                </a:defRPr>
              </a:lvl5pPr>
              <a:lvl6pPr marL="2514600" indent="-228600" algn="ctr" eaLnBrk="0" fontAlgn="base" hangingPunct="0">
                <a:spcBef>
                  <a:spcPct val="0"/>
                </a:spcBef>
                <a:spcAft>
                  <a:spcPct val="0"/>
                </a:spcAft>
                <a:defRPr sz="1600">
                  <a:latin typeface="Arial" charset="0"/>
                </a:defRPr>
              </a:lvl6pPr>
              <a:lvl7pPr marL="2971800" indent="-228600" algn="ctr" eaLnBrk="0" fontAlgn="base" hangingPunct="0">
                <a:spcBef>
                  <a:spcPct val="0"/>
                </a:spcBef>
                <a:spcAft>
                  <a:spcPct val="0"/>
                </a:spcAft>
                <a:defRPr sz="1600">
                  <a:latin typeface="Arial" charset="0"/>
                </a:defRPr>
              </a:lvl7pPr>
              <a:lvl8pPr marL="3429000" indent="-228600" algn="ctr" eaLnBrk="0" fontAlgn="base" hangingPunct="0">
                <a:spcBef>
                  <a:spcPct val="0"/>
                </a:spcBef>
                <a:spcAft>
                  <a:spcPct val="0"/>
                </a:spcAft>
                <a:defRPr sz="1600">
                  <a:latin typeface="Arial" charset="0"/>
                </a:defRPr>
              </a:lvl8pPr>
              <a:lvl9pPr marL="3886200" indent="-228600" algn="ctr" eaLnBrk="0" fontAlgn="base" hangingPunct="0">
                <a:spcBef>
                  <a:spcPct val="0"/>
                </a:spcBef>
                <a:spcAft>
                  <a:spcPct val="0"/>
                </a:spcAft>
                <a:defRPr sz="1600">
                  <a:latin typeface="Arial" charset="0"/>
                </a:defRPr>
              </a:lvl9pPr>
            </a:lstStyle>
            <a:p>
              <a:pPr marL="0" algn="ctr" defTabSz="444500">
                <a:lnSpc>
                  <a:spcPct val="90000"/>
                </a:lnSpc>
                <a:spcBef>
                  <a:spcPct val="0"/>
                </a:spcBef>
                <a:spcAft>
                  <a:spcPct val="35000"/>
                </a:spcAft>
                <a:defRPr/>
              </a:pPr>
              <a:endParaRPr lang="en-GB" sz="1000" dirty="0">
                <a:solidFill>
                  <a:srgbClr val="34342B"/>
                </a:solidFill>
                <a:latin typeface="Vodafone Rg"/>
              </a:endParaRPr>
            </a:p>
          </p:txBody>
        </p:sp>
        <p:sp>
          <p:nvSpPr>
            <p:cNvPr id="42" name="TextBox 16"/>
            <p:cNvSpPr txBox="1">
              <a:spLocks noChangeArrowheads="1"/>
            </p:cNvSpPr>
            <p:nvPr/>
          </p:nvSpPr>
          <p:spPr bwMode="auto">
            <a:xfrm>
              <a:off x="5603344" y="2918311"/>
              <a:ext cx="1887643" cy="1221186"/>
            </a:xfrm>
            <a:prstGeom prst="roundRect">
              <a:avLst/>
            </a:prstGeom>
            <a:noFill/>
            <a:ln w="19050" cap="flat" cmpd="sng" algn="ctr">
              <a:solidFill>
                <a:schemeClr val="accent1"/>
              </a:solidFill>
              <a:prstDash val="solid"/>
            </a:ln>
            <a:effectLst/>
            <a:extLst>
              <a:ext uri="{909E8E84-426E-40dd-AFC4-6F175D3DCCD1}">
                <a14:hiddenFill xmlns="" xmlns:a14="http://schemas.microsoft.com/office/drawing/2010/main">
                  <a:solidFill>
                    <a:srgbClr val="FFFFFF"/>
                  </a:solidFill>
                </a14:hiddenFill>
              </a:ext>
            </a:ex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lvl1pPr marL="180975" indent="-180975">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marL="0" algn="ctr" defTabSz="444500">
                <a:lnSpc>
                  <a:spcPct val="90000"/>
                </a:lnSpc>
                <a:spcBef>
                  <a:spcPct val="0"/>
                </a:spcBef>
                <a:spcAft>
                  <a:spcPct val="35000"/>
                </a:spcAft>
                <a:buClr>
                  <a:schemeClr val="accent1"/>
                </a:buClr>
                <a:buFont typeface="Arial" charset="0"/>
                <a:buChar char="•"/>
                <a:defRPr/>
              </a:pPr>
              <a:endParaRPr lang="en-GB" sz="1000" dirty="0">
                <a:solidFill>
                  <a:srgbClr val="34342B"/>
                </a:solidFill>
                <a:latin typeface="Vodafone Rg"/>
              </a:endParaRPr>
            </a:p>
          </p:txBody>
        </p:sp>
        <p:pic>
          <p:nvPicPr>
            <p:cNvPr id="43" name="Picture 12" descr="http://image.shutterstock.com/display_pic_with_logo/859501/859501,1321826445,31/stock-photo-hardhat-with-blue-prints-home-construction-icon-89263864.jpg"/>
            <p:cNvPicPr>
              <a:picLocks noChangeAspect="1" noChangeArrowheads="1"/>
            </p:cNvPicPr>
            <p:nvPr/>
          </p:nvPicPr>
          <p:blipFill>
            <a:blip r:embed="rId4" cstate="email"/>
            <a:srcRect/>
            <a:stretch>
              <a:fillRect/>
            </a:stretch>
          </p:blipFill>
          <p:spPr bwMode="auto">
            <a:xfrm>
              <a:off x="6547165" y="3321794"/>
              <a:ext cx="539943" cy="522969"/>
            </a:xfrm>
            <a:prstGeom prst="rect">
              <a:avLst/>
            </a:prstGeom>
            <a:noFill/>
          </p:spPr>
        </p:pic>
        <p:pic>
          <p:nvPicPr>
            <p:cNvPr id="45" name="Picture 2" descr="shop icon"/>
            <p:cNvPicPr>
              <a:picLocks noChangeAspect="1" noChangeArrowheads="1"/>
            </p:cNvPicPr>
            <p:nvPr/>
          </p:nvPicPr>
          <p:blipFill>
            <a:blip r:embed="rId5" cstate="email"/>
            <a:srcRect/>
            <a:stretch>
              <a:fillRect/>
            </a:stretch>
          </p:blipFill>
          <p:spPr bwMode="auto">
            <a:xfrm>
              <a:off x="4612389" y="2013021"/>
              <a:ext cx="399232" cy="455785"/>
            </a:xfrm>
            <a:prstGeom prst="rect">
              <a:avLst/>
            </a:prstGeom>
            <a:noFill/>
          </p:spPr>
        </p:pic>
        <p:sp>
          <p:nvSpPr>
            <p:cNvPr id="49" name="TextBox 48"/>
            <p:cNvSpPr txBox="1"/>
            <p:nvPr/>
          </p:nvSpPr>
          <p:spPr>
            <a:xfrm>
              <a:off x="3909084" y="1773113"/>
              <a:ext cx="462206" cy="156680"/>
            </a:xfrm>
            <a:prstGeom prst="rect">
              <a:avLst/>
            </a:prstGeom>
          </p:spPr>
          <p:txBody>
            <a:bodyPr wrap="none" lIns="0" tIns="0" rIns="0" bIns="0" rtlCol="0">
              <a:noAutofit/>
            </a:bodyPr>
            <a:lstStyle/>
            <a:p>
              <a:pPr algn="ctr"/>
              <a:r>
                <a:rPr lang="en-US" sz="1200" b="1" dirty="0" smtClean="0">
                  <a:latin typeface="Vodafone Rg"/>
                </a:rPr>
                <a:t>Retail and </a:t>
              </a:r>
              <a:br>
                <a:rPr lang="en-US" sz="1200" b="1" dirty="0" smtClean="0">
                  <a:latin typeface="Vodafone Rg"/>
                </a:rPr>
              </a:br>
              <a:r>
                <a:rPr lang="en-US" sz="1200" b="1" dirty="0" smtClean="0">
                  <a:latin typeface="Vodafone Rg"/>
                </a:rPr>
                <a:t>Wholesal</a:t>
              </a:r>
              <a:r>
                <a:rPr lang="en-US" sz="1400" b="1" dirty="0" smtClean="0">
                  <a:latin typeface="Vodafone Rg"/>
                </a:rPr>
                <a:t>e</a:t>
              </a:r>
            </a:p>
          </p:txBody>
        </p:sp>
        <p:sp>
          <p:nvSpPr>
            <p:cNvPr id="58" name="TextBox 57"/>
            <p:cNvSpPr txBox="1"/>
            <p:nvPr/>
          </p:nvSpPr>
          <p:spPr>
            <a:xfrm>
              <a:off x="5803044" y="1769847"/>
              <a:ext cx="800496" cy="486349"/>
            </a:xfrm>
            <a:prstGeom prst="rect">
              <a:avLst/>
            </a:prstGeom>
          </p:spPr>
          <p:txBody>
            <a:bodyPr wrap="none" lIns="0" tIns="0" rIns="0" bIns="0" rtlCol="0">
              <a:noAutofit/>
            </a:bodyPr>
            <a:lstStyle/>
            <a:p>
              <a:pPr marL="0" indent="0" algn="ctr">
                <a:buFont typeface="Arial" pitchFamily="34" charset="0"/>
                <a:buNone/>
              </a:pPr>
              <a:r>
                <a:rPr lang="en-US" sz="1200" b="1" dirty="0" smtClean="0">
                  <a:latin typeface="Vodafone Rg"/>
                </a:rPr>
                <a:t>Professional </a:t>
              </a:r>
              <a:br>
                <a:rPr lang="en-US" sz="1200" b="1" dirty="0" smtClean="0">
                  <a:latin typeface="Vodafone Rg"/>
                </a:rPr>
              </a:br>
              <a:r>
                <a:rPr lang="en-US" sz="1200" b="1" dirty="0" smtClean="0">
                  <a:latin typeface="Vodafone Rg"/>
                </a:rPr>
                <a:t>Services</a:t>
              </a:r>
            </a:p>
          </p:txBody>
        </p:sp>
        <p:sp>
          <p:nvSpPr>
            <p:cNvPr id="63" name="TextBox 62"/>
            <p:cNvSpPr txBox="1"/>
            <p:nvPr/>
          </p:nvSpPr>
          <p:spPr>
            <a:xfrm>
              <a:off x="5848483" y="3041713"/>
              <a:ext cx="755057" cy="156680"/>
            </a:xfrm>
            <a:prstGeom prst="rect">
              <a:avLst/>
            </a:prstGeom>
          </p:spPr>
          <p:txBody>
            <a:bodyPr wrap="none" lIns="0" tIns="0" rIns="0" bIns="0" rtlCol="0">
              <a:noAutofit/>
            </a:bodyPr>
            <a:lstStyle/>
            <a:p>
              <a:pPr algn="ctr"/>
              <a:r>
                <a:rPr lang="en-US" sz="1200" b="1" dirty="0" smtClean="0">
                  <a:latin typeface="Vodafone Rg"/>
                </a:rPr>
                <a:t>Construction</a:t>
              </a:r>
            </a:p>
          </p:txBody>
        </p:sp>
        <p:pic>
          <p:nvPicPr>
            <p:cNvPr id="67" name="Picture 2" descr="http://www.conceptdraw.com/solution-park/resource/images/solutions/people/Design-elements-Professions.png"/>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backgroundRemoval t="53053" b="67300" l="73206" r="83833"/>
                      </a14:imgEffect>
                    </a14:imgLayer>
                  </a14:imgProps>
                </a:ext>
              </a:extLst>
            </a:blip>
            <a:srcRect/>
            <a:stretch/>
          </p:blipFill>
          <p:spPr bwMode="auto">
            <a:xfrm>
              <a:off x="6747013" y="1920613"/>
              <a:ext cx="535803" cy="548193"/>
            </a:xfrm>
            <a:prstGeom prst="rect">
              <a:avLst/>
            </a:prstGeom>
            <a:noFill/>
          </p:spPr>
        </p:pic>
        <p:sp>
          <p:nvSpPr>
            <p:cNvPr id="69" name="TextBox 68"/>
            <p:cNvSpPr txBox="1"/>
            <p:nvPr/>
          </p:nvSpPr>
          <p:spPr>
            <a:xfrm>
              <a:off x="3524305" y="4243666"/>
              <a:ext cx="4089893" cy="323255"/>
            </a:xfrm>
            <a:prstGeom prst="rect">
              <a:avLst/>
            </a:prstGeom>
            <a:solidFill>
              <a:schemeClr val="bg1">
                <a:lumMod val="95000"/>
              </a:schemeClr>
            </a:solidFill>
            <a:ln>
              <a:solidFill>
                <a:schemeClr val="bg1">
                  <a:lumMod val="95000"/>
                </a:schemeClr>
              </a:solidFill>
            </a:ln>
          </p:spPr>
          <p:txBody>
            <a:bodyPr wrap="none" lIns="0" tIns="0" rIns="0" bIns="0" rtlCol="0" anchor="ctr">
              <a:noAutofit/>
            </a:bodyPr>
            <a:lstStyle/>
            <a:p>
              <a:pPr algn="ctr"/>
              <a:r>
                <a:rPr lang="en-US" sz="1050" b="1" dirty="0" smtClean="0">
                  <a:latin typeface="Vodafone Rg"/>
                </a:rPr>
                <a:t>Small Business Solutions, will focus on business benefit</a:t>
              </a:r>
            </a:p>
          </p:txBody>
        </p:sp>
      </p:grpSp>
      <p:sp>
        <p:nvSpPr>
          <p:cNvPr id="3" name="Rectangle 2"/>
          <p:cNvSpPr/>
          <p:nvPr/>
        </p:nvSpPr>
        <p:spPr>
          <a:xfrm>
            <a:off x="2244433" y="991014"/>
            <a:ext cx="6514669" cy="307777"/>
          </a:xfrm>
          <a:prstGeom prst="rect">
            <a:avLst/>
          </a:prstGeom>
        </p:spPr>
        <p:txBody>
          <a:bodyPr wrap="none">
            <a:spAutoFit/>
          </a:bodyPr>
          <a:lstStyle/>
          <a:p>
            <a:r>
              <a:rPr lang="fr-FR" sz="1400" b="1" dirty="0" smtClean="0">
                <a:solidFill>
                  <a:srgbClr val="FF0000"/>
                </a:solidFill>
                <a:latin typeface="Vodafone Rg"/>
              </a:rPr>
              <a:t>Remember different Small Business Verticals  from the previous module…</a:t>
            </a:r>
            <a:endParaRPr lang="en-US" sz="1400" dirty="0">
              <a:latin typeface="Vodafone Rg"/>
            </a:endParaRPr>
          </a:p>
        </p:txBody>
      </p:sp>
      <p:grpSp>
        <p:nvGrpSpPr>
          <p:cNvPr id="78" name="Group 77"/>
          <p:cNvGrpSpPr/>
          <p:nvPr/>
        </p:nvGrpSpPr>
        <p:grpSpPr>
          <a:xfrm>
            <a:off x="0" y="-1"/>
            <a:ext cx="1945904" cy="5143501"/>
            <a:chOff x="0" y="-1"/>
            <a:chExt cx="1945904" cy="5143501"/>
          </a:xfrm>
        </p:grpSpPr>
        <p:grpSp>
          <p:nvGrpSpPr>
            <p:cNvPr id="79" name="Group 78"/>
            <p:cNvGrpSpPr/>
            <p:nvPr/>
          </p:nvGrpSpPr>
          <p:grpSpPr>
            <a:xfrm>
              <a:off x="0" y="-1"/>
              <a:ext cx="1945904" cy="5143501"/>
              <a:chOff x="0" y="-1"/>
              <a:chExt cx="1945904" cy="5143501"/>
            </a:xfrm>
          </p:grpSpPr>
          <p:sp>
            <p:nvSpPr>
              <p:cNvPr id="81" name="Rectangle 80"/>
              <p:cNvSpPr/>
              <p:nvPr/>
            </p:nvSpPr>
            <p:spPr>
              <a:xfrm>
                <a:off x="0" y="-1"/>
                <a:ext cx="1945904" cy="5143501"/>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t="100000" r="100000"/>
                </a:path>
                <a:tileRect l="-100000" b="-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83" name="Pentagon 82"/>
              <p:cNvSpPr>
                <a:spLocks noChangeAspect="1"/>
              </p:cNvSpPr>
              <p:nvPr/>
            </p:nvSpPr>
            <p:spPr>
              <a:xfrm>
                <a:off x="51846"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Introduction</a:t>
                </a:r>
              </a:p>
            </p:txBody>
          </p:sp>
          <p:sp>
            <p:nvSpPr>
              <p:cNvPr id="84" name="Pentagon 83"/>
              <p:cNvSpPr>
                <a:spLocks noChangeAspect="1"/>
              </p:cNvSpPr>
              <p:nvPr/>
            </p:nvSpPr>
            <p:spPr>
              <a:xfrm>
                <a:off x="51846"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85" name="Pentagon 84"/>
              <p:cNvSpPr>
                <a:spLocks noChangeAspect="1"/>
              </p:cNvSpPr>
              <p:nvPr/>
            </p:nvSpPr>
            <p:spPr>
              <a:xfrm>
                <a:off x="58260" y="1740607"/>
                <a:ext cx="1764000" cy="415048"/>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grpSp>
        <p:sp>
          <p:nvSpPr>
            <p:cNvPr id="80" name="TextBox 79"/>
            <p:cNvSpPr txBox="1"/>
            <p:nvPr/>
          </p:nvSpPr>
          <p:spPr>
            <a:xfrm>
              <a:off x="71120" y="2214932"/>
              <a:ext cx="1794426" cy="1368347"/>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New technology</a:t>
              </a:r>
            </a:p>
            <a:p>
              <a:pPr>
                <a:tabLst>
                  <a:tab pos="93663" algn="l"/>
                </a:tabLst>
              </a:pPr>
              <a:r>
                <a:rPr lang="en-US" sz="1200" dirty="0">
                  <a:solidFill>
                    <a:srgbClr val="888888"/>
                  </a:solidFill>
                  <a:latin typeface="Vodafone Rg"/>
                </a:rPr>
                <a:t>New</a:t>
              </a:r>
              <a:r>
                <a:rPr lang="en-US" sz="1200" b="1" dirty="0">
                  <a:solidFill>
                    <a:schemeClr val="accent1"/>
                  </a:solidFill>
                  <a:latin typeface="Vodafone Rg"/>
                </a:rPr>
                <a:t> </a:t>
              </a:r>
              <a:r>
                <a:rPr lang="en-US" sz="1200" dirty="0">
                  <a:solidFill>
                    <a:srgbClr val="888888"/>
                  </a:solidFill>
                  <a:latin typeface="Vodafone Rg"/>
                </a:rPr>
                <a:t>competition</a:t>
              </a:r>
            </a:p>
            <a:p>
              <a:pPr>
                <a:tabLst>
                  <a:tab pos="93663" algn="l"/>
                </a:tabLst>
              </a:pPr>
              <a:r>
                <a:rPr lang="en-US" sz="1200" dirty="0">
                  <a:solidFill>
                    <a:srgbClr val="888888"/>
                  </a:solidFill>
                  <a:latin typeface="Vodafone Rg"/>
                </a:rPr>
                <a:t>Small Business Solutions overview</a:t>
              </a:r>
            </a:p>
            <a:p>
              <a:pPr>
                <a:tabLst>
                  <a:tab pos="93663" algn="l"/>
                </a:tabLst>
              </a:pPr>
              <a:r>
                <a:rPr lang="en-US" sz="1200" dirty="0">
                  <a:solidFill>
                    <a:srgbClr val="888888"/>
                  </a:solidFill>
                  <a:latin typeface="Vodafone Rg"/>
                </a:rPr>
                <a:t>Core business needs</a:t>
              </a:r>
            </a:p>
            <a:p>
              <a:pPr>
                <a:tabLst>
                  <a:tab pos="93663" algn="l"/>
                </a:tabLst>
              </a:pPr>
              <a:r>
                <a:rPr lang="en-US" sz="1200" b="1" dirty="0">
                  <a:solidFill>
                    <a:schemeClr val="accent1"/>
                  </a:solidFill>
                  <a:latin typeface="Vodafone Rg"/>
                </a:rPr>
                <a:t>Vodafone SMB solutions</a:t>
              </a:r>
            </a:p>
            <a:p>
              <a:pPr>
                <a:tabLst>
                  <a:tab pos="93663" algn="l"/>
                </a:tabLst>
              </a:pPr>
              <a:r>
                <a:rPr lang="en-US" sz="1200" dirty="0" smtClean="0">
                  <a:solidFill>
                    <a:srgbClr val="888888"/>
                  </a:solidFill>
                  <a:latin typeface="Vodafone Rg"/>
                </a:rPr>
                <a:t>Test yourself</a:t>
              </a:r>
            </a:p>
          </p:txBody>
        </p:sp>
      </p:grpSp>
      <p:sp>
        <p:nvSpPr>
          <p:cNvPr id="86" name="23 Rectángulo"/>
          <p:cNvSpPr/>
          <p:nvPr/>
        </p:nvSpPr>
        <p:spPr>
          <a:xfrm>
            <a:off x="0" y="-1"/>
            <a:ext cx="9144000" cy="617539"/>
          </a:xfrm>
          <a:prstGeom prst="rect">
            <a:avLst/>
          </a:prstGeom>
          <a:solidFill>
            <a:srgbClr val="80008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87" name="6 CuadroTexto"/>
          <p:cNvSpPr txBox="1"/>
          <p:nvPr/>
        </p:nvSpPr>
        <p:spPr>
          <a:xfrm>
            <a:off x="1408482" y="-43931"/>
            <a:ext cx="66179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What are Small Business Solutions?</a:t>
            </a:r>
            <a:endParaRPr lang="en-GB" sz="2800" b="1" dirty="0" smtClean="0">
              <a:solidFill>
                <a:schemeClr val="bg1"/>
              </a:solidFill>
              <a:latin typeface="Vodafone Rg"/>
            </a:endParaRPr>
          </a:p>
        </p:txBody>
      </p:sp>
      <p:pic>
        <p:nvPicPr>
          <p:cNvPr id="88"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9752" y="38164"/>
            <a:ext cx="435530" cy="602887"/>
          </a:xfrm>
          <a:prstGeom prst="rect">
            <a:avLst/>
          </a:prstGeom>
        </p:spPr>
      </p:pic>
      <p:sp>
        <p:nvSpPr>
          <p:cNvPr id="89" name="Pentagon 88"/>
          <p:cNvSpPr>
            <a:spLocks noChangeAspect="1"/>
          </p:cNvSpPr>
          <p:nvPr/>
        </p:nvSpPr>
        <p:spPr>
          <a:xfrm>
            <a:off x="58260" y="374043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Tree>
    <p:extLst>
      <p:ext uri="{BB962C8B-B14F-4D97-AF65-F5344CB8AC3E}">
        <p14:creationId xmlns:p14="http://schemas.microsoft.com/office/powerpoint/2010/main" val="264741683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entagon 10">
            <a:hlinkClick r:id="" action="ppaction://hlinkshowjump?jump=nextslide"/>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sp>
        <p:nvSpPr>
          <p:cNvPr id="3" name="Rectangle 2"/>
          <p:cNvSpPr/>
          <p:nvPr/>
        </p:nvSpPr>
        <p:spPr>
          <a:xfrm>
            <a:off x="2341563" y="1000525"/>
            <a:ext cx="6272212" cy="1015663"/>
          </a:xfrm>
          <a:prstGeom prst="rect">
            <a:avLst/>
          </a:prstGeom>
        </p:spPr>
        <p:txBody>
          <a:bodyPr wrap="square">
            <a:spAutoFit/>
          </a:bodyPr>
          <a:lstStyle/>
          <a:p>
            <a:pPr algn="ctr"/>
            <a:r>
              <a:rPr lang="en-GB" sz="2000" dirty="0" smtClean="0">
                <a:solidFill>
                  <a:srgbClr val="000000"/>
                </a:solidFill>
                <a:latin typeface="Vodafone Rg"/>
              </a:rPr>
              <a:t>Vodafone Small Business Solutions are built with three main components to address customers’ core business needs and communication requirements</a:t>
            </a:r>
            <a:endParaRPr lang="en-GB" sz="2000" dirty="0">
              <a:solidFill>
                <a:srgbClr val="000000"/>
              </a:solidFill>
              <a:latin typeface="Vodafone Rg"/>
            </a:endParaRPr>
          </a:p>
        </p:txBody>
      </p:sp>
      <p:grpSp>
        <p:nvGrpSpPr>
          <p:cNvPr id="2" name="Group 1"/>
          <p:cNvGrpSpPr/>
          <p:nvPr/>
        </p:nvGrpSpPr>
        <p:grpSpPr>
          <a:xfrm>
            <a:off x="2048709" y="2580547"/>
            <a:ext cx="6979426" cy="1721208"/>
            <a:chOff x="2112301" y="376709"/>
            <a:chExt cx="6979426" cy="1721208"/>
          </a:xfrm>
        </p:grpSpPr>
        <p:pic>
          <p:nvPicPr>
            <p:cNvPr id="34" name="Picture 3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4940055" y="1223682"/>
              <a:ext cx="328458" cy="340700"/>
            </a:xfrm>
            <a:prstGeom prst="rect">
              <a:avLst/>
            </a:prstGeom>
          </p:spPr>
        </p:pic>
        <p:grpSp>
          <p:nvGrpSpPr>
            <p:cNvPr id="35" name="Group 34"/>
            <p:cNvGrpSpPr/>
            <p:nvPr/>
          </p:nvGrpSpPr>
          <p:grpSpPr>
            <a:xfrm>
              <a:off x="7686410" y="678562"/>
              <a:ext cx="1405317" cy="1331643"/>
              <a:chOff x="6068558" y="1147476"/>
              <a:chExt cx="1665197" cy="1763138"/>
            </a:xfrm>
          </p:grpSpPr>
          <p:sp>
            <p:nvSpPr>
              <p:cNvPr id="53" name="Rounded Rectangle 52"/>
              <p:cNvSpPr/>
              <p:nvPr/>
            </p:nvSpPr>
            <p:spPr>
              <a:xfrm>
                <a:off x="6168865" y="1147476"/>
                <a:ext cx="1475416" cy="1763138"/>
              </a:xfrm>
              <a:prstGeom prst="roundRect">
                <a:avLst>
                  <a:gd name="adj" fmla="val 4854"/>
                </a:avLst>
              </a:prstGeom>
              <a:pattFill prst="ltUpDiag">
                <a:fgClr>
                  <a:schemeClr val="bg1">
                    <a:lumMod val="85000"/>
                  </a:schemeClr>
                </a:fgClr>
                <a:bgClr>
                  <a:schemeClr val="bg1"/>
                </a:bgClr>
              </a:patt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444478">
                  <a:lnSpc>
                    <a:spcPct val="90000"/>
                  </a:lnSpc>
                  <a:spcBef>
                    <a:spcPct val="0"/>
                  </a:spcBef>
                  <a:spcAft>
                    <a:spcPct val="35000"/>
                  </a:spcAft>
                </a:pPr>
                <a:endParaRPr lang="en-GB" sz="1000" dirty="0">
                  <a:solidFill>
                    <a:srgbClr val="34342B"/>
                  </a:solidFill>
                  <a:latin typeface="Vodafone Rg"/>
                </a:endParaRPr>
              </a:p>
            </p:txBody>
          </p:sp>
          <p:sp>
            <p:nvSpPr>
              <p:cNvPr id="54" name="TextBox 53"/>
              <p:cNvSpPr txBox="1"/>
              <p:nvPr/>
            </p:nvSpPr>
            <p:spPr>
              <a:xfrm>
                <a:off x="6068558" y="1647735"/>
                <a:ext cx="1665197" cy="796250"/>
              </a:xfrm>
              <a:prstGeom prst="rect">
                <a:avLst/>
              </a:prstGeom>
            </p:spPr>
            <p:txBody>
              <a:bodyPr wrap="square" lIns="96000" tIns="0" rIns="96000" bIns="0" rtlCol="0" anchor="ctr">
                <a:noAutofit/>
              </a:bodyPr>
              <a:lstStyle/>
              <a:p>
                <a:pPr algn="ctr"/>
                <a:r>
                  <a:rPr lang="en-US" sz="1600" dirty="0" smtClean="0">
                    <a:solidFill>
                      <a:srgbClr val="E60000"/>
                    </a:solidFill>
                    <a:latin typeface="Vodafone Rg"/>
                  </a:rPr>
                  <a:t>Business Applications</a:t>
                </a:r>
                <a:endParaRPr lang="en-US" sz="1600" dirty="0">
                  <a:solidFill>
                    <a:srgbClr val="E60000"/>
                  </a:solidFill>
                  <a:latin typeface="Vodafone Rg"/>
                </a:endParaRPr>
              </a:p>
            </p:txBody>
          </p:sp>
        </p:grpSp>
        <p:grpSp>
          <p:nvGrpSpPr>
            <p:cNvPr id="36" name="Group 35"/>
            <p:cNvGrpSpPr/>
            <p:nvPr/>
          </p:nvGrpSpPr>
          <p:grpSpPr>
            <a:xfrm>
              <a:off x="3670103" y="766274"/>
              <a:ext cx="1245154" cy="1331643"/>
              <a:chOff x="-2350181" y="1290516"/>
              <a:chExt cx="1475416" cy="1763138"/>
            </a:xfrm>
          </p:grpSpPr>
          <p:sp>
            <p:nvSpPr>
              <p:cNvPr id="51" name="Rounded Rectangle 50"/>
              <p:cNvSpPr/>
              <p:nvPr/>
            </p:nvSpPr>
            <p:spPr>
              <a:xfrm>
                <a:off x="-2350181" y="1290516"/>
                <a:ext cx="1475416" cy="1763138"/>
              </a:xfrm>
              <a:prstGeom prst="roundRect">
                <a:avLst>
                  <a:gd name="adj" fmla="val 4854"/>
                </a:avLst>
              </a:prstGeom>
              <a:pattFill prst="ltUpDiag">
                <a:fgClr>
                  <a:schemeClr val="bg1">
                    <a:lumMod val="85000"/>
                  </a:schemeClr>
                </a:fgClr>
                <a:bgClr>
                  <a:schemeClr val="bg1"/>
                </a:bgClr>
              </a:patt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444478">
                  <a:lnSpc>
                    <a:spcPct val="90000"/>
                  </a:lnSpc>
                  <a:spcBef>
                    <a:spcPct val="0"/>
                  </a:spcBef>
                  <a:spcAft>
                    <a:spcPct val="35000"/>
                  </a:spcAft>
                </a:pPr>
                <a:endParaRPr lang="en-GB" sz="1000" dirty="0">
                  <a:solidFill>
                    <a:srgbClr val="34342B"/>
                  </a:solidFill>
                  <a:latin typeface="Vodafone Rg"/>
                </a:endParaRPr>
              </a:p>
            </p:txBody>
          </p:sp>
          <p:sp>
            <p:nvSpPr>
              <p:cNvPr id="52" name="TextBox 51"/>
              <p:cNvSpPr txBox="1"/>
              <p:nvPr/>
            </p:nvSpPr>
            <p:spPr>
              <a:xfrm>
                <a:off x="-2350181" y="1773960"/>
                <a:ext cx="1475416" cy="796250"/>
              </a:xfrm>
              <a:prstGeom prst="rect">
                <a:avLst/>
              </a:prstGeom>
            </p:spPr>
            <p:txBody>
              <a:bodyPr wrap="square" lIns="96000" tIns="0" rIns="96000" bIns="0" rtlCol="0" anchor="ctr">
                <a:noAutofit/>
              </a:bodyPr>
              <a:lstStyle/>
              <a:p>
                <a:pPr algn="ctr"/>
                <a:r>
                  <a:rPr lang="en-GB" sz="1600" dirty="0">
                    <a:solidFill>
                      <a:srgbClr val="E60000"/>
                    </a:solidFill>
                    <a:latin typeface="Vodafone Rg"/>
                  </a:rPr>
                  <a:t>Vertical c</a:t>
                </a:r>
                <a:r>
                  <a:rPr lang="en-GB" sz="1600" dirty="0" smtClean="0">
                    <a:solidFill>
                      <a:srgbClr val="E60000"/>
                    </a:solidFill>
                    <a:latin typeface="Vodafone Rg"/>
                  </a:rPr>
                  <a:t>ustomer benefits</a:t>
                </a:r>
                <a:r>
                  <a:rPr lang="en-GB" sz="1600" dirty="0">
                    <a:solidFill>
                      <a:srgbClr val="E60000"/>
                    </a:solidFill>
                    <a:latin typeface="Vodafone Rg"/>
                  </a:rPr>
                  <a:t> </a:t>
                </a:r>
                <a:r>
                  <a:rPr lang="en-GB" sz="1600" dirty="0" smtClean="0">
                    <a:solidFill>
                      <a:srgbClr val="E60000"/>
                    </a:solidFill>
                    <a:latin typeface="Vodafone Rg"/>
                  </a:rPr>
                  <a:t>message</a:t>
                </a:r>
              </a:p>
            </p:txBody>
          </p:sp>
        </p:grpSp>
        <p:pic>
          <p:nvPicPr>
            <p:cNvPr id="37" name="Picture 36"/>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3375203" y="1366620"/>
              <a:ext cx="249372" cy="205176"/>
            </a:xfrm>
            <a:prstGeom prst="rect">
              <a:avLst/>
            </a:prstGeom>
          </p:spPr>
        </p:pic>
        <p:sp>
          <p:nvSpPr>
            <p:cNvPr id="38" name="Rectangle 37"/>
            <p:cNvSpPr/>
            <p:nvPr/>
          </p:nvSpPr>
          <p:spPr>
            <a:xfrm>
              <a:off x="2192072" y="1176822"/>
              <a:ext cx="1165135" cy="584775"/>
            </a:xfrm>
            <a:prstGeom prst="rect">
              <a:avLst/>
            </a:prstGeom>
          </p:spPr>
          <p:txBody>
            <a:bodyPr wrap="square" anchor="ctr">
              <a:spAutoFit/>
            </a:bodyPr>
            <a:lstStyle/>
            <a:p>
              <a:r>
                <a:rPr lang="en-GB" sz="1600" b="1" dirty="0" smtClean="0">
                  <a:solidFill>
                    <a:srgbClr val="000000"/>
                  </a:solidFill>
                  <a:latin typeface="Vodafone Rg"/>
                </a:rPr>
                <a:t>Core Needs</a:t>
              </a:r>
              <a:endParaRPr lang="en-GB" sz="1600" dirty="0">
                <a:solidFill>
                  <a:srgbClr val="000000"/>
                </a:solidFill>
                <a:latin typeface="Vodafone Rg"/>
              </a:endParaRPr>
            </a:p>
          </p:txBody>
        </p:sp>
        <p:sp>
          <p:nvSpPr>
            <p:cNvPr id="40" name="Rectangle 39"/>
            <p:cNvSpPr/>
            <p:nvPr/>
          </p:nvSpPr>
          <p:spPr>
            <a:xfrm>
              <a:off x="2112301" y="376709"/>
              <a:ext cx="1267782" cy="197319"/>
            </a:xfrm>
            <a:prstGeom prst="rect">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US" sz="1400" b="1" kern="1200" dirty="0" smtClean="0">
                  <a:solidFill>
                    <a:schemeClr val="bg1"/>
                  </a:solidFill>
                  <a:latin typeface="Vodafone Rg"/>
                </a:rPr>
                <a:t>Customer</a:t>
              </a:r>
              <a:endParaRPr lang="en-GB" sz="1400" b="1" kern="1200" dirty="0" smtClean="0">
                <a:solidFill>
                  <a:schemeClr val="bg1"/>
                </a:solidFill>
                <a:latin typeface="Vodafone Rg"/>
              </a:endParaRPr>
            </a:p>
          </p:txBody>
        </p:sp>
        <p:sp>
          <p:nvSpPr>
            <p:cNvPr id="41" name="Rectangle 40"/>
            <p:cNvSpPr/>
            <p:nvPr/>
          </p:nvSpPr>
          <p:spPr>
            <a:xfrm>
              <a:off x="3624195" y="376709"/>
              <a:ext cx="5392021" cy="197319"/>
            </a:xfrm>
            <a:prstGeom prst="rect">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US" sz="1400" b="1" kern="1200" dirty="0" smtClean="0">
                  <a:solidFill>
                    <a:schemeClr val="bg1"/>
                  </a:solidFill>
                  <a:latin typeface="Vodafone Rg"/>
                </a:rPr>
                <a:t>Vodafone offer</a:t>
              </a:r>
              <a:endParaRPr lang="en-GB" sz="1400" b="1" kern="1200" dirty="0" smtClean="0">
                <a:solidFill>
                  <a:schemeClr val="bg1"/>
                </a:solidFill>
                <a:latin typeface="Vodafone Rg"/>
              </a:endParaRPr>
            </a:p>
          </p:txBody>
        </p:sp>
        <p:pic>
          <p:nvPicPr>
            <p:cNvPr id="42" name="Picture 41"/>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7374795" y="1194904"/>
              <a:ext cx="328458" cy="340700"/>
            </a:xfrm>
            <a:prstGeom prst="rect">
              <a:avLst/>
            </a:prstGeom>
          </p:spPr>
        </p:pic>
      </p:grpSp>
      <p:grpSp>
        <p:nvGrpSpPr>
          <p:cNvPr id="55" name="Group 54"/>
          <p:cNvGrpSpPr/>
          <p:nvPr/>
        </p:nvGrpSpPr>
        <p:grpSpPr>
          <a:xfrm>
            <a:off x="0" y="-1"/>
            <a:ext cx="1945904" cy="5143501"/>
            <a:chOff x="0" y="-1"/>
            <a:chExt cx="1945904" cy="5143501"/>
          </a:xfrm>
        </p:grpSpPr>
        <p:grpSp>
          <p:nvGrpSpPr>
            <p:cNvPr id="64" name="Group 63"/>
            <p:cNvGrpSpPr/>
            <p:nvPr/>
          </p:nvGrpSpPr>
          <p:grpSpPr>
            <a:xfrm>
              <a:off x="0" y="-1"/>
              <a:ext cx="1945904" cy="5143501"/>
              <a:chOff x="0" y="-1"/>
              <a:chExt cx="1945904" cy="5143501"/>
            </a:xfrm>
          </p:grpSpPr>
          <p:sp>
            <p:nvSpPr>
              <p:cNvPr id="66" name="Rectangle 65"/>
              <p:cNvSpPr/>
              <p:nvPr/>
            </p:nvSpPr>
            <p:spPr>
              <a:xfrm>
                <a:off x="0" y="-1"/>
                <a:ext cx="1945904" cy="5143501"/>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t="100000" r="100000"/>
                </a:path>
                <a:tileRect l="-100000" b="-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68" name="Pentagon 67"/>
              <p:cNvSpPr>
                <a:spLocks noChangeAspect="1"/>
              </p:cNvSpPr>
              <p:nvPr/>
            </p:nvSpPr>
            <p:spPr>
              <a:xfrm>
                <a:off x="51846"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Introduction</a:t>
                </a:r>
              </a:p>
            </p:txBody>
          </p:sp>
          <p:sp>
            <p:nvSpPr>
              <p:cNvPr id="69" name="Pentagon 68"/>
              <p:cNvSpPr>
                <a:spLocks noChangeAspect="1"/>
              </p:cNvSpPr>
              <p:nvPr/>
            </p:nvSpPr>
            <p:spPr>
              <a:xfrm>
                <a:off x="51846"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70" name="Pentagon 69"/>
              <p:cNvSpPr>
                <a:spLocks noChangeAspect="1"/>
              </p:cNvSpPr>
              <p:nvPr/>
            </p:nvSpPr>
            <p:spPr>
              <a:xfrm>
                <a:off x="58260" y="1740607"/>
                <a:ext cx="1764000" cy="415048"/>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grpSp>
        <p:sp>
          <p:nvSpPr>
            <p:cNvPr id="65" name="TextBox 64"/>
            <p:cNvSpPr txBox="1"/>
            <p:nvPr/>
          </p:nvSpPr>
          <p:spPr>
            <a:xfrm>
              <a:off x="71120" y="2214932"/>
              <a:ext cx="1794426" cy="1368347"/>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New technology</a:t>
              </a:r>
            </a:p>
            <a:p>
              <a:pPr>
                <a:tabLst>
                  <a:tab pos="93663" algn="l"/>
                </a:tabLst>
              </a:pPr>
              <a:r>
                <a:rPr lang="en-US" sz="1200" dirty="0">
                  <a:solidFill>
                    <a:srgbClr val="888888"/>
                  </a:solidFill>
                  <a:latin typeface="Vodafone Rg"/>
                </a:rPr>
                <a:t>New</a:t>
              </a:r>
              <a:r>
                <a:rPr lang="en-US" sz="1200" b="1" dirty="0">
                  <a:solidFill>
                    <a:schemeClr val="accent1"/>
                  </a:solidFill>
                  <a:latin typeface="Vodafone Rg"/>
                </a:rPr>
                <a:t> </a:t>
              </a:r>
              <a:r>
                <a:rPr lang="en-US" sz="1200" dirty="0">
                  <a:solidFill>
                    <a:srgbClr val="888888"/>
                  </a:solidFill>
                  <a:latin typeface="Vodafone Rg"/>
                </a:rPr>
                <a:t>competition</a:t>
              </a:r>
            </a:p>
            <a:p>
              <a:pPr>
                <a:tabLst>
                  <a:tab pos="93663" algn="l"/>
                </a:tabLst>
              </a:pPr>
              <a:r>
                <a:rPr lang="en-US" sz="1200" dirty="0">
                  <a:solidFill>
                    <a:srgbClr val="888888"/>
                  </a:solidFill>
                  <a:latin typeface="Vodafone Rg"/>
                </a:rPr>
                <a:t>Small Business Solutions overview</a:t>
              </a:r>
            </a:p>
            <a:p>
              <a:pPr>
                <a:tabLst>
                  <a:tab pos="93663" algn="l"/>
                </a:tabLst>
              </a:pPr>
              <a:r>
                <a:rPr lang="en-US" sz="1200" dirty="0">
                  <a:solidFill>
                    <a:srgbClr val="888888"/>
                  </a:solidFill>
                  <a:latin typeface="Vodafone Rg"/>
                </a:rPr>
                <a:t>Core business needs</a:t>
              </a:r>
            </a:p>
            <a:p>
              <a:pPr>
                <a:tabLst>
                  <a:tab pos="93663" algn="l"/>
                </a:tabLst>
              </a:pPr>
              <a:r>
                <a:rPr lang="en-US" sz="1200" b="1" dirty="0">
                  <a:solidFill>
                    <a:schemeClr val="accent1"/>
                  </a:solidFill>
                  <a:latin typeface="Vodafone Rg"/>
                </a:rPr>
                <a:t>Vodafone SMB solutions</a:t>
              </a:r>
            </a:p>
            <a:p>
              <a:pPr>
                <a:tabLst>
                  <a:tab pos="93663" algn="l"/>
                </a:tabLst>
              </a:pPr>
              <a:r>
                <a:rPr lang="en-US" sz="1200" dirty="0" smtClean="0">
                  <a:solidFill>
                    <a:srgbClr val="888888"/>
                  </a:solidFill>
                  <a:latin typeface="Vodafone Rg"/>
                </a:rPr>
                <a:t>Test yourself</a:t>
              </a:r>
            </a:p>
          </p:txBody>
        </p:sp>
      </p:grpSp>
      <p:sp>
        <p:nvSpPr>
          <p:cNvPr id="71" name="23 Rectángulo"/>
          <p:cNvSpPr/>
          <p:nvPr/>
        </p:nvSpPr>
        <p:spPr>
          <a:xfrm>
            <a:off x="0" y="-1"/>
            <a:ext cx="9144000" cy="617539"/>
          </a:xfrm>
          <a:prstGeom prst="rect">
            <a:avLst/>
          </a:prstGeom>
          <a:solidFill>
            <a:srgbClr val="80008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72" name="6 CuadroTexto"/>
          <p:cNvSpPr txBox="1"/>
          <p:nvPr/>
        </p:nvSpPr>
        <p:spPr>
          <a:xfrm>
            <a:off x="1408482" y="-43931"/>
            <a:ext cx="66179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What are Small Business Solutions?</a:t>
            </a:r>
            <a:endParaRPr lang="en-GB" sz="2800" b="1" dirty="0" smtClean="0">
              <a:solidFill>
                <a:schemeClr val="bg1"/>
              </a:solidFill>
              <a:latin typeface="Vodafone Rg"/>
            </a:endParaRPr>
          </a:p>
        </p:txBody>
      </p:sp>
      <p:pic>
        <p:nvPicPr>
          <p:cNvPr id="73"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752" y="38164"/>
            <a:ext cx="435530" cy="602887"/>
          </a:xfrm>
          <a:prstGeom prst="rect">
            <a:avLst/>
          </a:prstGeom>
        </p:spPr>
      </p:pic>
      <p:sp>
        <p:nvSpPr>
          <p:cNvPr id="74" name="Pentagon 73"/>
          <p:cNvSpPr>
            <a:spLocks noChangeAspect="1"/>
          </p:cNvSpPr>
          <p:nvPr/>
        </p:nvSpPr>
        <p:spPr>
          <a:xfrm>
            <a:off x="58260" y="374043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pic>
        <p:nvPicPr>
          <p:cNvPr id="75" name="Picture 2" descr="http://www.conceptdraw.com/solution-park/resource/images/solutions/people/Design-elements-Professions.png"/>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backgroundRemoval t="53053" b="67300" l="73206" r="83833"/>
                    </a14:imgEffect>
                  </a14:imgLayer>
                </a14:imgProps>
              </a:ext>
            </a:extLst>
          </a:blip>
          <a:srcRect/>
          <a:stretch/>
        </p:blipFill>
        <p:spPr bwMode="auto">
          <a:xfrm>
            <a:off x="2443145" y="2929695"/>
            <a:ext cx="535803" cy="548193"/>
          </a:xfrm>
          <a:prstGeom prst="rect">
            <a:avLst/>
          </a:prstGeom>
          <a:noFill/>
        </p:spPr>
      </p:pic>
      <p:sp>
        <p:nvSpPr>
          <p:cNvPr id="76" name="Rounded Rectangle 75"/>
          <p:cNvSpPr/>
          <p:nvPr/>
        </p:nvSpPr>
        <p:spPr>
          <a:xfrm>
            <a:off x="5218283" y="2963543"/>
            <a:ext cx="2040188" cy="1331642"/>
          </a:xfrm>
          <a:prstGeom prst="roundRect">
            <a:avLst>
              <a:gd name="adj" fmla="val 4854"/>
            </a:avLst>
          </a:prstGeom>
          <a:pattFill prst="ltUpDiag">
            <a:fgClr>
              <a:schemeClr val="bg1">
                <a:lumMod val="85000"/>
              </a:schemeClr>
            </a:fgClr>
            <a:bgClr>
              <a:schemeClr val="bg1"/>
            </a:bgClr>
          </a:patt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444478">
              <a:lnSpc>
                <a:spcPct val="90000"/>
              </a:lnSpc>
              <a:spcBef>
                <a:spcPct val="0"/>
              </a:spcBef>
              <a:spcAft>
                <a:spcPct val="35000"/>
              </a:spcAft>
            </a:pPr>
            <a:endParaRPr lang="en-GB" sz="1000" dirty="0">
              <a:solidFill>
                <a:srgbClr val="34342B"/>
              </a:solidFill>
              <a:latin typeface="Vodafone Rg"/>
            </a:endParaRPr>
          </a:p>
        </p:txBody>
      </p:sp>
      <p:sp>
        <p:nvSpPr>
          <p:cNvPr id="77" name="Rounded Rectangle 76"/>
          <p:cNvSpPr/>
          <p:nvPr/>
        </p:nvSpPr>
        <p:spPr>
          <a:xfrm>
            <a:off x="5300785" y="3395420"/>
            <a:ext cx="595409" cy="378369"/>
          </a:xfrm>
          <a:prstGeom prst="roundRect">
            <a:avLst>
              <a:gd name="adj" fmla="val 5933"/>
            </a:avLst>
          </a:prstGeom>
          <a:solidFill>
            <a:schemeClr val="accent5"/>
          </a:solidFill>
          <a:ln w="3175" cap="flat" cmpd="sng" algn="ctr">
            <a:solidFill>
              <a:schemeClr val="bg1">
                <a:lumMod val="6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444478">
              <a:lnSpc>
                <a:spcPct val="90000"/>
              </a:lnSpc>
              <a:spcBef>
                <a:spcPct val="0"/>
              </a:spcBef>
              <a:spcAft>
                <a:spcPct val="35000"/>
              </a:spcAft>
            </a:pPr>
            <a:r>
              <a:rPr lang="en-GB" sz="1100" dirty="0">
                <a:solidFill>
                  <a:srgbClr val="FFFFFF"/>
                </a:solidFill>
                <a:latin typeface="Vodafone Rg"/>
              </a:rPr>
              <a:t>Mobile</a:t>
            </a:r>
          </a:p>
        </p:txBody>
      </p:sp>
      <p:sp>
        <p:nvSpPr>
          <p:cNvPr id="78" name="Rounded Rectangle 77"/>
          <p:cNvSpPr/>
          <p:nvPr/>
        </p:nvSpPr>
        <p:spPr>
          <a:xfrm>
            <a:off x="5937075" y="3803067"/>
            <a:ext cx="595409" cy="378369"/>
          </a:xfrm>
          <a:prstGeom prst="roundRect">
            <a:avLst>
              <a:gd name="adj" fmla="val 5933"/>
            </a:avLst>
          </a:prstGeom>
          <a:solidFill>
            <a:schemeClr val="accent5"/>
          </a:solidFill>
          <a:ln w="3175" cap="flat" cmpd="sng" algn="ctr">
            <a:solidFill>
              <a:schemeClr val="bg1">
                <a:lumMod val="6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444478">
              <a:lnSpc>
                <a:spcPct val="90000"/>
              </a:lnSpc>
              <a:spcBef>
                <a:spcPct val="0"/>
              </a:spcBef>
              <a:spcAft>
                <a:spcPct val="35000"/>
              </a:spcAft>
            </a:pPr>
            <a:r>
              <a:rPr lang="en-GB" sz="1100" dirty="0">
                <a:solidFill>
                  <a:srgbClr val="FFFFFF"/>
                </a:solidFill>
                <a:latin typeface="Vodafone Rg"/>
              </a:rPr>
              <a:t>Security</a:t>
            </a:r>
          </a:p>
        </p:txBody>
      </p:sp>
      <p:sp>
        <p:nvSpPr>
          <p:cNvPr id="79" name="Rounded Rectangle 78"/>
          <p:cNvSpPr/>
          <p:nvPr/>
        </p:nvSpPr>
        <p:spPr>
          <a:xfrm>
            <a:off x="6571143" y="3803067"/>
            <a:ext cx="595409" cy="378369"/>
          </a:xfrm>
          <a:prstGeom prst="roundRect">
            <a:avLst>
              <a:gd name="adj" fmla="val 5933"/>
            </a:avLst>
          </a:prstGeom>
          <a:solidFill>
            <a:schemeClr val="accent5"/>
          </a:solidFill>
          <a:ln w="3175" cap="flat" cmpd="sng" algn="ctr">
            <a:solidFill>
              <a:schemeClr val="bg1">
                <a:lumMod val="6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444478">
              <a:lnSpc>
                <a:spcPct val="90000"/>
              </a:lnSpc>
              <a:spcBef>
                <a:spcPct val="0"/>
              </a:spcBef>
              <a:spcAft>
                <a:spcPct val="35000"/>
              </a:spcAft>
            </a:pPr>
            <a:r>
              <a:rPr lang="en-GB" sz="1000" dirty="0">
                <a:solidFill>
                  <a:srgbClr val="FFFFFF"/>
                </a:solidFill>
                <a:latin typeface="Vodafone Rg"/>
              </a:rPr>
              <a:t>Business grade</a:t>
            </a:r>
            <a:br>
              <a:rPr lang="en-GB" sz="1000" dirty="0">
                <a:solidFill>
                  <a:srgbClr val="FFFFFF"/>
                </a:solidFill>
                <a:latin typeface="Vodafone Rg"/>
              </a:rPr>
            </a:br>
            <a:r>
              <a:rPr lang="en-GB" sz="1000" dirty="0">
                <a:solidFill>
                  <a:srgbClr val="FFFFFF"/>
                </a:solidFill>
                <a:latin typeface="Vodafone Rg"/>
              </a:rPr>
              <a:t>support</a:t>
            </a:r>
          </a:p>
        </p:txBody>
      </p:sp>
      <p:sp>
        <p:nvSpPr>
          <p:cNvPr id="80" name="TextBox 79"/>
          <p:cNvSpPr txBox="1"/>
          <p:nvPr/>
        </p:nvSpPr>
        <p:spPr>
          <a:xfrm>
            <a:off x="5218283" y="2955802"/>
            <a:ext cx="2040188" cy="488338"/>
          </a:xfrm>
          <a:prstGeom prst="rect">
            <a:avLst/>
          </a:prstGeom>
        </p:spPr>
        <p:txBody>
          <a:bodyPr wrap="square" lIns="96000" tIns="0" rIns="96000" bIns="0" rtlCol="0" anchor="ctr">
            <a:noAutofit/>
          </a:bodyPr>
          <a:lstStyle/>
          <a:p>
            <a:pPr algn="ctr"/>
            <a:r>
              <a:rPr lang="en-US" sz="1600" dirty="0">
                <a:solidFill>
                  <a:srgbClr val="E60000"/>
                </a:solidFill>
                <a:latin typeface="Vodafone Rg"/>
              </a:rPr>
              <a:t>Connectivity</a:t>
            </a:r>
            <a:endParaRPr lang="en-US" dirty="0">
              <a:solidFill>
                <a:srgbClr val="E60000"/>
              </a:solidFill>
              <a:latin typeface="Vodafone Rg"/>
            </a:endParaRPr>
          </a:p>
        </p:txBody>
      </p:sp>
      <p:sp>
        <p:nvSpPr>
          <p:cNvPr id="81" name="Rounded Rectangle 80"/>
          <p:cNvSpPr/>
          <p:nvPr/>
        </p:nvSpPr>
        <p:spPr>
          <a:xfrm>
            <a:off x="5300785" y="3803067"/>
            <a:ext cx="595409" cy="378369"/>
          </a:xfrm>
          <a:prstGeom prst="roundRect">
            <a:avLst>
              <a:gd name="adj" fmla="val 5933"/>
            </a:avLst>
          </a:prstGeom>
          <a:solidFill>
            <a:schemeClr val="accent5"/>
          </a:solidFill>
          <a:ln w="3175" cap="flat" cmpd="sng" algn="ctr">
            <a:solidFill>
              <a:schemeClr val="bg1">
                <a:lumMod val="6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444478">
              <a:lnSpc>
                <a:spcPct val="90000"/>
              </a:lnSpc>
              <a:spcBef>
                <a:spcPct val="0"/>
              </a:spcBef>
              <a:spcAft>
                <a:spcPct val="35000"/>
              </a:spcAft>
            </a:pPr>
            <a:r>
              <a:rPr lang="en-GB" sz="1100" dirty="0">
                <a:solidFill>
                  <a:srgbClr val="FFFFFF"/>
                </a:solidFill>
                <a:latin typeface="Vodafone Rg"/>
              </a:rPr>
              <a:t>One Net</a:t>
            </a:r>
          </a:p>
        </p:txBody>
      </p:sp>
      <p:sp>
        <p:nvSpPr>
          <p:cNvPr id="82" name="Rounded Rectangle 81"/>
          <p:cNvSpPr/>
          <p:nvPr/>
        </p:nvSpPr>
        <p:spPr>
          <a:xfrm>
            <a:off x="5937075" y="3395420"/>
            <a:ext cx="595409" cy="378369"/>
          </a:xfrm>
          <a:prstGeom prst="roundRect">
            <a:avLst>
              <a:gd name="adj" fmla="val 5933"/>
            </a:avLst>
          </a:prstGeom>
          <a:solidFill>
            <a:schemeClr val="accent5"/>
          </a:solidFill>
          <a:ln w="3175" cap="flat" cmpd="sng" algn="ctr">
            <a:solidFill>
              <a:schemeClr val="bg1">
                <a:lumMod val="6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444478">
              <a:lnSpc>
                <a:spcPct val="90000"/>
              </a:lnSpc>
              <a:spcBef>
                <a:spcPct val="0"/>
              </a:spcBef>
              <a:spcAft>
                <a:spcPct val="35000"/>
              </a:spcAft>
            </a:pPr>
            <a:r>
              <a:rPr lang="en-GB" sz="1100" dirty="0">
                <a:solidFill>
                  <a:srgbClr val="FFFFFF"/>
                </a:solidFill>
                <a:latin typeface="Vodafone Rg"/>
              </a:rPr>
              <a:t>Shared data</a:t>
            </a:r>
          </a:p>
        </p:txBody>
      </p:sp>
      <p:sp>
        <p:nvSpPr>
          <p:cNvPr id="83" name="Rounded Rectangle 82"/>
          <p:cNvSpPr/>
          <p:nvPr/>
        </p:nvSpPr>
        <p:spPr>
          <a:xfrm>
            <a:off x="6571143" y="3395420"/>
            <a:ext cx="595409" cy="378369"/>
          </a:xfrm>
          <a:prstGeom prst="roundRect">
            <a:avLst>
              <a:gd name="adj" fmla="val 5933"/>
            </a:avLst>
          </a:prstGeom>
          <a:solidFill>
            <a:schemeClr val="accent5"/>
          </a:solidFill>
          <a:ln w="3175" cap="flat" cmpd="sng" algn="ctr">
            <a:solidFill>
              <a:schemeClr val="bg1">
                <a:lumMod val="6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444478">
              <a:lnSpc>
                <a:spcPct val="90000"/>
              </a:lnSpc>
              <a:spcBef>
                <a:spcPct val="0"/>
              </a:spcBef>
              <a:spcAft>
                <a:spcPct val="35000"/>
              </a:spcAft>
            </a:pPr>
            <a:r>
              <a:rPr lang="en-GB" sz="1100" dirty="0">
                <a:solidFill>
                  <a:srgbClr val="FFFFFF"/>
                </a:solidFill>
                <a:latin typeface="Vodafone Rg"/>
              </a:rPr>
              <a:t>Fixed</a:t>
            </a:r>
          </a:p>
        </p:txBody>
      </p:sp>
    </p:spTree>
    <p:extLst>
      <p:ext uri="{BB962C8B-B14F-4D97-AF65-F5344CB8AC3E}">
        <p14:creationId xmlns:p14="http://schemas.microsoft.com/office/powerpoint/2010/main" val="19856479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ular Callout 32"/>
          <p:cNvSpPr/>
          <p:nvPr/>
        </p:nvSpPr>
        <p:spPr>
          <a:xfrm>
            <a:off x="2214880" y="1000124"/>
            <a:ext cx="6399731" cy="1523381"/>
          </a:xfrm>
          <a:prstGeom prst="wedgeRectCallout">
            <a:avLst>
              <a:gd name="adj1" fmla="val -11358"/>
              <a:gd name="adj2" fmla="val 100862"/>
            </a:avLst>
          </a:prstGeom>
          <a:solidFill>
            <a:schemeClr val="bg1">
              <a:lumMod val="95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kern="1200" dirty="0" smtClean="0">
              <a:solidFill>
                <a:srgbClr val="34342B"/>
              </a:solidFill>
              <a:latin typeface="Vodafone Rg" pitchFamily="34" charset="0"/>
              <a:ea typeface="+mn-ea"/>
              <a:cs typeface="+mn-cs"/>
            </a:endParaRPr>
          </a:p>
        </p:txBody>
      </p:sp>
      <p:sp>
        <p:nvSpPr>
          <p:cNvPr id="21" name="TextBox 20"/>
          <p:cNvSpPr txBox="1"/>
          <p:nvPr/>
        </p:nvSpPr>
        <p:spPr>
          <a:xfrm>
            <a:off x="2308522" y="1003390"/>
            <a:ext cx="6306090" cy="4000523"/>
          </a:xfrm>
          <a:prstGeom prst="rect">
            <a:avLst/>
          </a:prstGeom>
        </p:spPr>
        <p:txBody>
          <a:bodyPr wrap="square" lIns="0" tIns="0" rIns="0" bIns="0" rtlCol="0">
            <a:noAutofit/>
          </a:bodyPr>
          <a:lstStyle>
            <a:defPPr>
              <a:defRPr lang="en-US"/>
            </a:defPPr>
            <a:lvl1pPr>
              <a:defRPr>
                <a:latin typeface="Vodafone Lt" panose="020B0606040202020204" pitchFamily="34" charset="0"/>
              </a:defRPr>
            </a:lvl1pPr>
          </a:lstStyle>
          <a:p>
            <a:r>
              <a:rPr lang="en-US" sz="1400" dirty="0">
                <a:latin typeface="Vodafone Rg"/>
              </a:rPr>
              <a:t>R</a:t>
            </a:r>
            <a:r>
              <a:rPr lang="en-US" sz="1400" dirty="0" smtClean="0">
                <a:latin typeface="Vodafone Rg"/>
              </a:rPr>
              <a:t>etailers generate revenue by buying and on selling goods and services. They increase their revenue by improving their </a:t>
            </a:r>
            <a:r>
              <a:rPr lang="en-US" sz="1400" b="1" dirty="0" smtClean="0">
                <a:solidFill>
                  <a:srgbClr val="FF0000"/>
                </a:solidFill>
                <a:latin typeface="Vodafone Rg"/>
              </a:rPr>
              <a:t>sales efficiency</a:t>
            </a:r>
            <a:r>
              <a:rPr lang="en-US" sz="1400" dirty="0" smtClean="0">
                <a:latin typeface="Vodafone Rg"/>
              </a:rPr>
              <a:t>.</a:t>
            </a:r>
          </a:p>
          <a:p>
            <a:endParaRPr lang="en-US" sz="1400" dirty="0">
              <a:latin typeface="Vodafone Rg"/>
            </a:endParaRPr>
          </a:p>
          <a:p>
            <a:r>
              <a:rPr lang="en-US" sz="1400" dirty="0">
                <a:latin typeface="Vodafone Rg"/>
              </a:rPr>
              <a:t>E</a:t>
            </a:r>
            <a:r>
              <a:rPr lang="en-US" sz="1400" dirty="0" smtClean="0">
                <a:latin typeface="Vodafone Rg"/>
              </a:rPr>
              <a:t>xamples of retailers include: high street retail stores, pharmacies, wholesalers, coffee shops, restaurants, bars and small hotels.</a:t>
            </a:r>
            <a:endParaRPr lang="en-US" sz="1400" dirty="0">
              <a:latin typeface="Vodafone Rg"/>
            </a:endParaRPr>
          </a:p>
        </p:txBody>
      </p:sp>
      <p:sp>
        <p:nvSpPr>
          <p:cNvPr id="17" name="Pentagon 16">
            <a:hlinkClick r:id="rId3" action="ppaction://hlinksldjump"/>
          </p:cNvPr>
          <p:cNvSpPr>
            <a:spLocks noChangeAspect="1"/>
          </p:cNvSpPr>
          <p:nvPr/>
        </p:nvSpPr>
        <p:spPr>
          <a:xfrm flipH="1">
            <a:off x="2214880" y="4682362"/>
            <a:ext cx="1379313"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Back</a:t>
            </a:r>
          </a:p>
        </p:txBody>
      </p:sp>
      <p:grpSp>
        <p:nvGrpSpPr>
          <p:cNvPr id="18" name="Group 17"/>
          <p:cNvGrpSpPr/>
          <p:nvPr/>
        </p:nvGrpSpPr>
        <p:grpSpPr>
          <a:xfrm>
            <a:off x="0" y="-1"/>
            <a:ext cx="1945904" cy="5143501"/>
            <a:chOff x="0" y="-1"/>
            <a:chExt cx="1945904" cy="5143501"/>
          </a:xfrm>
        </p:grpSpPr>
        <p:sp>
          <p:nvSpPr>
            <p:cNvPr id="19" name="Rectangle 18"/>
            <p:cNvSpPr/>
            <p:nvPr/>
          </p:nvSpPr>
          <p:spPr>
            <a:xfrm>
              <a:off x="0" y="-1"/>
              <a:ext cx="1945904" cy="514350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23" name="Pentagon 22"/>
            <p:cNvSpPr>
              <a:spLocks noChangeAspect="1"/>
            </p:cNvSpPr>
            <p:nvPr/>
          </p:nvSpPr>
          <p:spPr>
            <a:xfrm>
              <a:off x="51846" y="88018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24" name="Pentagon 23"/>
            <p:cNvSpPr>
              <a:spLocks noChangeAspect="1"/>
            </p:cNvSpPr>
            <p:nvPr/>
          </p:nvSpPr>
          <p:spPr>
            <a:xfrm>
              <a:off x="51846" y="1289403"/>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smtClean="0">
                  <a:solidFill>
                    <a:schemeClr val="bg1">
                      <a:lumMod val="95000"/>
                    </a:schemeClr>
                  </a:solidFill>
                  <a:latin typeface="Vodafone Rg"/>
                </a:rPr>
                <a:t> 1. Why?</a:t>
              </a:r>
              <a:endParaRPr lang="en-GB" b="1" kern="1200" dirty="0" smtClean="0">
                <a:solidFill>
                  <a:schemeClr val="bg1">
                    <a:lumMod val="95000"/>
                  </a:schemeClr>
                </a:solidFill>
                <a:latin typeface="Vodafone Rg"/>
              </a:endParaRPr>
            </a:p>
          </p:txBody>
        </p:sp>
      </p:grpSp>
      <p:sp>
        <p:nvSpPr>
          <p:cNvPr id="27" name="23 Rectángulo"/>
          <p:cNvSpPr/>
          <p:nvPr/>
        </p:nvSpPr>
        <p:spPr>
          <a:xfrm>
            <a:off x="0" y="-1"/>
            <a:ext cx="9144000" cy="617539"/>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200" b="1" kern="1200" dirty="0" smtClean="0">
              <a:solidFill>
                <a:srgbClr val="34342B"/>
              </a:solidFill>
              <a:latin typeface="Vodafone Lt" panose="020B0606040202020204" pitchFamily="34" charset="0"/>
            </a:endParaRPr>
          </a:p>
        </p:txBody>
      </p:sp>
      <p:pic>
        <p:nvPicPr>
          <p:cNvPr id="29"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317" y="11154"/>
            <a:ext cx="336654" cy="606384"/>
          </a:xfrm>
          <a:prstGeom prst="rect">
            <a:avLst/>
          </a:prstGeom>
        </p:spPr>
      </p:pic>
      <p:sp>
        <p:nvSpPr>
          <p:cNvPr id="34" name="Pentagon 33"/>
          <p:cNvSpPr>
            <a:spLocks noChangeAspect="1"/>
          </p:cNvSpPr>
          <p:nvPr/>
        </p:nvSpPr>
        <p:spPr>
          <a:xfrm>
            <a:off x="58260" y="353391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35" name="Pentagon 34"/>
          <p:cNvSpPr>
            <a:spLocks noChangeAspect="1"/>
          </p:cNvSpPr>
          <p:nvPr/>
        </p:nvSpPr>
        <p:spPr>
          <a:xfrm>
            <a:off x="58260" y="3059692"/>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sp>
        <p:nvSpPr>
          <p:cNvPr id="37" name="TextBox 36"/>
          <p:cNvSpPr txBox="1"/>
          <p:nvPr/>
        </p:nvSpPr>
        <p:spPr>
          <a:xfrm>
            <a:off x="124765" y="1851687"/>
            <a:ext cx="1794426" cy="3374803"/>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b="1" dirty="0">
                <a:solidFill>
                  <a:schemeClr val="accent1"/>
                </a:solidFill>
                <a:latin typeface="Vodafone Rg"/>
              </a:rPr>
              <a:t>Core Business Needs</a:t>
            </a:r>
          </a:p>
          <a:p>
            <a:pPr>
              <a:tabLst>
                <a:tab pos="93663" algn="l"/>
              </a:tabLst>
            </a:pPr>
            <a:r>
              <a:rPr lang="en-US" sz="1200" dirty="0" smtClean="0">
                <a:solidFill>
                  <a:srgbClr val="888888"/>
                </a:solidFill>
                <a:latin typeface="Vodafone Rg"/>
              </a:rPr>
              <a:t>Verticals Main Characteristics</a:t>
            </a:r>
            <a:endParaRPr lang="en-US" sz="1200" dirty="0">
              <a:solidFill>
                <a:srgbClr val="888888"/>
              </a:solidFill>
              <a:latin typeface="Vodafone Rg"/>
            </a:endParaRPr>
          </a:p>
          <a:p>
            <a:pPr>
              <a:tabLst>
                <a:tab pos="93663" algn="l"/>
              </a:tabLst>
            </a:pPr>
            <a:r>
              <a:rPr lang="en-US" sz="1200" dirty="0" smtClean="0">
                <a:solidFill>
                  <a:srgbClr val="888888"/>
                </a:solidFill>
                <a:latin typeface="Vodafone Rg"/>
              </a:rPr>
              <a:t>Summary</a:t>
            </a:r>
          </a:p>
          <a:p>
            <a:pPr>
              <a:tabLst>
                <a:tab pos="93663" algn="l"/>
              </a:tabLst>
            </a:pPr>
            <a:r>
              <a:rPr lang="en-US" sz="1200" dirty="0" smtClean="0">
                <a:solidFill>
                  <a:srgbClr val="888888"/>
                </a:solidFill>
                <a:latin typeface="Vodafone Rg"/>
              </a:rPr>
              <a:t>Test yourself</a:t>
            </a:r>
          </a:p>
        </p:txBody>
      </p:sp>
      <p:sp>
        <p:nvSpPr>
          <p:cNvPr id="38" name="33 CuadroTexto"/>
          <p:cNvSpPr txBox="1"/>
          <p:nvPr/>
        </p:nvSpPr>
        <p:spPr>
          <a:xfrm>
            <a:off x="1359147" y="-26986"/>
            <a:ext cx="6532987" cy="614150"/>
          </a:xfrm>
          <a:prstGeom prst="rect">
            <a:avLst/>
          </a:prstGeom>
        </p:spPr>
        <p:txBody>
          <a:bodyPr wrap="square" lIns="0" tIns="0" rIns="0" bIns="0" rtlCol="0" anchor="ctr">
            <a:noAutofit/>
          </a:bodyPr>
          <a:lstStyle/>
          <a:p>
            <a:r>
              <a:rPr lang="es-ES" sz="2800" b="1" dirty="0" err="1" smtClean="0">
                <a:solidFill>
                  <a:schemeClr val="bg1"/>
                </a:solidFill>
                <a:latin typeface="Vodafone Rg"/>
              </a:rPr>
              <a:t>Why</a:t>
            </a:r>
            <a:r>
              <a:rPr lang="es-ES" sz="2800" b="1" dirty="0">
                <a:solidFill>
                  <a:schemeClr val="bg1"/>
                </a:solidFill>
                <a:latin typeface="Vodafone Rg"/>
              </a:rPr>
              <a:t> </a:t>
            </a:r>
            <a:r>
              <a:rPr lang="es-ES" sz="2800" b="1" dirty="0" smtClean="0">
                <a:solidFill>
                  <a:schemeClr val="bg1"/>
                </a:solidFill>
                <a:latin typeface="Vodafone Rg"/>
              </a:rPr>
              <a:t>are Small </a:t>
            </a:r>
            <a:r>
              <a:rPr lang="es-ES" sz="2800" b="1" dirty="0" err="1" smtClean="0">
                <a:solidFill>
                  <a:schemeClr val="bg1"/>
                </a:solidFill>
                <a:latin typeface="Vodafone Rg"/>
              </a:rPr>
              <a:t>Businesses</a:t>
            </a:r>
            <a:r>
              <a:rPr lang="es-ES" sz="2800" b="1" dirty="0" smtClean="0">
                <a:solidFill>
                  <a:schemeClr val="bg1"/>
                </a:solidFill>
                <a:latin typeface="Vodafone Rg"/>
              </a:rPr>
              <a:t> </a:t>
            </a:r>
            <a:r>
              <a:rPr lang="es-ES" sz="2800" b="1" dirty="0" err="1" smtClean="0">
                <a:solidFill>
                  <a:schemeClr val="bg1"/>
                </a:solidFill>
                <a:latin typeface="Vodafone Rg"/>
              </a:rPr>
              <a:t>Important</a:t>
            </a:r>
            <a:r>
              <a:rPr lang="es-ES" sz="2800" b="1" dirty="0" smtClean="0">
                <a:solidFill>
                  <a:schemeClr val="bg1"/>
                </a:solidFill>
                <a:latin typeface="Vodafone Rg"/>
              </a:rPr>
              <a:t>?</a:t>
            </a:r>
            <a:endParaRPr lang="es-ES" sz="2800" b="1" dirty="0">
              <a:solidFill>
                <a:schemeClr val="bg1"/>
              </a:solidFill>
              <a:latin typeface="Vodafone Rg"/>
            </a:endParaRPr>
          </a:p>
        </p:txBody>
      </p:sp>
      <p:grpSp>
        <p:nvGrpSpPr>
          <p:cNvPr id="30" name="Group 29"/>
          <p:cNvGrpSpPr/>
          <p:nvPr/>
        </p:nvGrpSpPr>
        <p:grpSpPr>
          <a:xfrm>
            <a:off x="3953792" y="3319272"/>
            <a:ext cx="1476000" cy="1040028"/>
            <a:chOff x="3953792" y="3329236"/>
            <a:chExt cx="1476000" cy="1040028"/>
          </a:xfrm>
        </p:grpSpPr>
        <p:sp>
          <p:nvSpPr>
            <p:cNvPr id="31" name="TextBox 30"/>
            <p:cNvSpPr txBox="1"/>
            <p:nvPr/>
          </p:nvSpPr>
          <p:spPr>
            <a:xfrm>
              <a:off x="3953792" y="3329236"/>
              <a:ext cx="1476000" cy="1040028"/>
            </a:xfrm>
            <a:prstGeom prst="rect">
              <a:avLst/>
            </a:prstGeom>
            <a:solidFill>
              <a:srgbClr val="FFC000"/>
            </a:solidFill>
            <a:effectLst>
              <a:outerShdw blurRad="50800" dist="38100" dir="2700000" algn="tl" rotWithShape="0">
                <a:prstClr val="black">
                  <a:alpha val="40000"/>
                </a:prstClr>
              </a:outerShdw>
            </a:effectLst>
          </p:spPr>
          <p:txBody>
            <a:bodyPr wrap="square" lIns="0" tIns="0" rIns="0" bIns="0" rtlCol="0">
              <a:noAutofit/>
            </a:bodyPr>
            <a:lstStyle/>
            <a:p>
              <a:pPr marL="0" indent="0" algn="ctr">
                <a:buFont typeface="Arial" pitchFamily="34" charset="0"/>
                <a:buNone/>
              </a:pPr>
              <a:r>
                <a:rPr lang="en-US" sz="1600" b="1" dirty="0" smtClean="0">
                  <a:solidFill>
                    <a:schemeClr val="bg1"/>
                  </a:solidFill>
                  <a:latin typeface="Vodafone Rg"/>
                </a:rPr>
                <a:t>Retail</a:t>
              </a:r>
            </a:p>
          </p:txBody>
        </p:sp>
        <p:pic>
          <p:nvPicPr>
            <p:cNvPr id="32" name="Picture 31">
              <a:hlinkClick r:id="rId5" action="ppaction://hlinksldjump"/>
            </p:cNvPr>
            <p:cNvPicPr>
              <a:picLocks noChangeAspect="1" noChangeArrowheads="1"/>
            </p:cNvPicPr>
            <p:nvPr/>
          </p:nvPicPr>
          <p:blipFill>
            <a:blip r:embed="rId6" cstate="email">
              <a:extLst>
                <a:ext uri="{BEBA8EAE-BF5A-486C-A8C5-ECC9F3942E4B}">
                  <a14:imgProps xmlns:a14="http://schemas.microsoft.com/office/drawing/2010/main">
                    <a14:imgLayer r:embed="rId7">
                      <a14:imgEffect>
                        <a14:backgroundRemoval t="8974" b="98718" l="10000" r="90000"/>
                      </a14:imgEffect>
                    </a14:imgLayer>
                  </a14:imgProps>
                </a:ext>
                <a:ext uri="{28A0092B-C50C-407E-A947-70E740481C1C}">
                  <a14:useLocalDpi xmlns:a14="http://schemas.microsoft.com/office/drawing/2010/main" val="0"/>
                </a:ext>
              </a:extLst>
            </a:blip>
            <a:srcRect/>
            <a:stretch>
              <a:fillRect/>
            </a:stretch>
          </p:blipFill>
          <p:spPr bwMode="auto">
            <a:xfrm>
              <a:off x="4390362" y="3599121"/>
              <a:ext cx="582238" cy="531683"/>
            </a:xfrm>
            <a:prstGeom prst="rect">
              <a:avLst/>
            </a:prstGeom>
            <a:solidFill>
              <a:srgbClr val="FFC000"/>
            </a:solidFill>
            <a:ln>
              <a:noFill/>
            </a:ln>
            <a:extLst>
              <a:ext uri="{91240B29-F687-4f45-9708-019B960494DF}">
                <a14:hiddenLine xmlns=""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56383691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entagon 10">
            <a:hlinkClick r:id="" action="ppaction://hlinkshowjump?jump=nextslide"/>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sp>
        <p:nvSpPr>
          <p:cNvPr id="3" name="Rectangle 2"/>
          <p:cNvSpPr/>
          <p:nvPr/>
        </p:nvSpPr>
        <p:spPr>
          <a:xfrm>
            <a:off x="2341563" y="1004800"/>
            <a:ext cx="6329962" cy="1569660"/>
          </a:xfrm>
          <a:prstGeom prst="rect">
            <a:avLst/>
          </a:prstGeom>
        </p:spPr>
        <p:txBody>
          <a:bodyPr wrap="square">
            <a:spAutoFit/>
          </a:bodyPr>
          <a:lstStyle/>
          <a:p>
            <a:pPr algn="ctr"/>
            <a:r>
              <a:rPr lang="en-GB" sz="1600" dirty="0">
                <a:solidFill>
                  <a:srgbClr val="000000"/>
                </a:solidFill>
                <a:latin typeface="Vodafone Rg"/>
              </a:rPr>
              <a:t>Earlier, we defined </a:t>
            </a:r>
            <a:r>
              <a:rPr lang="en-GB" sz="1600" b="1" dirty="0">
                <a:solidFill>
                  <a:srgbClr val="FF0000"/>
                </a:solidFill>
                <a:latin typeface="Vodafone Rg"/>
              </a:rPr>
              <a:t>Core </a:t>
            </a:r>
            <a:r>
              <a:rPr lang="en-GB" sz="1600" b="1" dirty="0" smtClean="0">
                <a:solidFill>
                  <a:srgbClr val="FF0000"/>
                </a:solidFill>
                <a:latin typeface="Vodafone Rg"/>
              </a:rPr>
              <a:t>Needs</a:t>
            </a:r>
            <a:r>
              <a:rPr lang="en-GB" sz="1600" dirty="0" smtClean="0">
                <a:solidFill>
                  <a:srgbClr val="FF0000"/>
                </a:solidFill>
                <a:latin typeface="Vodafone Rg"/>
              </a:rPr>
              <a:t> </a:t>
            </a:r>
            <a:r>
              <a:rPr lang="en-GB" sz="1600" dirty="0">
                <a:solidFill>
                  <a:srgbClr val="000000"/>
                </a:solidFill>
                <a:latin typeface="Vodafone Rg"/>
              </a:rPr>
              <a:t>as being those needs that are associated with activities that </a:t>
            </a:r>
            <a:r>
              <a:rPr lang="en-GB" sz="1600" i="1" dirty="0">
                <a:solidFill>
                  <a:srgbClr val="000000"/>
                </a:solidFill>
                <a:latin typeface="Vodafone Rg"/>
              </a:rPr>
              <a:t>directly contribute</a:t>
            </a:r>
            <a:r>
              <a:rPr lang="en-GB" sz="1600" dirty="0">
                <a:solidFill>
                  <a:srgbClr val="000000"/>
                </a:solidFill>
                <a:latin typeface="Vodafone Rg"/>
              </a:rPr>
              <a:t> to revenue generation</a:t>
            </a:r>
            <a:r>
              <a:rPr lang="en-GB" sz="1600" dirty="0" smtClean="0">
                <a:solidFill>
                  <a:srgbClr val="000000"/>
                </a:solidFill>
                <a:latin typeface="Vodafone Rg"/>
              </a:rPr>
              <a:t>.</a:t>
            </a:r>
          </a:p>
          <a:p>
            <a:pPr algn="ctr"/>
            <a:endParaRPr lang="en-GB" sz="1600" dirty="0">
              <a:solidFill>
                <a:srgbClr val="000000"/>
              </a:solidFill>
              <a:latin typeface="Vodafone Rg"/>
            </a:endParaRPr>
          </a:p>
          <a:p>
            <a:pPr algn="ctr"/>
            <a:r>
              <a:rPr lang="en-GB" sz="1600" dirty="0" smtClean="0">
                <a:solidFill>
                  <a:srgbClr val="000000"/>
                </a:solidFill>
                <a:latin typeface="Vodafone Rg"/>
              </a:rPr>
              <a:t> </a:t>
            </a:r>
            <a:r>
              <a:rPr lang="en-GB" sz="1600" dirty="0">
                <a:solidFill>
                  <a:srgbClr val="000000"/>
                </a:solidFill>
                <a:latin typeface="Vodafone Rg"/>
              </a:rPr>
              <a:t>These </a:t>
            </a:r>
            <a:r>
              <a:rPr lang="en-GB" sz="1600" dirty="0" smtClean="0">
                <a:solidFill>
                  <a:srgbClr val="000000"/>
                </a:solidFill>
                <a:latin typeface="Vodafone Rg"/>
              </a:rPr>
              <a:t>are the </a:t>
            </a:r>
            <a:r>
              <a:rPr lang="en-GB" sz="1600" dirty="0">
                <a:solidFill>
                  <a:srgbClr val="000000"/>
                </a:solidFill>
                <a:latin typeface="Vodafone Rg"/>
              </a:rPr>
              <a:t>activities we should be focusing on when talking to customers </a:t>
            </a:r>
            <a:r>
              <a:rPr lang="en-GB" sz="1600" dirty="0" smtClean="0">
                <a:solidFill>
                  <a:srgbClr val="000000"/>
                </a:solidFill>
                <a:latin typeface="Vodafone Rg"/>
              </a:rPr>
              <a:t>to make </a:t>
            </a:r>
            <a:r>
              <a:rPr lang="en-GB" sz="1600" dirty="0">
                <a:solidFill>
                  <a:srgbClr val="000000"/>
                </a:solidFill>
                <a:latin typeface="Vodafone Rg"/>
              </a:rPr>
              <a:t>the most positive impact.</a:t>
            </a:r>
            <a:endParaRPr lang="en-US" sz="1600" dirty="0">
              <a:latin typeface="Vodafone Rg"/>
            </a:endParaRPr>
          </a:p>
        </p:txBody>
      </p:sp>
      <p:grpSp>
        <p:nvGrpSpPr>
          <p:cNvPr id="16" name="Group 15"/>
          <p:cNvGrpSpPr/>
          <p:nvPr/>
        </p:nvGrpSpPr>
        <p:grpSpPr>
          <a:xfrm>
            <a:off x="0" y="-1"/>
            <a:ext cx="1945904" cy="5143501"/>
            <a:chOff x="0" y="-1"/>
            <a:chExt cx="1945904" cy="5143501"/>
          </a:xfrm>
        </p:grpSpPr>
        <p:grpSp>
          <p:nvGrpSpPr>
            <p:cNvPr id="17" name="Group 16"/>
            <p:cNvGrpSpPr/>
            <p:nvPr/>
          </p:nvGrpSpPr>
          <p:grpSpPr>
            <a:xfrm>
              <a:off x="0" y="-1"/>
              <a:ext cx="1945904" cy="5143501"/>
              <a:chOff x="0" y="-1"/>
              <a:chExt cx="1945904" cy="5143501"/>
            </a:xfrm>
          </p:grpSpPr>
          <p:sp>
            <p:nvSpPr>
              <p:cNvPr id="19" name="Rectangle 18"/>
              <p:cNvSpPr/>
              <p:nvPr/>
            </p:nvSpPr>
            <p:spPr>
              <a:xfrm>
                <a:off x="0" y="-1"/>
                <a:ext cx="1945904" cy="5143501"/>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t="100000" r="100000"/>
                </a:path>
                <a:tileRect l="-100000" b="-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21" name="Pentagon 20"/>
              <p:cNvSpPr>
                <a:spLocks noChangeAspect="1"/>
              </p:cNvSpPr>
              <p:nvPr/>
            </p:nvSpPr>
            <p:spPr>
              <a:xfrm>
                <a:off x="51846"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Introduction</a:t>
                </a:r>
              </a:p>
            </p:txBody>
          </p:sp>
          <p:sp>
            <p:nvSpPr>
              <p:cNvPr id="22" name="Pentagon 21"/>
              <p:cNvSpPr>
                <a:spLocks noChangeAspect="1"/>
              </p:cNvSpPr>
              <p:nvPr/>
            </p:nvSpPr>
            <p:spPr>
              <a:xfrm>
                <a:off x="51846"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23" name="Pentagon 22"/>
              <p:cNvSpPr>
                <a:spLocks noChangeAspect="1"/>
              </p:cNvSpPr>
              <p:nvPr/>
            </p:nvSpPr>
            <p:spPr>
              <a:xfrm>
                <a:off x="58260" y="1740607"/>
                <a:ext cx="1764000" cy="415048"/>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grpSp>
        <p:sp>
          <p:nvSpPr>
            <p:cNvPr id="18" name="TextBox 17"/>
            <p:cNvSpPr txBox="1"/>
            <p:nvPr/>
          </p:nvSpPr>
          <p:spPr>
            <a:xfrm>
              <a:off x="71120" y="2214932"/>
              <a:ext cx="1794426" cy="1368347"/>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New technology</a:t>
              </a:r>
            </a:p>
            <a:p>
              <a:pPr>
                <a:tabLst>
                  <a:tab pos="93663" algn="l"/>
                </a:tabLst>
              </a:pPr>
              <a:r>
                <a:rPr lang="en-US" sz="1200" dirty="0">
                  <a:solidFill>
                    <a:srgbClr val="888888"/>
                  </a:solidFill>
                  <a:latin typeface="Vodafone Rg"/>
                </a:rPr>
                <a:t>New</a:t>
              </a:r>
              <a:r>
                <a:rPr lang="en-US" sz="1200" b="1" dirty="0">
                  <a:solidFill>
                    <a:schemeClr val="accent1"/>
                  </a:solidFill>
                  <a:latin typeface="Vodafone Rg"/>
                </a:rPr>
                <a:t> </a:t>
              </a:r>
              <a:r>
                <a:rPr lang="en-US" sz="1200" dirty="0">
                  <a:solidFill>
                    <a:srgbClr val="888888"/>
                  </a:solidFill>
                  <a:latin typeface="Vodafone Rg"/>
                </a:rPr>
                <a:t>competition</a:t>
              </a:r>
            </a:p>
            <a:p>
              <a:pPr>
                <a:tabLst>
                  <a:tab pos="93663" algn="l"/>
                </a:tabLst>
              </a:pPr>
              <a:r>
                <a:rPr lang="en-US" sz="1200" dirty="0">
                  <a:solidFill>
                    <a:srgbClr val="888888"/>
                  </a:solidFill>
                  <a:latin typeface="Vodafone Rg"/>
                </a:rPr>
                <a:t>Small Business Solutions overview</a:t>
              </a:r>
            </a:p>
            <a:p>
              <a:pPr>
                <a:tabLst>
                  <a:tab pos="93663" algn="l"/>
                </a:tabLst>
              </a:pPr>
              <a:r>
                <a:rPr lang="en-US" sz="1200" dirty="0">
                  <a:solidFill>
                    <a:srgbClr val="888888"/>
                  </a:solidFill>
                  <a:latin typeface="Vodafone Rg"/>
                </a:rPr>
                <a:t>Core business needs</a:t>
              </a:r>
            </a:p>
            <a:p>
              <a:pPr>
                <a:tabLst>
                  <a:tab pos="93663" algn="l"/>
                </a:tabLst>
              </a:pPr>
              <a:r>
                <a:rPr lang="en-US" sz="1200" b="1" dirty="0">
                  <a:solidFill>
                    <a:schemeClr val="accent1"/>
                  </a:solidFill>
                  <a:latin typeface="Vodafone Rg"/>
                </a:rPr>
                <a:t>Vodafone SMB solutions</a:t>
              </a:r>
            </a:p>
            <a:p>
              <a:pPr>
                <a:tabLst>
                  <a:tab pos="93663" algn="l"/>
                </a:tabLst>
              </a:pPr>
              <a:r>
                <a:rPr lang="en-US" sz="1200" dirty="0" smtClean="0">
                  <a:solidFill>
                    <a:srgbClr val="888888"/>
                  </a:solidFill>
                  <a:latin typeface="Vodafone Rg"/>
                </a:rPr>
                <a:t>Test yourself</a:t>
              </a:r>
            </a:p>
          </p:txBody>
        </p:sp>
      </p:grpSp>
      <p:sp>
        <p:nvSpPr>
          <p:cNvPr id="24" name="23 Rectángulo"/>
          <p:cNvSpPr/>
          <p:nvPr/>
        </p:nvSpPr>
        <p:spPr>
          <a:xfrm>
            <a:off x="0" y="-1"/>
            <a:ext cx="9144000" cy="617539"/>
          </a:xfrm>
          <a:prstGeom prst="rect">
            <a:avLst/>
          </a:prstGeom>
          <a:solidFill>
            <a:srgbClr val="80008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25" name="6 CuadroTexto"/>
          <p:cNvSpPr txBox="1"/>
          <p:nvPr/>
        </p:nvSpPr>
        <p:spPr>
          <a:xfrm>
            <a:off x="1408482" y="-43931"/>
            <a:ext cx="66179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What are Small Business Solutions?</a:t>
            </a:r>
            <a:endParaRPr lang="en-GB" sz="2800" b="1" dirty="0" smtClean="0">
              <a:solidFill>
                <a:schemeClr val="bg1"/>
              </a:solidFill>
              <a:latin typeface="Vodafone Rg"/>
            </a:endParaRPr>
          </a:p>
        </p:txBody>
      </p:sp>
      <p:pic>
        <p:nvPicPr>
          <p:cNvPr id="2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752" y="38164"/>
            <a:ext cx="435530" cy="602887"/>
          </a:xfrm>
          <a:prstGeom prst="rect">
            <a:avLst/>
          </a:prstGeom>
        </p:spPr>
      </p:pic>
      <p:sp>
        <p:nvSpPr>
          <p:cNvPr id="27" name="Pentagon 26"/>
          <p:cNvSpPr>
            <a:spLocks noChangeAspect="1"/>
          </p:cNvSpPr>
          <p:nvPr/>
        </p:nvSpPr>
        <p:spPr>
          <a:xfrm>
            <a:off x="58260" y="374043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grpSp>
        <p:nvGrpSpPr>
          <p:cNvPr id="84" name="Group 83"/>
          <p:cNvGrpSpPr/>
          <p:nvPr/>
        </p:nvGrpSpPr>
        <p:grpSpPr>
          <a:xfrm>
            <a:off x="2048709" y="2580547"/>
            <a:ext cx="6979426" cy="1721208"/>
            <a:chOff x="2112301" y="376709"/>
            <a:chExt cx="6979426" cy="1721208"/>
          </a:xfrm>
        </p:grpSpPr>
        <p:pic>
          <p:nvPicPr>
            <p:cNvPr id="85" name="Picture 84"/>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940055" y="1223682"/>
              <a:ext cx="328458" cy="340700"/>
            </a:xfrm>
            <a:prstGeom prst="rect">
              <a:avLst/>
            </a:prstGeom>
          </p:spPr>
        </p:pic>
        <p:grpSp>
          <p:nvGrpSpPr>
            <p:cNvPr id="86" name="Group 85"/>
            <p:cNvGrpSpPr/>
            <p:nvPr/>
          </p:nvGrpSpPr>
          <p:grpSpPr>
            <a:xfrm>
              <a:off x="7686410" y="678562"/>
              <a:ext cx="1405317" cy="1331643"/>
              <a:chOff x="6068558" y="1147476"/>
              <a:chExt cx="1665197" cy="1763138"/>
            </a:xfrm>
          </p:grpSpPr>
          <p:sp>
            <p:nvSpPr>
              <p:cNvPr id="97" name="Rounded Rectangle 96"/>
              <p:cNvSpPr/>
              <p:nvPr/>
            </p:nvSpPr>
            <p:spPr>
              <a:xfrm>
                <a:off x="6168865" y="1147476"/>
                <a:ext cx="1475416" cy="1763138"/>
              </a:xfrm>
              <a:prstGeom prst="roundRect">
                <a:avLst>
                  <a:gd name="adj" fmla="val 4854"/>
                </a:avLst>
              </a:prstGeom>
              <a:pattFill prst="ltUpDiag">
                <a:fgClr>
                  <a:schemeClr val="bg1">
                    <a:lumMod val="85000"/>
                  </a:schemeClr>
                </a:fgClr>
                <a:bgClr>
                  <a:schemeClr val="bg1"/>
                </a:bgClr>
              </a:patt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444478">
                  <a:lnSpc>
                    <a:spcPct val="90000"/>
                  </a:lnSpc>
                  <a:spcBef>
                    <a:spcPct val="0"/>
                  </a:spcBef>
                  <a:spcAft>
                    <a:spcPct val="35000"/>
                  </a:spcAft>
                </a:pPr>
                <a:endParaRPr lang="en-GB" sz="1000" dirty="0">
                  <a:solidFill>
                    <a:srgbClr val="34342B"/>
                  </a:solidFill>
                  <a:latin typeface="Vodafone Rg"/>
                </a:endParaRPr>
              </a:p>
            </p:txBody>
          </p:sp>
          <p:sp>
            <p:nvSpPr>
              <p:cNvPr id="98" name="TextBox 97"/>
              <p:cNvSpPr txBox="1"/>
              <p:nvPr/>
            </p:nvSpPr>
            <p:spPr>
              <a:xfrm>
                <a:off x="6068558" y="1647735"/>
                <a:ext cx="1665197" cy="796250"/>
              </a:xfrm>
              <a:prstGeom prst="rect">
                <a:avLst/>
              </a:prstGeom>
            </p:spPr>
            <p:txBody>
              <a:bodyPr wrap="square" lIns="96000" tIns="0" rIns="96000" bIns="0" rtlCol="0" anchor="ctr">
                <a:noAutofit/>
              </a:bodyPr>
              <a:lstStyle/>
              <a:p>
                <a:pPr algn="ctr"/>
                <a:r>
                  <a:rPr lang="en-US" dirty="0" smtClean="0">
                    <a:solidFill>
                      <a:srgbClr val="E60000"/>
                    </a:solidFill>
                    <a:latin typeface="Vodafone Rg"/>
                  </a:rPr>
                  <a:t>Business Applications</a:t>
                </a:r>
                <a:endParaRPr lang="en-US" dirty="0">
                  <a:solidFill>
                    <a:srgbClr val="E60000"/>
                  </a:solidFill>
                  <a:latin typeface="Vodafone Rg"/>
                </a:endParaRPr>
              </a:p>
            </p:txBody>
          </p:sp>
        </p:grpSp>
        <p:grpSp>
          <p:nvGrpSpPr>
            <p:cNvPr id="87" name="Group 86"/>
            <p:cNvGrpSpPr/>
            <p:nvPr/>
          </p:nvGrpSpPr>
          <p:grpSpPr>
            <a:xfrm>
              <a:off x="3670103" y="766274"/>
              <a:ext cx="1245154" cy="1331643"/>
              <a:chOff x="-2350181" y="1290516"/>
              <a:chExt cx="1475416" cy="1763138"/>
            </a:xfrm>
          </p:grpSpPr>
          <p:sp>
            <p:nvSpPr>
              <p:cNvPr id="95" name="Rounded Rectangle 94"/>
              <p:cNvSpPr/>
              <p:nvPr/>
            </p:nvSpPr>
            <p:spPr>
              <a:xfrm>
                <a:off x="-2350181" y="1290516"/>
                <a:ext cx="1475416" cy="1763138"/>
              </a:xfrm>
              <a:prstGeom prst="roundRect">
                <a:avLst>
                  <a:gd name="adj" fmla="val 4854"/>
                </a:avLst>
              </a:prstGeom>
              <a:pattFill prst="ltUpDiag">
                <a:fgClr>
                  <a:schemeClr val="bg1">
                    <a:lumMod val="85000"/>
                  </a:schemeClr>
                </a:fgClr>
                <a:bgClr>
                  <a:schemeClr val="bg1"/>
                </a:bgClr>
              </a:patt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444478">
                  <a:lnSpc>
                    <a:spcPct val="90000"/>
                  </a:lnSpc>
                  <a:spcBef>
                    <a:spcPct val="0"/>
                  </a:spcBef>
                  <a:spcAft>
                    <a:spcPct val="35000"/>
                  </a:spcAft>
                </a:pPr>
                <a:endParaRPr lang="en-GB" sz="1000" dirty="0">
                  <a:solidFill>
                    <a:srgbClr val="34342B"/>
                  </a:solidFill>
                  <a:latin typeface="Vodafone Rg"/>
                </a:endParaRPr>
              </a:p>
            </p:txBody>
          </p:sp>
          <p:sp>
            <p:nvSpPr>
              <p:cNvPr id="96" name="TextBox 95"/>
              <p:cNvSpPr txBox="1"/>
              <p:nvPr/>
            </p:nvSpPr>
            <p:spPr>
              <a:xfrm>
                <a:off x="-2350181" y="1773960"/>
                <a:ext cx="1475416" cy="796250"/>
              </a:xfrm>
              <a:prstGeom prst="rect">
                <a:avLst/>
              </a:prstGeom>
            </p:spPr>
            <p:txBody>
              <a:bodyPr wrap="square" lIns="96000" tIns="0" rIns="96000" bIns="0" rtlCol="0" anchor="ctr">
                <a:noAutofit/>
              </a:bodyPr>
              <a:lstStyle/>
              <a:p>
                <a:pPr algn="ctr"/>
                <a:r>
                  <a:rPr lang="en-GB" dirty="0">
                    <a:solidFill>
                      <a:srgbClr val="E60000"/>
                    </a:solidFill>
                    <a:latin typeface="Vodafone Rg"/>
                  </a:rPr>
                  <a:t>Vertical c</a:t>
                </a:r>
                <a:r>
                  <a:rPr lang="en-GB" dirty="0" smtClean="0">
                    <a:solidFill>
                      <a:srgbClr val="E60000"/>
                    </a:solidFill>
                    <a:latin typeface="Vodafone Rg"/>
                  </a:rPr>
                  <a:t>ustomer benefits</a:t>
                </a:r>
                <a:r>
                  <a:rPr lang="en-GB" dirty="0">
                    <a:solidFill>
                      <a:srgbClr val="E60000"/>
                    </a:solidFill>
                    <a:latin typeface="Vodafone Rg"/>
                  </a:rPr>
                  <a:t> </a:t>
                </a:r>
                <a:r>
                  <a:rPr lang="en-GB" dirty="0" smtClean="0">
                    <a:solidFill>
                      <a:srgbClr val="E60000"/>
                    </a:solidFill>
                    <a:latin typeface="Vodafone Rg"/>
                  </a:rPr>
                  <a:t>message</a:t>
                </a:r>
              </a:p>
            </p:txBody>
          </p:sp>
        </p:grpSp>
        <p:pic>
          <p:nvPicPr>
            <p:cNvPr id="88" name="Picture 87"/>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3375203" y="1366620"/>
              <a:ext cx="249372" cy="205176"/>
            </a:xfrm>
            <a:prstGeom prst="rect">
              <a:avLst/>
            </a:prstGeom>
          </p:spPr>
        </p:pic>
        <p:sp>
          <p:nvSpPr>
            <p:cNvPr id="91" name="Rectangle 90"/>
            <p:cNvSpPr/>
            <p:nvPr/>
          </p:nvSpPr>
          <p:spPr>
            <a:xfrm>
              <a:off x="2192072" y="1176822"/>
              <a:ext cx="1165135" cy="584775"/>
            </a:xfrm>
            <a:prstGeom prst="rect">
              <a:avLst/>
            </a:prstGeom>
          </p:spPr>
          <p:txBody>
            <a:bodyPr wrap="square" anchor="ctr">
              <a:spAutoFit/>
            </a:bodyPr>
            <a:lstStyle/>
            <a:p>
              <a:r>
                <a:rPr lang="en-GB" sz="1600" b="1" dirty="0" smtClean="0">
                  <a:solidFill>
                    <a:srgbClr val="000000"/>
                  </a:solidFill>
                  <a:latin typeface="Vodafone Rg"/>
                </a:rPr>
                <a:t>Core Needs</a:t>
              </a:r>
              <a:endParaRPr lang="en-GB" sz="1600" dirty="0">
                <a:solidFill>
                  <a:srgbClr val="000000"/>
                </a:solidFill>
                <a:latin typeface="Vodafone Rg"/>
              </a:endParaRPr>
            </a:p>
          </p:txBody>
        </p:sp>
        <p:sp>
          <p:nvSpPr>
            <p:cNvPr id="92" name="Rectangle 91"/>
            <p:cNvSpPr/>
            <p:nvPr/>
          </p:nvSpPr>
          <p:spPr>
            <a:xfrm>
              <a:off x="2112301" y="376709"/>
              <a:ext cx="1267782" cy="197319"/>
            </a:xfrm>
            <a:prstGeom prst="rect">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US" sz="1400" b="1" kern="1200" dirty="0" smtClean="0">
                  <a:solidFill>
                    <a:schemeClr val="bg1"/>
                  </a:solidFill>
                  <a:latin typeface="Vodafone Rg"/>
                </a:rPr>
                <a:t>Customer</a:t>
              </a:r>
              <a:endParaRPr lang="en-GB" sz="1400" b="1" kern="1200" dirty="0" smtClean="0">
                <a:solidFill>
                  <a:schemeClr val="bg1"/>
                </a:solidFill>
                <a:latin typeface="Vodafone Rg"/>
              </a:endParaRPr>
            </a:p>
          </p:txBody>
        </p:sp>
        <p:sp>
          <p:nvSpPr>
            <p:cNvPr id="93" name="Rectangle 92"/>
            <p:cNvSpPr/>
            <p:nvPr/>
          </p:nvSpPr>
          <p:spPr>
            <a:xfrm>
              <a:off x="3624195" y="376709"/>
              <a:ext cx="5392021" cy="197319"/>
            </a:xfrm>
            <a:prstGeom prst="rect">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US" sz="1400" b="1" kern="1200" dirty="0" smtClean="0">
                  <a:solidFill>
                    <a:schemeClr val="bg1"/>
                  </a:solidFill>
                  <a:latin typeface="Vodafone Rg"/>
                </a:rPr>
                <a:t>Vodafone offer</a:t>
              </a:r>
              <a:endParaRPr lang="en-GB" sz="1400" b="1" kern="1200" dirty="0" smtClean="0">
                <a:solidFill>
                  <a:schemeClr val="bg1"/>
                </a:solidFill>
                <a:latin typeface="Vodafone Rg"/>
              </a:endParaRPr>
            </a:p>
          </p:txBody>
        </p:sp>
        <p:pic>
          <p:nvPicPr>
            <p:cNvPr id="94" name="Picture 93"/>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7374795" y="1194904"/>
              <a:ext cx="328458" cy="340700"/>
            </a:xfrm>
            <a:prstGeom prst="rect">
              <a:avLst/>
            </a:prstGeom>
          </p:spPr>
        </p:pic>
      </p:grpSp>
      <p:pic>
        <p:nvPicPr>
          <p:cNvPr id="99" name="Picture 2" descr="http://www.conceptdraw.com/solution-park/resource/images/solutions/people/Design-elements-Professions.png"/>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backgroundRemoval t="53053" b="67300" l="73206" r="83833"/>
                    </a14:imgEffect>
                  </a14:imgLayer>
                </a14:imgProps>
              </a:ext>
            </a:extLst>
          </a:blip>
          <a:srcRect/>
          <a:stretch/>
        </p:blipFill>
        <p:spPr bwMode="auto">
          <a:xfrm>
            <a:off x="2443145" y="2929695"/>
            <a:ext cx="535803" cy="548193"/>
          </a:xfrm>
          <a:prstGeom prst="rect">
            <a:avLst/>
          </a:prstGeom>
          <a:noFill/>
        </p:spPr>
      </p:pic>
      <p:sp>
        <p:nvSpPr>
          <p:cNvPr id="100" name="Rounded Rectangle 99"/>
          <p:cNvSpPr/>
          <p:nvPr/>
        </p:nvSpPr>
        <p:spPr>
          <a:xfrm>
            <a:off x="5218283" y="2963543"/>
            <a:ext cx="2040188" cy="1331642"/>
          </a:xfrm>
          <a:prstGeom prst="roundRect">
            <a:avLst>
              <a:gd name="adj" fmla="val 4854"/>
            </a:avLst>
          </a:prstGeom>
          <a:pattFill prst="ltUpDiag">
            <a:fgClr>
              <a:schemeClr val="bg1">
                <a:lumMod val="85000"/>
              </a:schemeClr>
            </a:fgClr>
            <a:bgClr>
              <a:schemeClr val="bg1"/>
            </a:bgClr>
          </a:patt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444478">
              <a:lnSpc>
                <a:spcPct val="90000"/>
              </a:lnSpc>
              <a:spcBef>
                <a:spcPct val="0"/>
              </a:spcBef>
              <a:spcAft>
                <a:spcPct val="35000"/>
              </a:spcAft>
            </a:pPr>
            <a:endParaRPr lang="en-GB" sz="1000" dirty="0">
              <a:solidFill>
                <a:srgbClr val="34342B"/>
              </a:solidFill>
              <a:latin typeface="Vodafone Rg"/>
            </a:endParaRPr>
          </a:p>
        </p:txBody>
      </p:sp>
      <p:sp>
        <p:nvSpPr>
          <p:cNvPr id="101" name="Rounded Rectangle 100"/>
          <p:cNvSpPr/>
          <p:nvPr/>
        </p:nvSpPr>
        <p:spPr>
          <a:xfrm>
            <a:off x="5300785" y="3395420"/>
            <a:ext cx="595409" cy="378369"/>
          </a:xfrm>
          <a:prstGeom prst="roundRect">
            <a:avLst>
              <a:gd name="adj" fmla="val 5933"/>
            </a:avLst>
          </a:prstGeom>
          <a:solidFill>
            <a:schemeClr val="accent5"/>
          </a:solidFill>
          <a:ln w="3175" cap="flat" cmpd="sng" algn="ctr">
            <a:solidFill>
              <a:schemeClr val="bg1">
                <a:lumMod val="6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444478">
              <a:lnSpc>
                <a:spcPct val="90000"/>
              </a:lnSpc>
              <a:spcBef>
                <a:spcPct val="0"/>
              </a:spcBef>
              <a:spcAft>
                <a:spcPct val="35000"/>
              </a:spcAft>
            </a:pPr>
            <a:r>
              <a:rPr lang="en-GB" sz="1100" dirty="0">
                <a:solidFill>
                  <a:srgbClr val="FFFFFF"/>
                </a:solidFill>
                <a:latin typeface="Vodafone Rg"/>
              </a:rPr>
              <a:t>Mobile</a:t>
            </a:r>
          </a:p>
        </p:txBody>
      </p:sp>
      <p:sp>
        <p:nvSpPr>
          <p:cNvPr id="102" name="Rounded Rectangle 101"/>
          <p:cNvSpPr/>
          <p:nvPr/>
        </p:nvSpPr>
        <p:spPr>
          <a:xfrm>
            <a:off x="5937075" y="3803067"/>
            <a:ext cx="595409" cy="378369"/>
          </a:xfrm>
          <a:prstGeom prst="roundRect">
            <a:avLst>
              <a:gd name="adj" fmla="val 5933"/>
            </a:avLst>
          </a:prstGeom>
          <a:solidFill>
            <a:schemeClr val="accent5"/>
          </a:solidFill>
          <a:ln w="3175" cap="flat" cmpd="sng" algn="ctr">
            <a:solidFill>
              <a:schemeClr val="bg1">
                <a:lumMod val="6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444478">
              <a:lnSpc>
                <a:spcPct val="90000"/>
              </a:lnSpc>
              <a:spcBef>
                <a:spcPct val="0"/>
              </a:spcBef>
              <a:spcAft>
                <a:spcPct val="35000"/>
              </a:spcAft>
            </a:pPr>
            <a:r>
              <a:rPr lang="en-GB" sz="1100" dirty="0">
                <a:solidFill>
                  <a:srgbClr val="FFFFFF"/>
                </a:solidFill>
                <a:latin typeface="Vodafone Rg"/>
              </a:rPr>
              <a:t>Security</a:t>
            </a:r>
          </a:p>
        </p:txBody>
      </p:sp>
      <p:sp>
        <p:nvSpPr>
          <p:cNvPr id="103" name="Rounded Rectangle 102"/>
          <p:cNvSpPr/>
          <p:nvPr/>
        </p:nvSpPr>
        <p:spPr>
          <a:xfrm>
            <a:off x="6571143" y="3803067"/>
            <a:ext cx="595409" cy="378369"/>
          </a:xfrm>
          <a:prstGeom prst="roundRect">
            <a:avLst>
              <a:gd name="adj" fmla="val 5933"/>
            </a:avLst>
          </a:prstGeom>
          <a:solidFill>
            <a:schemeClr val="accent5"/>
          </a:solidFill>
          <a:ln w="3175" cap="flat" cmpd="sng" algn="ctr">
            <a:solidFill>
              <a:schemeClr val="bg1">
                <a:lumMod val="6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444478">
              <a:lnSpc>
                <a:spcPct val="90000"/>
              </a:lnSpc>
              <a:spcBef>
                <a:spcPct val="0"/>
              </a:spcBef>
              <a:spcAft>
                <a:spcPct val="35000"/>
              </a:spcAft>
            </a:pPr>
            <a:r>
              <a:rPr lang="en-GB" sz="1000" dirty="0">
                <a:solidFill>
                  <a:srgbClr val="FFFFFF"/>
                </a:solidFill>
                <a:latin typeface="Vodafone Rg"/>
              </a:rPr>
              <a:t>Business grade</a:t>
            </a:r>
            <a:br>
              <a:rPr lang="en-GB" sz="1000" dirty="0">
                <a:solidFill>
                  <a:srgbClr val="FFFFFF"/>
                </a:solidFill>
                <a:latin typeface="Vodafone Rg"/>
              </a:rPr>
            </a:br>
            <a:r>
              <a:rPr lang="en-GB" sz="1000" dirty="0">
                <a:solidFill>
                  <a:srgbClr val="FFFFFF"/>
                </a:solidFill>
                <a:latin typeface="Vodafone Rg"/>
              </a:rPr>
              <a:t>support</a:t>
            </a:r>
          </a:p>
        </p:txBody>
      </p:sp>
      <p:sp>
        <p:nvSpPr>
          <p:cNvPr id="104" name="TextBox 103"/>
          <p:cNvSpPr txBox="1"/>
          <p:nvPr/>
        </p:nvSpPr>
        <p:spPr>
          <a:xfrm>
            <a:off x="5218283" y="2955802"/>
            <a:ext cx="2040188" cy="488338"/>
          </a:xfrm>
          <a:prstGeom prst="rect">
            <a:avLst/>
          </a:prstGeom>
        </p:spPr>
        <p:txBody>
          <a:bodyPr wrap="square" lIns="96000" tIns="0" rIns="96000" bIns="0" rtlCol="0" anchor="ctr">
            <a:noAutofit/>
          </a:bodyPr>
          <a:lstStyle/>
          <a:p>
            <a:pPr algn="ctr"/>
            <a:r>
              <a:rPr lang="en-US" dirty="0">
                <a:solidFill>
                  <a:srgbClr val="E60000"/>
                </a:solidFill>
                <a:latin typeface="Vodafone Rg"/>
              </a:rPr>
              <a:t>Connectivity</a:t>
            </a:r>
          </a:p>
        </p:txBody>
      </p:sp>
      <p:sp>
        <p:nvSpPr>
          <p:cNvPr id="105" name="Rounded Rectangle 104"/>
          <p:cNvSpPr/>
          <p:nvPr/>
        </p:nvSpPr>
        <p:spPr>
          <a:xfrm>
            <a:off x="5300785" y="3803067"/>
            <a:ext cx="595409" cy="378369"/>
          </a:xfrm>
          <a:prstGeom prst="roundRect">
            <a:avLst>
              <a:gd name="adj" fmla="val 5933"/>
            </a:avLst>
          </a:prstGeom>
          <a:solidFill>
            <a:schemeClr val="accent5"/>
          </a:solidFill>
          <a:ln w="3175" cap="flat" cmpd="sng" algn="ctr">
            <a:solidFill>
              <a:schemeClr val="bg1">
                <a:lumMod val="6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444478">
              <a:lnSpc>
                <a:spcPct val="90000"/>
              </a:lnSpc>
              <a:spcBef>
                <a:spcPct val="0"/>
              </a:spcBef>
              <a:spcAft>
                <a:spcPct val="35000"/>
              </a:spcAft>
            </a:pPr>
            <a:r>
              <a:rPr lang="en-GB" sz="1100" dirty="0">
                <a:solidFill>
                  <a:srgbClr val="FFFFFF"/>
                </a:solidFill>
                <a:latin typeface="Vodafone Rg"/>
              </a:rPr>
              <a:t>One Net</a:t>
            </a:r>
          </a:p>
        </p:txBody>
      </p:sp>
      <p:sp>
        <p:nvSpPr>
          <p:cNvPr id="106" name="Rounded Rectangle 105"/>
          <p:cNvSpPr/>
          <p:nvPr/>
        </p:nvSpPr>
        <p:spPr>
          <a:xfrm>
            <a:off x="5937075" y="3395420"/>
            <a:ext cx="595409" cy="378369"/>
          </a:xfrm>
          <a:prstGeom prst="roundRect">
            <a:avLst>
              <a:gd name="adj" fmla="val 5933"/>
            </a:avLst>
          </a:prstGeom>
          <a:solidFill>
            <a:schemeClr val="accent5"/>
          </a:solidFill>
          <a:ln w="3175" cap="flat" cmpd="sng" algn="ctr">
            <a:solidFill>
              <a:schemeClr val="bg1">
                <a:lumMod val="6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444478">
              <a:lnSpc>
                <a:spcPct val="90000"/>
              </a:lnSpc>
              <a:spcBef>
                <a:spcPct val="0"/>
              </a:spcBef>
              <a:spcAft>
                <a:spcPct val="35000"/>
              </a:spcAft>
            </a:pPr>
            <a:r>
              <a:rPr lang="en-GB" sz="1100" dirty="0">
                <a:solidFill>
                  <a:srgbClr val="FFFFFF"/>
                </a:solidFill>
                <a:latin typeface="Vodafone Rg"/>
              </a:rPr>
              <a:t>Shared data</a:t>
            </a:r>
          </a:p>
        </p:txBody>
      </p:sp>
      <p:sp>
        <p:nvSpPr>
          <p:cNvPr id="107" name="Rounded Rectangle 106"/>
          <p:cNvSpPr/>
          <p:nvPr/>
        </p:nvSpPr>
        <p:spPr>
          <a:xfrm>
            <a:off x="6571143" y="3395420"/>
            <a:ext cx="595409" cy="378369"/>
          </a:xfrm>
          <a:prstGeom prst="roundRect">
            <a:avLst>
              <a:gd name="adj" fmla="val 5933"/>
            </a:avLst>
          </a:prstGeom>
          <a:solidFill>
            <a:schemeClr val="accent5"/>
          </a:solidFill>
          <a:ln w="3175" cap="flat" cmpd="sng" algn="ctr">
            <a:solidFill>
              <a:schemeClr val="bg1">
                <a:lumMod val="6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444478">
              <a:lnSpc>
                <a:spcPct val="90000"/>
              </a:lnSpc>
              <a:spcBef>
                <a:spcPct val="0"/>
              </a:spcBef>
              <a:spcAft>
                <a:spcPct val="35000"/>
              </a:spcAft>
            </a:pPr>
            <a:r>
              <a:rPr lang="en-GB" sz="1100" dirty="0">
                <a:solidFill>
                  <a:srgbClr val="FFFFFF"/>
                </a:solidFill>
                <a:latin typeface="Vodafone Rg"/>
              </a:rPr>
              <a:t>Fixed</a:t>
            </a:r>
          </a:p>
        </p:txBody>
      </p:sp>
      <p:sp>
        <p:nvSpPr>
          <p:cNvPr id="2" name="Rectangle 1"/>
          <p:cNvSpPr/>
          <p:nvPr/>
        </p:nvSpPr>
        <p:spPr>
          <a:xfrm>
            <a:off x="3525743" y="2483942"/>
            <a:ext cx="5637009" cy="1817814"/>
          </a:xfrm>
          <a:prstGeom prst="rect">
            <a:avLst/>
          </a:prstGeom>
          <a:solidFill>
            <a:schemeClr val="bg1">
              <a:alpha val="80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kern="1200" dirty="0" smtClean="0">
              <a:solidFill>
                <a:srgbClr val="34342B"/>
              </a:solidFill>
              <a:latin typeface="Vodafone Rg"/>
            </a:endParaRPr>
          </a:p>
        </p:txBody>
      </p:sp>
    </p:spTree>
    <p:extLst>
      <p:ext uri="{BB962C8B-B14F-4D97-AF65-F5344CB8AC3E}">
        <p14:creationId xmlns:p14="http://schemas.microsoft.com/office/powerpoint/2010/main" val="387000619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entagon 10">
            <a:hlinkClick r:id="" action="ppaction://hlinkshowjump?jump=nextslide"/>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sp>
        <p:nvSpPr>
          <p:cNvPr id="3" name="Rectangle 2"/>
          <p:cNvSpPr/>
          <p:nvPr/>
        </p:nvSpPr>
        <p:spPr>
          <a:xfrm>
            <a:off x="2338388" y="1000911"/>
            <a:ext cx="6275387" cy="923330"/>
          </a:xfrm>
          <a:prstGeom prst="rect">
            <a:avLst/>
          </a:prstGeom>
        </p:spPr>
        <p:txBody>
          <a:bodyPr wrap="square">
            <a:spAutoFit/>
          </a:bodyPr>
          <a:lstStyle/>
          <a:p>
            <a:pPr algn="ctr"/>
            <a:r>
              <a:rPr lang="en-US" dirty="0" smtClean="0">
                <a:latin typeface="Vodafone Rg"/>
              </a:rPr>
              <a:t>The</a:t>
            </a:r>
            <a:r>
              <a:rPr lang="en-US" b="1" dirty="0" smtClean="0">
                <a:solidFill>
                  <a:srgbClr val="FF0000"/>
                </a:solidFill>
                <a:latin typeface="Vodafone Rg"/>
              </a:rPr>
              <a:t> Vertical </a:t>
            </a:r>
            <a:r>
              <a:rPr lang="en-US" b="1" dirty="0">
                <a:solidFill>
                  <a:srgbClr val="FF0000"/>
                </a:solidFill>
                <a:latin typeface="Vodafone Rg"/>
              </a:rPr>
              <a:t>Customer Benefits </a:t>
            </a:r>
            <a:r>
              <a:rPr lang="en-US" b="1" dirty="0" smtClean="0">
                <a:solidFill>
                  <a:srgbClr val="FF0000"/>
                </a:solidFill>
                <a:latin typeface="Vodafone Rg"/>
              </a:rPr>
              <a:t>message </a:t>
            </a:r>
            <a:r>
              <a:rPr lang="en-GB" dirty="0" smtClean="0">
                <a:solidFill>
                  <a:srgbClr val="000000"/>
                </a:solidFill>
                <a:latin typeface="Vodafone Rg"/>
              </a:rPr>
              <a:t>addresses the core needs of a Small Business and highlights </a:t>
            </a:r>
            <a:r>
              <a:rPr lang="en-GB" dirty="0" smtClean="0">
                <a:latin typeface="Vodafone Rg"/>
              </a:rPr>
              <a:t>the understanding </a:t>
            </a:r>
            <a:r>
              <a:rPr lang="en-GB" dirty="0" smtClean="0">
                <a:solidFill>
                  <a:srgbClr val="000000"/>
                </a:solidFill>
                <a:latin typeface="Vodafone Rg"/>
              </a:rPr>
              <a:t>of your customer’s business.</a:t>
            </a:r>
            <a:endParaRPr lang="en-US" dirty="0">
              <a:solidFill>
                <a:srgbClr val="000000"/>
              </a:solidFill>
              <a:latin typeface="Vodafone Rg"/>
            </a:endParaRPr>
          </a:p>
        </p:txBody>
      </p:sp>
      <p:grpSp>
        <p:nvGrpSpPr>
          <p:cNvPr id="42" name="Group 41"/>
          <p:cNvGrpSpPr/>
          <p:nvPr/>
        </p:nvGrpSpPr>
        <p:grpSpPr>
          <a:xfrm>
            <a:off x="0" y="-1"/>
            <a:ext cx="1945904" cy="5143501"/>
            <a:chOff x="0" y="-1"/>
            <a:chExt cx="1945904" cy="5143501"/>
          </a:xfrm>
        </p:grpSpPr>
        <p:grpSp>
          <p:nvGrpSpPr>
            <p:cNvPr id="43" name="Group 42"/>
            <p:cNvGrpSpPr/>
            <p:nvPr/>
          </p:nvGrpSpPr>
          <p:grpSpPr>
            <a:xfrm>
              <a:off x="0" y="-1"/>
              <a:ext cx="1945904" cy="5143501"/>
              <a:chOff x="0" y="-1"/>
              <a:chExt cx="1945904" cy="5143501"/>
            </a:xfrm>
          </p:grpSpPr>
          <p:sp>
            <p:nvSpPr>
              <p:cNvPr id="45" name="Rectangle 44"/>
              <p:cNvSpPr/>
              <p:nvPr/>
            </p:nvSpPr>
            <p:spPr>
              <a:xfrm>
                <a:off x="0" y="-1"/>
                <a:ext cx="1945904" cy="5143501"/>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t="100000" r="100000"/>
                </a:path>
                <a:tileRect l="-100000" b="-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47" name="Pentagon 46"/>
              <p:cNvSpPr>
                <a:spLocks noChangeAspect="1"/>
              </p:cNvSpPr>
              <p:nvPr/>
            </p:nvSpPr>
            <p:spPr>
              <a:xfrm>
                <a:off x="51846"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Introduction</a:t>
                </a:r>
              </a:p>
            </p:txBody>
          </p:sp>
          <p:sp>
            <p:nvSpPr>
              <p:cNvPr id="48" name="Pentagon 47"/>
              <p:cNvSpPr>
                <a:spLocks noChangeAspect="1"/>
              </p:cNvSpPr>
              <p:nvPr/>
            </p:nvSpPr>
            <p:spPr>
              <a:xfrm>
                <a:off x="51846"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49" name="Pentagon 48"/>
              <p:cNvSpPr>
                <a:spLocks noChangeAspect="1"/>
              </p:cNvSpPr>
              <p:nvPr/>
            </p:nvSpPr>
            <p:spPr>
              <a:xfrm>
                <a:off x="58260" y="1740607"/>
                <a:ext cx="1764000" cy="415048"/>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grpSp>
        <p:sp>
          <p:nvSpPr>
            <p:cNvPr id="44" name="TextBox 43"/>
            <p:cNvSpPr txBox="1"/>
            <p:nvPr/>
          </p:nvSpPr>
          <p:spPr>
            <a:xfrm>
              <a:off x="71120" y="2214932"/>
              <a:ext cx="1794426" cy="1368347"/>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New technology</a:t>
              </a:r>
            </a:p>
            <a:p>
              <a:pPr>
                <a:tabLst>
                  <a:tab pos="93663" algn="l"/>
                </a:tabLst>
              </a:pPr>
              <a:r>
                <a:rPr lang="en-US" sz="1200" dirty="0">
                  <a:solidFill>
                    <a:srgbClr val="888888"/>
                  </a:solidFill>
                  <a:latin typeface="Vodafone Rg"/>
                </a:rPr>
                <a:t>New</a:t>
              </a:r>
              <a:r>
                <a:rPr lang="en-US" sz="1200" b="1" dirty="0">
                  <a:solidFill>
                    <a:schemeClr val="accent1"/>
                  </a:solidFill>
                  <a:latin typeface="Vodafone Rg"/>
                </a:rPr>
                <a:t> </a:t>
              </a:r>
              <a:r>
                <a:rPr lang="en-US" sz="1200" dirty="0">
                  <a:solidFill>
                    <a:srgbClr val="888888"/>
                  </a:solidFill>
                  <a:latin typeface="Vodafone Rg"/>
                </a:rPr>
                <a:t>competition</a:t>
              </a:r>
            </a:p>
            <a:p>
              <a:pPr>
                <a:tabLst>
                  <a:tab pos="93663" algn="l"/>
                </a:tabLst>
              </a:pPr>
              <a:r>
                <a:rPr lang="en-US" sz="1200" dirty="0">
                  <a:solidFill>
                    <a:srgbClr val="888888"/>
                  </a:solidFill>
                  <a:latin typeface="Vodafone Rg"/>
                </a:rPr>
                <a:t>Small Business Solutions overview</a:t>
              </a:r>
            </a:p>
            <a:p>
              <a:pPr>
                <a:tabLst>
                  <a:tab pos="93663" algn="l"/>
                </a:tabLst>
              </a:pPr>
              <a:r>
                <a:rPr lang="en-US" sz="1200" dirty="0">
                  <a:solidFill>
                    <a:srgbClr val="888888"/>
                  </a:solidFill>
                  <a:latin typeface="Vodafone Rg"/>
                </a:rPr>
                <a:t>Core business needs</a:t>
              </a:r>
            </a:p>
            <a:p>
              <a:pPr>
                <a:tabLst>
                  <a:tab pos="93663" algn="l"/>
                </a:tabLst>
              </a:pPr>
              <a:r>
                <a:rPr lang="en-US" sz="1200" b="1" dirty="0">
                  <a:solidFill>
                    <a:schemeClr val="accent1"/>
                  </a:solidFill>
                  <a:latin typeface="Vodafone Rg"/>
                </a:rPr>
                <a:t>Vodafone SMB solutions</a:t>
              </a:r>
            </a:p>
            <a:p>
              <a:pPr>
                <a:tabLst>
                  <a:tab pos="93663" algn="l"/>
                </a:tabLst>
              </a:pPr>
              <a:r>
                <a:rPr lang="en-US" sz="1200" dirty="0" smtClean="0">
                  <a:solidFill>
                    <a:srgbClr val="888888"/>
                  </a:solidFill>
                  <a:latin typeface="Vodafone Rg"/>
                </a:rPr>
                <a:t>Test yourself</a:t>
              </a:r>
            </a:p>
          </p:txBody>
        </p:sp>
      </p:grpSp>
      <p:sp>
        <p:nvSpPr>
          <p:cNvPr id="50" name="23 Rectángulo"/>
          <p:cNvSpPr/>
          <p:nvPr/>
        </p:nvSpPr>
        <p:spPr>
          <a:xfrm>
            <a:off x="0" y="-1"/>
            <a:ext cx="9144000" cy="617539"/>
          </a:xfrm>
          <a:prstGeom prst="rect">
            <a:avLst/>
          </a:prstGeom>
          <a:solidFill>
            <a:srgbClr val="80008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51" name="6 CuadroTexto"/>
          <p:cNvSpPr txBox="1"/>
          <p:nvPr/>
        </p:nvSpPr>
        <p:spPr>
          <a:xfrm>
            <a:off x="1408482" y="-43931"/>
            <a:ext cx="66179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What are Small Business Solutions?</a:t>
            </a:r>
            <a:endParaRPr lang="en-GB" sz="2800" b="1" dirty="0" smtClean="0">
              <a:solidFill>
                <a:schemeClr val="bg1"/>
              </a:solidFill>
              <a:latin typeface="Vodafone Rg"/>
            </a:endParaRPr>
          </a:p>
        </p:txBody>
      </p:sp>
      <p:pic>
        <p:nvPicPr>
          <p:cNvPr id="52"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752" y="38164"/>
            <a:ext cx="435530" cy="602887"/>
          </a:xfrm>
          <a:prstGeom prst="rect">
            <a:avLst/>
          </a:prstGeom>
        </p:spPr>
      </p:pic>
      <p:sp>
        <p:nvSpPr>
          <p:cNvPr id="53" name="Pentagon 52"/>
          <p:cNvSpPr>
            <a:spLocks noChangeAspect="1"/>
          </p:cNvSpPr>
          <p:nvPr/>
        </p:nvSpPr>
        <p:spPr>
          <a:xfrm>
            <a:off x="58260" y="374043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grpSp>
        <p:nvGrpSpPr>
          <p:cNvPr id="87" name="Group 86"/>
          <p:cNvGrpSpPr/>
          <p:nvPr/>
        </p:nvGrpSpPr>
        <p:grpSpPr>
          <a:xfrm>
            <a:off x="2048709" y="2580547"/>
            <a:ext cx="6979426" cy="1721208"/>
            <a:chOff x="2112301" y="376709"/>
            <a:chExt cx="6979426" cy="1721208"/>
          </a:xfrm>
        </p:grpSpPr>
        <p:pic>
          <p:nvPicPr>
            <p:cNvPr id="88" name="Picture 87"/>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940055" y="1223682"/>
              <a:ext cx="328458" cy="340700"/>
            </a:xfrm>
            <a:prstGeom prst="rect">
              <a:avLst/>
            </a:prstGeom>
          </p:spPr>
        </p:pic>
        <p:grpSp>
          <p:nvGrpSpPr>
            <p:cNvPr id="89" name="Group 88"/>
            <p:cNvGrpSpPr/>
            <p:nvPr/>
          </p:nvGrpSpPr>
          <p:grpSpPr>
            <a:xfrm>
              <a:off x="7686410" y="678562"/>
              <a:ext cx="1405317" cy="1331643"/>
              <a:chOff x="6068558" y="1147476"/>
              <a:chExt cx="1665197" cy="1763138"/>
            </a:xfrm>
          </p:grpSpPr>
          <p:sp>
            <p:nvSpPr>
              <p:cNvPr id="109" name="Rounded Rectangle 108"/>
              <p:cNvSpPr/>
              <p:nvPr/>
            </p:nvSpPr>
            <p:spPr>
              <a:xfrm>
                <a:off x="6168865" y="1147476"/>
                <a:ext cx="1475416" cy="1763138"/>
              </a:xfrm>
              <a:prstGeom prst="roundRect">
                <a:avLst>
                  <a:gd name="adj" fmla="val 4854"/>
                </a:avLst>
              </a:prstGeom>
              <a:pattFill prst="ltUpDiag">
                <a:fgClr>
                  <a:schemeClr val="bg1">
                    <a:lumMod val="85000"/>
                  </a:schemeClr>
                </a:fgClr>
                <a:bgClr>
                  <a:schemeClr val="bg1"/>
                </a:bgClr>
              </a:patt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444478">
                  <a:lnSpc>
                    <a:spcPct val="90000"/>
                  </a:lnSpc>
                  <a:spcBef>
                    <a:spcPct val="0"/>
                  </a:spcBef>
                  <a:spcAft>
                    <a:spcPct val="35000"/>
                  </a:spcAft>
                </a:pPr>
                <a:endParaRPr lang="en-GB" sz="1000" dirty="0">
                  <a:solidFill>
                    <a:srgbClr val="34342B"/>
                  </a:solidFill>
                  <a:latin typeface="Vodafone Rg"/>
                </a:endParaRPr>
              </a:p>
            </p:txBody>
          </p:sp>
          <p:sp>
            <p:nvSpPr>
              <p:cNvPr id="110" name="TextBox 109"/>
              <p:cNvSpPr txBox="1"/>
              <p:nvPr/>
            </p:nvSpPr>
            <p:spPr>
              <a:xfrm>
                <a:off x="6068558" y="1647735"/>
                <a:ext cx="1665197" cy="796250"/>
              </a:xfrm>
              <a:prstGeom prst="rect">
                <a:avLst/>
              </a:prstGeom>
            </p:spPr>
            <p:txBody>
              <a:bodyPr wrap="square" lIns="96000" tIns="0" rIns="96000" bIns="0" rtlCol="0" anchor="ctr">
                <a:noAutofit/>
              </a:bodyPr>
              <a:lstStyle/>
              <a:p>
                <a:pPr algn="ctr"/>
                <a:r>
                  <a:rPr lang="en-US" sz="1600" dirty="0" smtClean="0">
                    <a:solidFill>
                      <a:srgbClr val="E60000"/>
                    </a:solidFill>
                    <a:latin typeface="Vodafone Rg"/>
                  </a:rPr>
                  <a:t>Business Applications</a:t>
                </a:r>
                <a:endParaRPr lang="en-US" sz="1600" dirty="0">
                  <a:solidFill>
                    <a:srgbClr val="E60000"/>
                  </a:solidFill>
                  <a:latin typeface="Vodafone Rg"/>
                </a:endParaRPr>
              </a:p>
            </p:txBody>
          </p:sp>
        </p:grpSp>
        <p:grpSp>
          <p:nvGrpSpPr>
            <p:cNvPr id="90" name="Group 89"/>
            <p:cNvGrpSpPr/>
            <p:nvPr/>
          </p:nvGrpSpPr>
          <p:grpSpPr>
            <a:xfrm>
              <a:off x="3670103" y="766274"/>
              <a:ext cx="1245154" cy="1331643"/>
              <a:chOff x="-2350181" y="1290516"/>
              <a:chExt cx="1475416" cy="1763138"/>
            </a:xfrm>
          </p:grpSpPr>
          <p:sp>
            <p:nvSpPr>
              <p:cNvPr id="107" name="Rounded Rectangle 106"/>
              <p:cNvSpPr/>
              <p:nvPr/>
            </p:nvSpPr>
            <p:spPr>
              <a:xfrm>
                <a:off x="-2350181" y="1290516"/>
                <a:ext cx="1475416" cy="1763138"/>
              </a:xfrm>
              <a:prstGeom prst="roundRect">
                <a:avLst>
                  <a:gd name="adj" fmla="val 4854"/>
                </a:avLst>
              </a:prstGeom>
              <a:pattFill prst="ltUpDiag">
                <a:fgClr>
                  <a:schemeClr val="bg1">
                    <a:lumMod val="85000"/>
                  </a:schemeClr>
                </a:fgClr>
                <a:bgClr>
                  <a:schemeClr val="bg1"/>
                </a:bgClr>
              </a:patt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444478">
                  <a:lnSpc>
                    <a:spcPct val="90000"/>
                  </a:lnSpc>
                  <a:spcBef>
                    <a:spcPct val="0"/>
                  </a:spcBef>
                  <a:spcAft>
                    <a:spcPct val="35000"/>
                  </a:spcAft>
                </a:pPr>
                <a:endParaRPr lang="en-GB" sz="1000" dirty="0">
                  <a:solidFill>
                    <a:srgbClr val="34342B"/>
                  </a:solidFill>
                  <a:latin typeface="Vodafone Rg"/>
                </a:endParaRPr>
              </a:p>
            </p:txBody>
          </p:sp>
          <p:sp>
            <p:nvSpPr>
              <p:cNvPr id="108" name="TextBox 107"/>
              <p:cNvSpPr txBox="1"/>
              <p:nvPr/>
            </p:nvSpPr>
            <p:spPr>
              <a:xfrm>
                <a:off x="-2350181" y="1773960"/>
                <a:ext cx="1475416" cy="796250"/>
              </a:xfrm>
              <a:prstGeom prst="rect">
                <a:avLst/>
              </a:prstGeom>
            </p:spPr>
            <p:txBody>
              <a:bodyPr wrap="square" lIns="96000" tIns="0" rIns="96000" bIns="0" rtlCol="0" anchor="ctr">
                <a:noAutofit/>
              </a:bodyPr>
              <a:lstStyle/>
              <a:p>
                <a:pPr algn="ctr"/>
                <a:r>
                  <a:rPr lang="en-GB" sz="1600" dirty="0">
                    <a:solidFill>
                      <a:srgbClr val="E60000"/>
                    </a:solidFill>
                    <a:latin typeface="Vodafone Rg"/>
                  </a:rPr>
                  <a:t>Vertical c</a:t>
                </a:r>
                <a:r>
                  <a:rPr lang="en-GB" sz="1600" dirty="0" smtClean="0">
                    <a:solidFill>
                      <a:srgbClr val="E60000"/>
                    </a:solidFill>
                    <a:latin typeface="Vodafone Rg"/>
                  </a:rPr>
                  <a:t>ustomer benefits</a:t>
                </a:r>
                <a:r>
                  <a:rPr lang="en-GB" sz="1600" dirty="0">
                    <a:solidFill>
                      <a:srgbClr val="E60000"/>
                    </a:solidFill>
                    <a:latin typeface="Vodafone Rg"/>
                  </a:rPr>
                  <a:t> </a:t>
                </a:r>
                <a:r>
                  <a:rPr lang="en-GB" sz="1600" dirty="0" smtClean="0">
                    <a:solidFill>
                      <a:srgbClr val="E60000"/>
                    </a:solidFill>
                    <a:latin typeface="Vodafone Rg"/>
                  </a:rPr>
                  <a:t>message</a:t>
                </a:r>
              </a:p>
            </p:txBody>
          </p:sp>
        </p:grpSp>
        <p:pic>
          <p:nvPicPr>
            <p:cNvPr id="91" name="Picture 90"/>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3375203" y="1366620"/>
              <a:ext cx="249372" cy="205176"/>
            </a:xfrm>
            <a:prstGeom prst="rect">
              <a:avLst/>
            </a:prstGeom>
          </p:spPr>
        </p:pic>
        <p:sp>
          <p:nvSpPr>
            <p:cNvPr id="92" name="Rectangle 91"/>
            <p:cNvSpPr/>
            <p:nvPr/>
          </p:nvSpPr>
          <p:spPr>
            <a:xfrm>
              <a:off x="2192072" y="1176822"/>
              <a:ext cx="1165135" cy="584775"/>
            </a:xfrm>
            <a:prstGeom prst="rect">
              <a:avLst/>
            </a:prstGeom>
          </p:spPr>
          <p:txBody>
            <a:bodyPr wrap="square" anchor="ctr">
              <a:spAutoFit/>
            </a:bodyPr>
            <a:lstStyle/>
            <a:p>
              <a:r>
                <a:rPr lang="en-GB" sz="1600" b="1" dirty="0" smtClean="0">
                  <a:solidFill>
                    <a:srgbClr val="000000"/>
                  </a:solidFill>
                  <a:latin typeface="Vodafone Rg"/>
                </a:rPr>
                <a:t>Core Needs</a:t>
              </a:r>
              <a:endParaRPr lang="en-GB" sz="1600" dirty="0">
                <a:solidFill>
                  <a:srgbClr val="000000"/>
                </a:solidFill>
                <a:latin typeface="Vodafone Rg"/>
              </a:endParaRPr>
            </a:p>
          </p:txBody>
        </p:sp>
        <p:sp>
          <p:nvSpPr>
            <p:cNvPr id="104" name="Rectangle 103"/>
            <p:cNvSpPr/>
            <p:nvPr/>
          </p:nvSpPr>
          <p:spPr>
            <a:xfrm>
              <a:off x="2112301" y="376709"/>
              <a:ext cx="1267782" cy="197319"/>
            </a:xfrm>
            <a:prstGeom prst="rect">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US" sz="1400" b="1" kern="1200" dirty="0" smtClean="0">
                  <a:solidFill>
                    <a:schemeClr val="bg1"/>
                  </a:solidFill>
                  <a:latin typeface="Vodafone Rg"/>
                </a:rPr>
                <a:t>Customer</a:t>
              </a:r>
              <a:endParaRPr lang="en-GB" sz="1400" b="1" kern="1200" dirty="0" smtClean="0">
                <a:solidFill>
                  <a:schemeClr val="bg1"/>
                </a:solidFill>
                <a:latin typeface="Vodafone Rg"/>
              </a:endParaRPr>
            </a:p>
          </p:txBody>
        </p:sp>
        <p:sp>
          <p:nvSpPr>
            <p:cNvPr id="105" name="Rectangle 104"/>
            <p:cNvSpPr/>
            <p:nvPr/>
          </p:nvSpPr>
          <p:spPr>
            <a:xfrm>
              <a:off x="3624195" y="376709"/>
              <a:ext cx="5392021" cy="197319"/>
            </a:xfrm>
            <a:prstGeom prst="rect">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US" sz="1400" b="1" kern="1200" dirty="0" smtClean="0">
                  <a:solidFill>
                    <a:schemeClr val="bg1"/>
                  </a:solidFill>
                  <a:latin typeface="Vodafone Rg"/>
                </a:rPr>
                <a:t>Vodafone offer</a:t>
              </a:r>
              <a:endParaRPr lang="en-GB" sz="1400" b="1" kern="1200" dirty="0" smtClean="0">
                <a:solidFill>
                  <a:schemeClr val="bg1"/>
                </a:solidFill>
                <a:latin typeface="Vodafone Rg"/>
              </a:endParaRPr>
            </a:p>
          </p:txBody>
        </p:sp>
        <p:pic>
          <p:nvPicPr>
            <p:cNvPr id="106" name="Picture 105"/>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7374795" y="1194904"/>
              <a:ext cx="328458" cy="340700"/>
            </a:xfrm>
            <a:prstGeom prst="rect">
              <a:avLst/>
            </a:prstGeom>
          </p:spPr>
        </p:pic>
      </p:grpSp>
      <p:pic>
        <p:nvPicPr>
          <p:cNvPr id="111" name="Picture 2" descr="http://www.conceptdraw.com/solution-park/resource/images/solutions/people/Design-elements-Professions.png"/>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backgroundRemoval t="53053" b="67300" l="73206" r="83833"/>
                    </a14:imgEffect>
                  </a14:imgLayer>
                </a14:imgProps>
              </a:ext>
            </a:extLst>
          </a:blip>
          <a:srcRect/>
          <a:stretch/>
        </p:blipFill>
        <p:spPr bwMode="auto">
          <a:xfrm>
            <a:off x="2443145" y="2929695"/>
            <a:ext cx="535803" cy="548193"/>
          </a:xfrm>
          <a:prstGeom prst="rect">
            <a:avLst/>
          </a:prstGeom>
          <a:noFill/>
        </p:spPr>
      </p:pic>
      <p:sp>
        <p:nvSpPr>
          <p:cNvPr id="112" name="Rounded Rectangle 111"/>
          <p:cNvSpPr/>
          <p:nvPr/>
        </p:nvSpPr>
        <p:spPr>
          <a:xfrm>
            <a:off x="5218283" y="2963543"/>
            <a:ext cx="2040188" cy="1331642"/>
          </a:xfrm>
          <a:prstGeom prst="roundRect">
            <a:avLst>
              <a:gd name="adj" fmla="val 4854"/>
            </a:avLst>
          </a:prstGeom>
          <a:pattFill prst="ltUpDiag">
            <a:fgClr>
              <a:schemeClr val="bg1">
                <a:lumMod val="85000"/>
              </a:schemeClr>
            </a:fgClr>
            <a:bgClr>
              <a:schemeClr val="bg1"/>
            </a:bgClr>
          </a:patt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444478">
              <a:lnSpc>
                <a:spcPct val="90000"/>
              </a:lnSpc>
              <a:spcBef>
                <a:spcPct val="0"/>
              </a:spcBef>
              <a:spcAft>
                <a:spcPct val="35000"/>
              </a:spcAft>
            </a:pPr>
            <a:endParaRPr lang="en-GB" sz="1000" dirty="0">
              <a:solidFill>
                <a:srgbClr val="34342B"/>
              </a:solidFill>
              <a:latin typeface="Vodafone Rg"/>
            </a:endParaRPr>
          </a:p>
        </p:txBody>
      </p:sp>
      <p:sp>
        <p:nvSpPr>
          <p:cNvPr id="113" name="Rounded Rectangle 112"/>
          <p:cNvSpPr/>
          <p:nvPr/>
        </p:nvSpPr>
        <p:spPr>
          <a:xfrm>
            <a:off x="5300785" y="3395420"/>
            <a:ext cx="595409" cy="378369"/>
          </a:xfrm>
          <a:prstGeom prst="roundRect">
            <a:avLst>
              <a:gd name="adj" fmla="val 5933"/>
            </a:avLst>
          </a:prstGeom>
          <a:solidFill>
            <a:schemeClr val="accent5"/>
          </a:solidFill>
          <a:ln w="3175" cap="flat" cmpd="sng" algn="ctr">
            <a:solidFill>
              <a:schemeClr val="bg1">
                <a:lumMod val="6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444478">
              <a:lnSpc>
                <a:spcPct val="90000"/>
              </a:lnSpc>
              <a:spcBef>
                <a:spcPct val="0"/>
              </a:spcBef>
              <a:spcAft>
                <a:spcPct val="35000"/>
              </a:spcAft>
            </a:pPr>
            <a:r>
              <a:rPr lang="en-GB" sz="1100" dirty="0">
                <a:solidFill>
                  <a:srgbClr val="FFFFFF"/>
                </a:solidFill>
                <a:latin typeface="Vodafone Rg"/>
              </a:rPr>
              <a:t>Mobile</a:t>
            </a:r>
          </a:p>
        </p:txBody>
      </p:sp>
      <p:sp>
        <p:nvSpPr>
          <p:cNvPr id="114" name="Rounded Rectangle 113"/>
          <p:cNvSpPr/>
          <p:nvPr/>
        </p:nvSpPr>
        <p:spPr>
          <a:xfrm>
            <a:off x="5937075" y="3803067"/>
            <a:ext cx="595409" cy="378369"/>
          </a:xfrm>
          <a:prstGeom prst="roundRect">
            <a:avLst>
              <a:gd name="adj" fmla="val 5933"/>
            </a:avLst>
          </a:prstGeom>
          <a:solidFill>
            <a:schemeClr val="accent5"/>
          </a:solidFill>
          <a:ln w="3175" cap="flat" cmpd="sng" algn="ctr">
            <a:solidFill>
              <a:schemeClr val="bg1">
                <a:lumMod val="6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444478">
              <a:lnSpc>
                <a:spcPct val="90000"/>
              </a:lnSpc>
              <a:spcBef>
                <a:spcPct val="0"/>
              </a:spcBef>
              <a:spcAft>
                <a:spcPct val="35000"/>
              </a:spcAft>
            </a:pPr>
            <a:r>
              <a:rPr lang="en-GB" sz="1100" dirty="0">
                <a:solidFill>
                  <a:srgbClr val="FFFFFF"/>
                </a:solidFill>
                <a:latin typeface="Vodafone Rg"/>
              </a:rPr>
              <a:t>Security</a:t>
            </a:r>
          </a:p>
        </p:txBody>
      </p:sp>
      <p:sp>
        <p:nvSpPr>
          <p:cNvPr id="115" name="Rounded Rectangle 114"/>
          <p:cNvSpPr/>
          <p:nvPr/>
        </p:nvSpPr>
        <p:spPr>
          <a:xfrm>
            <a:off x="6571143" y="3803067"/>
            <a:ext cx="595409" cy="378369"/>
          </a:xfrm>
          <a:prstGeom prst="roundRect">
            <a:avLst>
              <a:gd name="adj" fmla="val 5933"/>
            </a:avLst>
          </a:prstGeom>
          <a:solidFill>
            <a:schemeClr val="accent5"/>
          </a:solidFill>
          <a:ln w="3175" cap="flat" cmpd="sng" algn="ctr">
            <a:solidFill>
              <a:schemeClr val="bg1">
                <a:lumMod val="6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444478">
              <a:lnSpc>
                <a:spcPct val="90000"/>
              </a:lnSpc>
              <a:spcBef>
                <a:spcPct val="0"/>
              </a:spcBef>
              <a:spcAft>
                <a:spcPct val="35000"/>
              </a:spcAft>
            </a:pPr>
            <a:r>
              <a:rPr lang="en-GB" sz="1000" dirty="0">
                <a:solidFill>
                  <a:srgbClr val="FFFFFF"/>
                </a:solidFill>
                <a:latin typeface="Vodafone Rg"/>
              </a:rPr>
              <a:t>Business grade</a:t>
            </a:r>
            <a:br>
              <a:rPr lang="en-GB" sz="1000" dirty="0">
                <a:solidFill>
                  <a:srgbClr val="FFFFFF"/>
                </a:solidFill>
                <a:latin typeface="Vodafone Rg"/>
              </a:rPr>
            </a:br>
            <a:r>
              <a:rPr lang="en-GB" sz="1000" dirty="0">
                <a:solidFill>
                  <a:srgbClr val="FFFFFF"/>
                </a:solidFill>
                <a:latin typeface="Vodafone Rg"/>
              </a:rPr>
              <a:t>support</a:t>
            </a:r>
          </a:p>
        </p:txBody>
      </p:sp>
      <p:sp>
        <p:nvSpPr>
          <p:cNvPr id="116" name="TextBox 115"/>
          <p:cNvSpPr txBox="1"/>
          <p:nvPr/>
        </p:nvSpPr>
        <p:spPr>
          <a:xfrm>
            <a:off x="5218283" y="2955802"/>
            <a:ext cx="2040188" cy="488338"/>
          </a:xfrm>
          <a:prstGeom prst="rect">
            <a:avLst/>
          </a:prstGeom>
        </p:spPr>
        <p:txBody>
          <a:bodyPr wrap="square" lIns="96000" tIns="0" rIns="96000" bIns="0" rtlCol="0" anchor="ctr">
            <a:noAutofit/>
          </a:bodyPr>
          <a:lstStyle/>
          <a:p>
            <a:pPr algn="ctr"/>
            <a:r>
              <a:rPr lang="en-US" sz="1600" dirty="0">
                <a:solidFill>
                  <a:srgbClr val="E60000"/>
                </a:solidFill>
                <a:latin typeface="Vodafone Rg"/>
              </a:rPr>
              <a:t>Connectivity</a:t>
            </a:r>
          </a:p>
        </p:txBody>
      </p:sp>
      <p:sp>
        <p:nvSpPr>
          <p:cNvPr id="117" name="Rounded Rectangle 116"/>
          <p:cNvSpPr/>
          <p:nvPr/>
        </p:nvSpPr>
        <p:spPr>
          <a:xfrm>
            <a:off x="5300785" y="3803067"/>
            <a:ext cx="595409" cy="378369"/>
          </a:xfrm>
          <a:prstGeom prst="roundRect">
            <a:avLst>
              <a:gd name="adj" fmla="val 5933"/>
            </a:avLst>
          </a:prstGeom>
          <a:solidFill>
            <a:schemeClr val="accent5"/>
          </a:solidFill>
          <a:ln w="3175" cap="flat" cmpd="sng" algn="ctr">
            <a:solidFill>
              <a:schemeClr val="bg1">
                <a:lumMod val="6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444478">
              <a:lnSpc>
                <a:spcPct val="90000"/>
              </a:lnSpc>
              <a:spcBef>
                <a:spcPct val="0"/>
              </a:spcBef>
              <a:spcAft>
                <a:spcPct val="35000"/>
              </a:spcAft>
            </a:pPr>
            <a:r>
              <a:rPr lang="en-GB" sz="1100" dirty="0">
                <a:solidFill>
                  <a:srgbClr val="FFFFFF"/>
                </a:solidFill>
                <a:latin typeface="Vodafone Rg"/>
              </a:rPr>
              <a:t>One Net</a:t>
            </a:r>
          </a:p>
        </p:txBody>
      </p:sp>
      <p:sp>
        <p:nvSpPr>
          <p:cNvPr id="118" name="Rounded Rectangle 117"/>
          <p:cNvSpPr/>
          <p:nvPr/>
        </p:nvSpPr>
        <p:spPr>
          <a:xfrm>
            <a:off x="5937075" y="3395420"/>
            <a:ext cx="595409" cy="378369"/>
          </a:xfrm>
          <a:prstGeom prst="roundRect">
            <a:avLst>
              <a:gd name="adj" fmla="val 5933"/>
            </a:avLst>
          </a:prstGeom>
          <a:solidFill>
            <a:schemeClr val="accent5"/>
          </a:solidFill>
          <a:ln w="3175" cap="flat" cmpd="sng" algn="ctr">
            <a:solidFill>
              <a:schemeClr val="bg1">
                <a:lumMod val="6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444478">
              <a:lnSpc>
                <a:spcPct val="90000"/>
              </a:lnSpc>
              <a:spcBef>
                <a:spcPct val="0"/>
              </a:spcBef>
              <a:spcAft>
                <a:spcPct val="35000"/>
              </a:spcAft>
            </a:pPr>
            <a:r>
              <a:rPr lang="en-GB" sz="1100" dirty="0">
                <a:solidFill>
                  <a:srgbClr val="FFFFFF"/>
                </a:solidFill>
                <a:latin typeface="Vodafone Rg"/>
              </a:rPr>
              <a:t>Shared data</a:t>
            </a:r>
          </a:p>
        </p:txBody>
      </p:sp>
      <p:sp>
        <p:nvSpPr>
          <p:cNvPr id="119" name="Rounded Rectangle 118"/>
          <p:cNvSpPr/>
          <p:nvPr/>
        </p:nvSpPr>
        <p:spPr>
          <a:xfrm>
            <a:off x="6571143" y="3395420"/>
            <a:ext cx="595409" cy="378369"/>
          </a:xfrm>
          <a:prstGeom prst="roundRect">
            <a:avLst>
              <a:gd name="adj" fmla="val 5933"/>
            </a:avLst>
          </a:prstGeom>
          <a:solidFill>
            <a:schemeClr val="accent5"/>
          </a:solidFill>
          <a:ln w="3175" cap="flat" cmpd="sng" algn="ctr">
            <a:solidFill>
              <a:schemeClr val="bg1">
                <a:lumMod val="6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444478">
              <a:lnSpc>
                <a:spcPct val="90000"/>
              </a:lnSpc>
              <a:spcBef>
                <a:spcPct val="0"/>
              </a:spcBef>
              <a:spcAft>
                <a:spcPct val="35000"/>
              </a:spcAft>
            </a:pPr>
            <a:r>
              <a:rPr lang="en-GB" sz="1100" dirty="0">
                <a:solidFill>
                  <a:srgbClr val="FFFFFF"/>
                </a:solidFill>
                <a:latin typeface="Vodafone Rg"/>
              </a:rPr>
              <a:t>Fixed</a:t>
            </a:r>
          </a:p>
        </p:txBody>
      </p:sp>
      <p:sp>
        <p:nvSpPr>
          <p:cNvPr id="120" name="Rectangle 119"/>
          <p:cNvSpPr/>
          <p:nvPr/>
        </p:nvSpPr>
        <p:spPr>
          <a:xfrm>
            <a:off x="4897193" y="2801706"/>
            <a:ext cx="4130942" cy="1419356"/>
          </a:xfrm>
          <a:prstGeom prst="rect">
            <a:avLst/>
          </a:prstGeom>
          <a:solidFill>
            <a:schemeClr val="bg1">
              <a:alpha val="80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kern="1200" dirty="0" smtClean="0">
              <a:solidFill>
                <a:srgbClr val="34342B"/>
              </a:solidFill>
              <a:latin typeface="Vodafone Rg"/>
            </a:endParaRPr>
          </a:p>
        </p:txBody>
      </p:sp>
    </p:spTree>
    <p:extLst>
      <p:ext uri="{BB962C8B-B14F-4D97-AF65-F5344CB8AC3E}">
        <p14:creationId xmlns:p14="http://schemas.microsoft.com/office/powerpoint/2010/main" val="138267745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entagon 10">
            <a:hlinkClick r:id="" action="ppaction://hlinkshowjump?jump=nextslide"/>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sp>
        <p:nvSpPr>
          <p:cNvPr id="3" name="Rectangle 2"/>
          <p:cNvSpPr/>
          <p:nvPr/>
        </p:nvSpPr>
        <p:spPr>
          <a:xfrm>
            <a:off x="2341563" y="999664"/>
            <a:ext cx="6272212" cy="923330"/>
          </a:xfrm>
          <a:prstGeom prst="rect">
            <a:avLst/>
          </a:prstGeom>
        </p:spPr>
        <p:txBody>
          <a:bodyPr wrap="square">
            <a:spAutoFit/>
          </a:bodyPr>
          <a:lstStyle/>
          <a:p>
            <a:pPr algn="ctr"/>
            <a:r>
              <a:rPr lang="en-US" dirty="0" smtClean="0">
                <a:latin typeface="Vodafone Rg"/>
              </a:rPr>
              <a:t>The</a:t>
            </a:r>
            <a:r>
              <a:rPr lang="en-US" dirty="0" smtClean="0">
                <a:solidFill>
                  <a:schemeClr val="bg2"/>
                </a:solidFill>
                <a:latin typeface="Vodafone Rg"/>
              </a:rPr>
              <a:t> </a:t>
            </a:r>
            <a:r>
              <a:rPr lang="en-US" b="1" dirty="0">
                <a:solidFill>
                  <a:srgbClr val="FF0000"/>
                </a:solidFill>
                <a:latin typeface="Vodafone Rg"/>
              </a:rPr>
              <a:t>Connectivity</a:t>
            </a:r>
            <a:r>
              <a:rPr lang="en-US" dirty="0">
                <a:solidFill>
                  <a:srgbClr val="FF0000"/>
                </a:solidFill>
                <a:latin typeface="Vodafone Rg"/>
              </a:rPr>
              <a:t> </a:t>
            </a:r>
            <a:r>
              <a:rPr lang="en-US" dirty="0">
                <a:latin typeface="Vodafone Rg"/>
              </a:rPr>
              <a:t>component of a Small Business Solution </a:t>
            </a:r>
            <a:r>
              <a:rPr lang="en-US" dirty="0" smtClean="0">
                <a:latin typeface="Vodafone Rg"/>
              </a:rPr>
              <a:t>includes services such as </a:t>
            </a:r>
            <a:r>
              <a:rPr lang="en-US" dirty="0">
                <a:latin typeface="Vodafone Rg"/>
              </a:rPr>
              <a:t>mobile &amp; fixed </a:t>
            </a:r>
            <a:r>
              <a:rPr lang="en-US" dirty="0" smtClean="0">
                <a:latin typeface="Vodafone Rg"/>
              </a:rPr>
              <a:t>connections, One Net and security.</a:t>
            </a:r>
            <a:endParaRPr lang="en-US" dirty="0">
              <a:latin typeface="Vodafone Rg"/>
            </a:endParaRPr>
          </a:p>
        </p:txBody>
      </p:sp>
      <p:grpSp>
        <p:nvGrpSpPr>
          <p:cNvPr id="25" name="Group 24"/>
          <p:cNvGrpSpPr/>
          <p:nvPr/>
        </p:nvGrpSpPr>
        <p:grpSpPr>
          <a:xfrm>
            <a:off x="0" y="-1"/>
            <a:ext cx="1945904" cy="5143501"/>
            <a:chOff x="0" y="-1"/>
            <a:chExt cx="1945904" cy="5143501"/>
          </a:xfrm>
        </p:grpSpPr>
        <p:grpSp>
          <p:nvGrpSpPr>
            <p:cNvPr id="26" name="Group 25"/>
            <p:cNvGrpSpPr/>
            <p:nvPr/>
          </p:nvGrpSpPr>
          <p:grpSpPr>
            <a:xfrm>
              <a:off x="0" y="-1"/>
              <a:ext cx="1945904" cy="5143501"/>
              <a:chOff x="0" y="-1"/>
              <a:chExt cx="1945904" cy="5143501"/>
            </a:xfrm>
          </p:grpSpPr>
          <p:sp>
            <p:nvSpPr>
              <p:cNvPr id="28" name="Rectangle 27"/>
              <p:cNvSpPr/>
              <p:nvPr/>
            </p:nvSpPr>
            <p:spPr>
              <a:xfrm>
                <a:off x="0" y="-1"/>
                <a:ext cx="1945904" cy="5143501"/>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t="100000" r="100000"/>
                </a:path>
                <a:tileRect l="-100000" b="-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30" name="Pentagon 29"/>
              <p:cNvSpPr>
                <a:spLocks noChangeAspect="1"/>
              </p:cNvSpPr>
              <p:nvPr/>
            </p:nvSpPr>
            <p:spPr>
              <a:xfrm>
                <a:off x="51846"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Introduction</a:t>
                </a:r>
              </a:p>
            </p:txBody>
          </p:sp>
          <p:sp>
            <p:nvSpPr>
              <p:cNvPr id="31" name="Pentagon 30"/>
              <p:cNvSpPr>
                <a:spLocks noChangeAspect="1"/>
              </p:cNvSpPr>
              <p:nvPr/>
            </p:nvSpPr>
            <p:spPr>
              <a:xfrm>
                <a:off x="51846"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32" name="Pentagon 31"/>
              <p:cNvSpPr>
                <a:spLocks noChangeAspect="1"/>
              </p:cNvSpPr>
              <p:nvPr/>
            </p:nvSpPr>
            <p:spPr>
              <a:xfrm>
                <a:off x="58260" y="1740607"/>
                <a:ext cx="1764000" cy="415048"/>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grpSp>
        <p:sp>
          <p:nvSpPr>
            <p:cNvPr id="27" name="TextBox 26"/>
            <p:cNvSpPr txBox="1"/>
            <p:nvPr/>
          </p:nvSpPr>
          <p:spPr>
            <a:xfrm>
              <a:off x="71120" y="2214932"/>
              <a:ext cx="1794426" cy="1368347"/>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New technology</a:t>
              </a:r>
            </a:p>
            <a:p>
              <a:pPr>
                <a:tabLst>
                  <a:tab pos="93663" algn="l"/>
                </a:tabLst>
              </a:pPr>
              <a:r>
                <a:rPr lang="en-US" sz="1200" dirty="0">
                  <a:solidFill>
                    <a:srgbClr val="888888"/>
                  </a:solidFill>
                  <a:latin typeface="Vodafone Rg"/>
                </a:rPr>
                <a:t>New</a:t>
              </a:r>
              <a:r>
                <a:rPr lang="en-US" sz="1200" b="1" dirty="0">
                  <a:solidFill>
                    <a:schemeClr val="accent1"/>
                  </a:solidFill>
                  <a:latin typeface="Vodafone Rg"/>
                </a:rPr>
                <a:t> </a:t>
              </a:r>
              <a:r>
                <a:rPr lang="en-US" sz="1200" dirty="0">
                  <a:solidFill>
                    <a:srgbClr val="888888"/>
                  </a:solidFill>
                  <a:latin typeface="Vodafone Rg"/>
                </a:rPr>
                <a:t>competition</a:t>
              </a:r>
            </a:p>
            <a:p>
              <a:pPr>
                <a:tabLst>
                  <a:tab pos="93663" algn="l"/>
                </a:tabLst>
              </a:pPr>
              <a:r>
                <a:rPr lang="en-US" sz="1200" dirty="0">
                  <a:solidFill>
                    <a:srgbClr val="888888"/>
                  </a:solidFill>
                  <a:latin typeface="Vodafone Rg"/>
                </a:rPr>
                <a:t>Small Business Solutions overview</a:t>
              </a:r>
            </a:p>
            <a:p>
              <a:pPr>
                <a:tabLst>
                  <a:tab pos="93663" algn="l"/>
                </a:tabLst>
              </a:pPr>
              <a:r>
                <a:rPr lang="en-US" sz="1200" dirty="0">
                  <a:solidFill>
                    <a:srgbClr val="888888"/>
                  </a:solidFill>
                  <a:latin typeface="Vodafone Rg"/>
                </a:rPr>
                <a:t>Core business needs</a:t>
              </a:r>
            </a:p>
            <a:p>
              <a:pPr>
                <a:tabLst>
                  <a:tab pos="93663" algn="l"/>
                </a:tabLst>
              </a:pPr>
              <a:r>
                <a:rPr lang="en-US" sz="1200" b="1" dirty="0">
                  <a:solidFill>
                    <a:schemeClr val="accent1"/>
                  </a:solidFill>
                  <a:latin typeface="Vodafone Rg"/>
                </a:rPr>
                <a:t>Vodafone SMB solutions</a:t>
              </a:r>
            </a:p>
            <a:p>
              <a:pPr>
                <a:tabLst>
                  <a:tab pos="93663" algn="l"/>
                </a:tabLst>
              </a:pPr>
              <a:r>
                <a:rPr lang="en-US" sz="1200" dirty="0" smtClean="0">
                  <a:solidFill>
                    <a:srgbClr val="888888"/>
                  </a:solidFill>
                  <a:latin typeface="Vodafone Rg"/>
                </a:rPr>
                <a:t>Test yourself</a:t>
              </a:r>
            </a:p>
          </p:txBody>
        </p:sp>
      </p:grpSp>
      <p:sp>
        <p:nvSpPr>
          <p:cNvPr id="33" name="23 Rectángulo"/>
          <p:cNvSpPr/>
          <p:nvPr/>
        </p:nvSpPr>
        <p:spPr>
          <a:xfrm>
            <a:off x="0" y="-1"/>
            <a:ext cx="9144000" cy="617539"/>
          </a:xfrm>
          <a:prstGeom prst="rect">
            <a:avLst/>
          </a:prstGeom>
          <a:solidFill>
            <a:srgbClr val="80008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35" name="6 CuadroTexto"/>
          <p:cNvSpPr txBox="1"/>
          <p:nvPr/>
        </p:nvSpPr>
        <p:spPr>
          <a:xfrm>
            <a:off x="1408482" y="-43931"/>
            <a:ext cx="66179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What are Small Business Solutions?</a:t>
            </a:r>
            <a:endParaRPr lang="en-GB" sz="2800" b="1" dirty="0" smtClean="0">
              <a:solidFill>
                <a:schemeClr val="bg1"/>
              </a:solidFill>
              <a:latin typeface="Vodafone Rg"/>
            </a:endParaRPr>
          </a:p>
        </p:txBody>
      </p:sp>
      <p:pic>
        <p:nvPicPr>
          <p:cNvPr id="43"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752" y="38164"/>
            <a:ext cx="435530" cy="602887"/>
          </a:xfrm>
          <a:prstGeom prst="rect">
            <a:avLst/>
          </a:prstGeom>
        </p:spPr>
      </p:pic>
      <p:sp>
        <p:nvSpPr>
          <p:cNvPr id="44" name="Pentagon 43"/>
          <p:cNvSpPr>
            <a:spLocks noChangeAspect="1"/>
          </p:cNvSpPr>
          <p:nvPr/>
        </p:nvSpPr>
        <p:spPr>
          <a:xfrm>
            <a:off x="58260" y="374043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grpSp>
        <p:nvGrpSpPr>
          <p:cNvPr id="75" name="Group 74"/>
          <p:cNvGrpSpPr/>
          <p:nvPr/>
        </p:nvGrpSpPr>
        <p:grpSpPr>
          <a:xfrm>
            <a:off x="2048709" y="2580547"/>
            <a:ext cx="6979426" cy="1721208"/>
            <a:chOff x="2112301" y="376709"/>
            <a:chExt cx="6979426" cy="1721208"/>
          </a:xfrm>
        </p:grpSpPr>
        <p:pic>
          <p:nvPicPr>
            <p:cNvPr id="76" name="Picture 75"/>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940055" y="1223682"/>
              <a:ext cx="328458" cy="340700"/>
            </a:xfrm>
            <a:prstGeom prst="rect">
              <a:avLst/>
            </a:prstGeom>
          </p:spPr>
        </p:pic>
        <p:grpSp>
          <p:nvGrpSpPr>
            <p:cNvPr id="77" name="Group 76"/>
            <p:cNvGrpSpPr/>
            <p:nvPr/>
          </p:nvGrpSpPr>
          <p:grpSpPr>
            <a:xfrm>
              <a:off x="7686410" y="678562"/>
              <a:ext cx="1405317" cy="1331643"/>
              <a:chOff x="6068558" y="1147476"/>
              <a:chExt cx="1665197" cy="1763138"/>
            </a:xfrm>
          </p:grpSpPr>
          <p:sp>
            <p:nvSpPr>
              <p:cNvPr id="86" name="Rounded Rectangle 85"/>
              <p:cNvSpPr/>
              <p:nvPr/>
            </p:nvSpPr>
            <p:spPr>
              <a:xfrm>
                <a:off x="6168865" y="1147476"/>
                <a:ext cx="1475416" cy="1763138"/>
              </a:xfrm>
              <a:prstGeom prst="roundRect">
                <a:avLst>
                  <a:gd name="adj" fmla="val 4854"/>
                </a:avLst>
              </a:prstGeom>
              <a:pattFill prst="ltUpDiag">
                <a:fgClr>
                  <a:schemeClr val="bg1">
                    <a:lumMod val="85000"/>
                  </a:schemeClr>
                </a:fgClr>
                <a:bgClr>
                  <a:schemeClr val="bg1"/>
                </a:bgClr>
              </a:patt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444478">
                  <a:lnSpc>
                    <a:spcPct val="90000"/>
                  </a:lnSpc>
                  <a:spcBef>
                    <a:spcPct val="0"/>
                  </a:spcBef>
                  <a:spcAft>
                    <a:spcPct val="35000"/>
                  </a:spcAft>
                </a:pPr>
                <a:endParaRPr lang="en-GB" sz="1000" dirty="0">
                  <a:solidFill>
                    <a:srgbClr val="34342B"/>
                  </a:solidFill>
                  <a:latin typeface="Vodafone Rg"/>
                </a:endParaRPr>
              </a:p>
            </p:txBody>
          </p:sp>
          <p:sp>
            <p:nvSpPr>
              <p:cNvPr id="87" name="TextBox 86"/>
              <p:cNvSpPr txBox="1"/>
              <p:nvPr/>
            </p:nvSpPr>
            <p:spPr>
              <a:xfrm>
                <a:off x="6068558" y="1647735"/>
                <a:ext cx="1665197" cy="796250"/>
              </a:xfrm>
              <a:prstGeom prst="rect">
                <a:avLst/>
              </a:prstGeom>
            </p:spPr>
            <p:txBody>
              <a:bodyPr wrap="square" lIns="96000" tIns="0" rIns="96000" bIns="0" rtlCol="0" anchor="ctr">
                <a:noAutofit/>
              </a:bodyPr>
              <a:lstStyle/>
              <a:p>
                <a:pPr algn="ctr"/>
                <a:r>
                  <a:rPr lang="en-US" sz="1600" dirty="0" smtClean="0">
                    <a:solidFill>
                      <a:srgbClr val="E60000"/>
                    </a:solidFill>
                    <a:latin typeface="Vodafone Rg"/>
                  </a:rPr>
                  <a:t>Business Applications</a:t>
                </a:r>
                <a:endParaRPr lang="en-US" sz="1600" dirty="0">
                  <a:solidFill>
                    <a:srgbClr val="E60000"/>
                  </a:solidFill>
                  <a:latin typeface="Vodafone Rg"/>
                </a:endParaRPr>
              </a:p>
            </p:txBody>
          </p:sp>
        </p:grpSp>
        <p:grpSp>
          <p:nvGrpSpPr>
            <p:cNvPr id="78" name="Group 77"/>
            <p:cNvGrpSpPr/>
            <p:nvPr/>
          </p:nvGrpSpPr>
          <p:grpSpPr>
            <a:xfrm>
              <a:off x="3670103" y="766274"/>
              <a:ext cx="1245154" cy="1331643"/>
              <a:chOff x="-2350181" y="1290516"/>
              <a:chExt cx="1475416" cy="1763138"/>
            </a:xfrm>
          </p:grpSpPr>
          <p:sp>
            <p:nvSpPr>
              <p:cNvPr id="84" name="Rounded Rectangle 83"/>
              <p:cNvSpPr/>
              <p:nvPr/>
            </p:nvSpPr>
            <p:spPr>
              <a:xfrm>
                <a:off x="-2350181" y="1290516"/>
                <a:ext cx="1475416" cy="1763138"/>
              </a:xfrm>
              <a:prstGeom prst="roundRect">
                <a:avLst>
                  <a:gd name="adj" fmla="val 4854"/>
                </a:avLst>
              </a:prstGeom>
              <a:pattFill prst="ltUpDiag">
                <a:fgClr>
                  <a:schemeClr val="bg1">
                    <a:lumMod val="85000"/>
                  </a:schemeClr>
                </a:fgClr>
                <a:bgClr>
                  <a:schemeClr val="bg1"/>
                </a:bgClr>
              </a:patt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444478">
                  <a:lnSpc>
                    <a:spcPct val="90000"/>
                  </a:lnSpc>
                  <a:spcBef>
                    <a:spcPct val="0"/>
                  </a:spcBef>
                  <a:spcAft>
                    <a:spcPct val="35000"/>
                  </a:spcAft>
                </a:pPr>
                <a:endParaRPr lang="en-GB" sz="1000" dirty="0">
                  <a:solidFill>
                    <a:srgbClr val="34342B"/>
                  </a:solidFill>
                  <a:latin typeface="Vodafone Rg"/>
                </a:endParaRPr>
              </a:p>
            </p:txBody>
          </p:sp>
          <p:sp>
            <p:nvSpPr>
              <p:cNvPr id="85" name="TextBox 84"/>
              <p:cNvSpPr txBox="1"/>
              <p:nvPr/>
            </p:nvSpPr>
            <p:spPr>
              <a:xfrm>
                <a:off x="-2350181" y="1773960"/>
                <a:ext cx="1475416" cy="796250"/>
              </a:xfrm>
              <a:prstGeom prst="rect">
                <a:avLst/>
              </a:prstGeom>
            </p:spPr>
            <p:txBody>
              <a:bodyPr wrap="square" lIns="96000" tIns="0" rIns="96000" bIns="0" rtlCol="0" anchor="ctr">
                <a:noAutofit/>
              </a:bodyPr>
              <a:lstStyle/>
              <a:p>
                <a:pPr algn="ctr"/>
                <a:r>
                  <a:rPr lang="en-GB" sz="1600" dirty="0">
                    <a:solidFill>
                      <a:srgbClr val="E60000"/>
                    </a:solidFill>
                    <a:latin typeface="Vodafone Rg"/>
                  </a:rPr>
                  <a:t>Vertical c</a:t>
                </a:r>
                <a:r>
                  <a:rPr lang="en-GB" sz="1600" dirty="0" smtClean="0">
                    <a:solidFill>
                      <a:srgbClr val="E60000"/>
                    </a:solidFill>
                    <a:latin typeface="Vodafone Rg"/>
                  </a:rPr>
                  <a:t>ustomer benefits</a:t>
                </a:r>
                <a:r>
                  <a:rPr lang="en-GB" sz="1600" dirty="0">
                    <a:solidFill>
                      <a:srgbClr val="E60000"/>
                    </a:solidFill>
                    <a:latin typeface="Vodafone Rg"/>
                  </a:rPr>
                  <a:t> </a:t>
                </a:r>
                <a:r>
                  <a:rPr lang="en-GB" sz="1600" dirty="0" smtClean="0">
                    <a:solidFill>
                      <a:srgbClr val="E60000"/>
                    </a:solidFill>
                    <a:latin typeface="Vodafone Rg"/>
                  </a:rPr>
                  <a:t>message</a:t>
                </a:r>
              </a:p>
            </p:txBody>
          </p:sp>
        </p:grpSp>
        <p:pic>
          <p:nvPicPr>
            <p:cNvPr id="79" name="Picture 78"/>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3375203" y="1366620"/>
              <a:ext cx="249372" cy="205176"/>
            </a:xfrm>
            <a:prstGeom prst="rect">
              <a:avLst/>
            </a:prstGeom>
          </p:spPr>
        </p:pic>
        <p:sp>
          <p:nvSpPr>
            <p:cNvPr id="80" name="Rectangle 79"/>
            <p:cNvSpPr/>
            <p:nvPr/>
          </p:nvSpPr>
          <p:spPr>
            <a:xfrm>
              <a:off x="2192072" y="1176822"/>
              <a:ext cx="1165135" cy="584775"/>
            </a:xfrm>
            <a:prstGeom prst="rect">
              <a:avLst/>
            </a:prstGeom>
          </p:spPr>
          <p:txBody>
            <a:bodyPr wrap="square" anchor="ctr">
              <a:spAutoFit/>
            </a:bodyPr>
            <a:lstStyle/>
            <a:p>
              <a:r>
                <a:rPr lang="en-GB" sz="1600" b="1" dirty="0" smtClean="0">
                  <a:solidFill>
                    <a:srgbClr val="000000"/>
                  </a:solidFill>
                  <a:latin typeface="Vodafone Rg"/>
                </a:rPr>
                <a:t>Core Needs</a:t>
              </a:r>
              <a:endParaRPr lang="en-GB" sz="1600" dirty="0">
                <a:solidFill>
                  <a:srgbClr val="000000"/>
                </a:solidFill>
                <a:latin typeface="Vodafone Rg"/>
              </a:endParaRPr>
            </a:p>
          </p:txBody>
        </p:sp>
        <p:sp>
          <p:nvSpPr>
            <p:cNvPr id="81" name="Rectangle 80"/>
            <p:cNvSpPr/>
            <p:nvPr/>
          </p:nvSpPr>
          <p:spPr>
            <a:xfrm>
              <a:off x="2112301" y="376709"/>
              <a:ext cx="1267782" cy="197319"/>
            </a:xfrm>
            <a:prstGeom prst="rect">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US" sz="1400" b="1" kern="1200" dirty="0" smtClean="0">
                  <a:solidFill>
                    <a:schemeClr val="bg1"/>
                  </a:solidFill>
                  <a:latin typeface="Vodafone Rg"/>
                </a:rPr>
                <a:t>Customer</a:t>
              </a:r>
              <a:endParaRPr lang="en-GB" sz="1400" b="1" kern="1200" dirty="0" smtClean="0">
                <a:solidFill>
                  <a:schemeClr val="bg1"/>
                </a:solidFill>
                <a:latin typeface="Vodafone Rg"/>
              </a:endParaRPr>
            </a:p>
          </p:txBody>
        </p:sp>
        <p:sp>
          <p:nvSpPr>
            <p:cNvPr id="82" name="Rectangle 81"/>
            <p:cNvSpPr/>
            <p:nvPr/>
          </p:nvSpPr>
          <p:spPr>
            <a:xfrm>
              <a:off x="3624195" y="376709"/>
              <a:ext cx="5392021" cy="197319"/>
            </a:xfrm>
            <a:prstGeom prst="rect">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US" sz="1400" b="1" kern="1200" dirty="0" smtClean="0">
                  <a:solidFill>
                    <a:schemeClr val="bg1"/>
                  </a:solidFill>
                  <a:latin typeface="Vodafone Rg"/>
                </a:rPr>
                <a:t>Vodafone offer</a:t>
              </a:r>
              <a:endParaRPr lang="en-GB" sz="1400" b="1" kern="1200" dirty="0" smtClean="0">
                <a:solidFill>
                  <a:schemeClr val="bg1"/>
                </a:solidFill>
                <a:latin typeface="Vodafone Rg"/>
              </a:endParaRPr>
            </a:p>
          </p:txBody>
        </p:sp>
        <p:pic>
          <p:nvPicPr>
            <p:cNvPr id="83" name="Picture 82"/>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7374795" y="1194904"/>
              <a:ext cx="328458" cy="340700"/>
            </a:xfrm>
            <a:prstGeom prst="rect">
              <a:avLst/>
            </a:prstGeom>
          </p:spPr>
        </p:pic>
      </p:grpSp>
      <p:pic>
        <p:nvPicPr>
          <p:cNvPr id="88" name="Picture 2" descr="http://www.conceptdraw.com/solution-park/resource/images/solutions/people/Design-elements-Professions.png"/>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backgroundRemoval t="53053" b="67300" l="73206" r="83833"/>
                    </a14:imgEffect>
                  </a14:imgLayer>
                </a14:imgProps>
              </a:ext>
            </a:extLst>
          </a:blip>
          <a:srcRect/>
          <a:stretch/>
        </p:blipFill>
        <p:spPr bwMode="auto">
          <a:xfrm>
            <a:off x="2443145" y="2929695"/>
            <a:ext cx="535803" cy="548193"/>
          </a:xfrm>
          <a:prstGeom prst="rect">
            <a:avLst/>
          </a:prstGeom>
          <a:noFill/>
        </p:spPr>
      </p:pic>
      <p:sp>
        <p:nvSpPr>
          <p:cNvPr id="89" name="Rounded Rectangle 88"/>
          <p:cNvSpPr/>
          <p:nvPr/>
        </p:nvSpPr>
        <p:spPr>
          <a:xfrm>
            <a:off x="5218283" y="2963543"/>
            <a:ext cx="2040188" cy="1331642"/>
          </a:xfrm>
          <a:prstGeom prst="roundRect">
            <a:avLst>
              <a:gd name="adj" fmla="val 4854"/>
            </a:avLst>
          </a:prstGeom>
          <a:pattFill prst="ltUpDiag">
            <a:fgClr>
              <a:schemeClr val="bg1">
                <a:lumMod val="85000"/>
              </a:schemeClr>
            </a:fgClr>
            <a:bgClr>
              <a:schemeClr val="bg1"/>
            </a:bgClr>
          </a:patt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444478">
              <a:lnSpc>
                <a:spcPct val="90000"/>
              </a:lnSpc>
              <a:spcBef>
                <a:spcPct val="0"/>
              </a:spcBef>
              <a:spcAft>
                <a:spcPct val="35000"/>
              </a:spcAft>
            </a:pPr>
            <a:endParaRPr lang="en-GB" sz="1000" dirty="0">
              <a:solidFill>
                <a:srgbClr val="34342B"/>
              </a:solidFill>
              <a:latin typeface="Vodafone Rg"/>
            </a:endParaRPr>
          </a:p>
        </p:txBody>
      </p:sp>
      <p:sp>
        <p:nvSpPr>
          <p:cNvPr id="90" name="Rounded Rectangle 89"/>
          <p:cNvSpPr/>
          <p:nvPr/>
        </p:nvSpPr>
        <p:spPr>
          <a:xfrm>
            <a:off x="5300785" y="3395420"/>
            <a:ext cx="595409" cy="378369"/>
          </a:xfrm>
          <a:prstGeom prst="roundRect">
            <a:avLst>
              <a:gd name="adj" fmla="val 5933"/>
            </a:avLst>
          </a:prstGeom>
          <a:solidFill>
            <a:schemeClr val="accent5"/>
          </a:solidFill>
          <a:ln w="3175" cap="flat" cmpd="sng" algn="ctr">
            <a:solidFill>
              <a:schemeClr val="bg1">
                <a:lumMod val="6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444478">
              <a:lnSpc>
                <a:spcPct val="90000"/>
              </a:lnSpc>
              <a:spcBef>
                <a:spcPct val="0"/>
              </a:spcBef>
              <a:spcAft>
                <a:spcPct val="35000"/>
              </a:spcAft>
            </a:pPr>
            <a:r>
              <a:rPr lang="en-GB" sz="1100" dirty="0">
                <a:solidFill>
                  <a:srgbClr val="FFFFFF"/>
                </a:solidFill>
                <a:latin typeface="Vodafone Rg"/>
              </a:rPr>
              <a:t>Mobile</a:t>
            </a:r>
          </a:p>
        </p:txBody>
      </p:sp>
      <p:sp>
        <p:nvSpPr>
          <p:cNvPr id="91" name="Rounded Rectangle 90"/>
          <p:cNvSpPr/>
          <p:nvPr/>
        </p:nvSpPr>
        <p:spPr>
          <a:xfrm>
            <a:off x="5937075" y="3803067"/>
            <a:ext cx="595409" cy="378369"/>
          </a:xfrm>
          <a:prstGeom prst="roundRect">
            <a:avLst>
              <a:gd name="adj" fmla="val 5933"/>
            </a:avLst>
          </a:prstGeom>
          <a:solidFill>
            <a:schemeClr val="accent5"/>
          </a:solidFill>
          <a:ln w="3175" cap="flat" cmpd="sng" algn="ctr">
            <a:solidFill>
              <a:schemeClr val="bg1">
                <a:lumMod val="6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444478">
              <a:lnSpc>
                <a:spcPct val="90000"/>
              </a:lnSpc>
              <a:spcBef>
                <a:spcPct val="0"/>
              </a:spcBef>
              <a:spcAft>
                <a:spcPct val="35000"/>
              </a:spcAft>
            </a:pPr>
            <a:r>
              <a:rPr lang="en-GB" sz="1100" dirty="0">
                <a:solidFill>
                  <a:srgbClr val="FFFFFF"/>
                </a:solidFill>
                <a:latin typeface="Vodafone Rg"/>
              </a:rPr>
              <a:t>Security</a:t>
            </a:r>
          </a:p>
        </p:txBody>
      </p:sp>
      <p:sp>
        <p:nvSpPr>
          <p:cNvPr id="92" name="Rounded Rectangle 91"/>
          <p:cNvSpPr/>
          <p:nvPr/>
        </p:nvSpPr>
        <p:spPr>
          <a:xfrm>
            <a:off x="6571143" y="3803067"/>
            <a:ext cx="595409" cy="378369"/>
          </a:xfrm>
          <a:prstGeom prst="roundRect">
            <a:avLst>
              <a:gd name="adj" fmla="val 5933"/>
            </a:avLst>
          </a:prstGeom>
          <a:solidFill>
            <a:schemeClr val="accent5"/>
          </a:solidFill>
          <a:ln w="3175" cap="flat" cmpd="sng" algn="ctr">
            <a:solidFill>
              <a:schemeClr val="bg1">
                <a:lumMod val="6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444478">
              <a:lnSpc>
                <a:spcPct val="90000"/>
              </a:lnSpc>
              <a:spcBef>
                <a:spcPct val="0"/>
              </a:spcBef>
              <a:spcAft>
                <a:spcPct val="35000"/>
              </a:spcAft>
            </a:pPr>
            <a:r>
              <a:rPr lang="en-GB" sz="1000" dirty="0">
                <a:solidFill>
                  <a:srgbClr val="FFFFFF"/>
                </a:solidFill>
                <a:latin typeface="Vodafone Rg"/>
              </a:rPr>
              <a:t>Business grade</a:t>
            </a:r>
            <a:br>
              <a:rPr lang="en-GB" sz="1000" dirty="0">
                <a:solidFill>
                  <a:srgbClr val="FFFFFF"/>
                </a:solidFill>
                <a:latin typeface="Vodafone Rg"/>
              </a:rPr>
            </a:br>
            <a:r>
              <a:rPr lang="en-GB" sz="1000" dirty="0">
                <a:solidFill>
                  <a:srgbClr val="FFFFFF"/>
                </a:solidFill>
                <a:latin typeface="Vodafone Rg"/>
              </a:rPr>
              <a:t>support</a:t>
            </a:r>
          </a:p>
        </p:txBody>
      </p:sp>
      <p:sp>
        <p:nvSpPr>
          <p:cNvPr id="100" name="TextBox 99"/>
          <p:cNvSpPr txBox="1"/>
          <p:nvPr/>
        </p:nvSpPr>
        <p:spPr>
          <a:xfrm>
            <a:off x="5218283" y="2955802"/>
            <a:ext cx="2040188" cy="488338"/>
          </a:xfrm>
          <a:prstGeom prst="rect">
            <a:avLst/>
          </a:prstGeom>
        </p:spPr>
        <p:txBody>
          <a:bodyPr wrap="square" lIns="96000" tIns="0" rIns="96000" bIns="0" rtlCol="0" anchor="ctr">
            <a:noAutofit/>
          </a:bodyPr>
          <a:lstStyle/>
          <a:p>
            <a:pPr algn="ctr"/>
            <a:r>
              <a:rPr lang="en-US" sz="1600" dirty="0">
                <a:solidFill>
                  <a:srgbClr val="E60000"/>
                </a:solidFill>
                <a:latin typeface="Vodafone Rg"/>
              </a:rPr>
              <a:t>Connectivity</a:t>
            </a:r>
          </a:p>
        </p:txBody>
      </p:sp>
      <p:sp>
        <p:nvSpPr>
          <p:cNvPr id="101" name="Rounded Rectangle 100"/>
          <p:cNvSpPr/>
          <p:nvPr/>
        </p:nvSpPr>
        <p:spPr>
          <a:xfrm>
            <a:off x="5300785" y="3803067"/>
            <a:ext cx="595409" cy="378369"/>
          </a:xfrm>
          <a:prstGeom prst="roundRect">
            <a:avLst>
              <a:gd name="adj" fmla="val 5933"/>
            </a:avLst>
          </a:prstGeom>
          <a:solidFill>
            <a:schemeClr val="accent5"/>
          </a:solidFill>
          <a:ln w="3175" cap="flat" cmpd="sng" algn="ctr">
            <a:solidFill>
              <a:schemeClr val="bg1">
                <a:lumMod val="6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444478">
              <a:lnSpc>
                <a:spcPct val="90000"/>
              </a:lnSpc>
              <a:spcBef>
                <a:spcPct val="0"/>
              </a:spcBef>
              <a:spcAft>
                <a:spcPct val="35000"/>
              </a:spcAft>
            </a:pPr>
            <a:r>
              <a:rPr lang="en-GB" sz="1100" dirty="0">
                <a:solidFill>
                  <a:srgbClr val="FFFFFF"/>
                </a:solidFill>
                <a:latin typeface="Vodafone Rg"/>
              </a:rPr>
              <a:t>One Net</a:t>
            </a:r>
          </a:p>
        </p:txBody>
      </p:sp>
      <p:sp>
        <p:nvSpPr>
          <p:cNvPr id="102" name="Rounded Rectangle 101"/>
          <p:cNvSpPr/>
          <p:nvPr/>
        </p:nvSpPr>
        <p:spPr>
          <a:xfrm>
            <a:off x="5937075" y="3395420"/>
            <a:ext cx="595409" cy="378369"/>
          </a:xfrm>
          <a:prstGeom prst="roundRect">
            <a:avLst>
              <a:gd name="adj" fmla="val 5933"/>
            </a:avLst>
          </a:prstGeom>
          <a:solidFill>
            <a:schemeClr val="accent5"/>
          </a:solidFill>
          <a:ln w="3175" cap="flat" cmpd="sng" algn="ctr">
            <a:solidFill>
              <a:schemeClr val="bg1">
                <a:lumMod val="6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444478">
              <a:lnSpc>
                <a:spcPct val="90000"/>
              </a:lnSpc>
              <a:spcBef>
                <a:spcPct val="0"/>
              </a:spcBef>
              <a:spcAft>
                <a:spcPct val="35000"/>
              </a:spcAft>
            </a:pPr>
            <a:r>
              <a:rPr lang="en-GB" sz="1100" dirty="0">
                <a:solidFill>
                  <a:srgbClr val="FFFFFF"/>
                </a:solidFill>
                <a:latin typeface="Vodafone Rg"/>
              </a:rPr>
              <a:t>Shared data</a:t>
            </a:r>
          </a:p>
        </p:txBody>
      </p:sp>
      <p:sp>
        <p:nvSpPr>
          <p:cNvPr id="103" name="Rounded Rectangle 102"/>
          <p:cNvSpPr/>
          <p:nvPr/>
        </p:nvSpPr>
        <p:spPr>
          <a:xfrm>
            <a:off x="6571143" y="3395420"/>
            <a:ext cx="595409" cy="378369"/>
          </a:xfrm>
          <a:prstGeom prst="roundRect">
            <a:avLst>
              <a:gd name="adj" fmla="val 5933"/>
            </a:avLst>
          </a:prstGeom>
          <a:solidFill>
            <a:schemeClr val="accent5"/>
          </a:solidFill>
          <a:ln w="3175" cap="flat" cmpd="sng" algn="ctr">
            <a:solidFill>
              <a:schemeClr val="bg1">
                <a:lumMod val="6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444478">
              <a:lnSpc>
                <a:spcPct val="90000"/>
              </a:lnSpc>
              <a:spcBef>
                <a:spcPct val="0"/>
              </a:spcBef>
              <a:spcAft>
                <a:spcPct val="35000"/>
              </a:spcAft>
            </a:pPr>
            <a:r>
              <a:rPr lang="en-GB" sz="1100" dirty="0">
                <a:solidFill>
                  <a:srgbClr val="FFFFFF"/>
                </a:solidFill>
                <a:latin typeface="Vodafone Rg"/>
              </a:rPr>
              <a:t>Fixed</a:t>
            </a:r>
          </a:p>
        </p:txBody>
      </p:sp>
      <p:sp>
        <p:nvSpPr>
          <p:cNvPr id="104" name="Rectangle 103"/>
          <p:cNvSpPr/>
          <p:nvPr/>
        </p:nvSpPr>
        <p:spPr>
          <a:xfrm>
            <a:off x="7271833" y="2801706"/>
            <a:ext cx="1851549" cy="1419356"/>
          </a:xfrm>
          <a:prstGeom prst="rect">
            <a:avLst/>
          </a:prstGeom>
          <a:solidFill>
            <a:schemeClr val="bg1">
              <a:alpha val="80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kern="1200" dirty="0" smtClean="0">
              <a:solidFill>
                <a:srgbClr val="34342B"/>
              </a:solidFill>
              <a:latin typeface="Vodafone Rg"/>
            </a:endParaRPr>
          </a:p>
        </p:txBody>
      </p:sp>
    </p:spTree>
    <p:extLst>
      <p:ext uri="{BB962C8B-B14F-4D97-AF65-F5344CB8AC3E}">
        <p14:creationId xmlns:p14="http://schemas.microsoft.com/office/powerpoint/2010/main" val="164055935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entagon 10">
            <a:hlinkClick r:id="" action="ppaction://hlinkshowjump?jump=nextslide"/>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sp>
        <p:nvSpPr>
          <p:cNvPr id="3" name="Rectangle 2"/>
          <p:cNvSpPr/>
          <p:nvPr/>
        </p:nvSpPr>
        <p:spPr>
          <a:xfrm>
            <a:off x="2341562" y="1003614"/>
            <a:ext cx="6272213" cy="1477328"/>
          </a:xfrm>
          <a:prstGeom prst="rect">
            <a:avLst/>
          </a:prstGeom>
        </p:spPr>
        <p:txBody>
          <a:bodyPr wrap="square">
            <a:spAutoFit/>
          </a:bodyPr>
          <a:lstStyle/>
          <a:p>
            <a:pPr algn="ctr"/>
            <a:r>
              <a:rPr lang="en-US" b="1" dirty="0" smtClean="0">
                <a:solidFill>
                  <a:srgbClr val="FF0000"/>
                </a:solidFill>
                <a:latin typeface="Vodafone Rg"/>
              </a:rPr>
              <a:t>Business Applications </a:t>
            </a:r>
            <a:r>
              <a:rPr lang="en-US" dirty="0" smtClean="0">
                <a:latin typeface="Vodafone Rg"/>
              </a:rPr>
              <a:t>provide a method for a small business to meet a core business need. The connectivity component enables that application to be accessed on multiple devices (by computer, smartphone or tablet).</a:t>
            </a:r>
            <a:endParaRPr lang="en-US" dirty="0">
              <a:latin typeface="Vodafone Rg"/>
            </a:endParaRPr>
          </a:p>
          <a:p>
            <a:pPr algn="ctr"/>
            <a:endParaRPr lang="en-GB" dirty="0">
              <a:solidFill>
                <a:schemeClr val="bg2"/>
              </a:solidFill>
              <a:latin typeface="Vodafone Rg"/>
            </a:endParaRPr>
          </a:p>
        </p:txBody>
      </p:sp>
      <p:grpSp>
        <p:nvGrpSpPr>
          <p:cNvPr id="29" name="Group 28"/>
          <p:cNvGrpSpPr/>
          <p:nvPr/>
        </p:nvGrpSpPr>
        <p:grpSpPr>
          <a:xfrm>
            <a:off x="0" y="-1"/>
            <a:ext cx="1945904" cy="5143501"/>
            <a:chOff x="0" y="-1"/>
            <a:chExt cx="1945904" cy="5143501"/>
          </a:xfrm>
        </p:grpSpPr>
        <p:grpSp>
          <p:nvGrpSpPr>
            <p:cNvPr id="30" name="Group 29"/>
            <p:cNvGrpSpPr/>
            <p:nvPr/>
          </p:nvGrpSpPr>
          <p:grpSpPr>
            <a:xfrm>
              <a:off x="0" y="-1"/>
              <a:ext cx="1945904" cy="5143501"/>
              <a:chOff x="0" y="-1"/>
              <a:chExt cx="1945904" cy="5143501"/>
            </a:xfrm>
          </p:grpSpPr>
          <p:sp>
            <p:nvSpPr>
              <p:cNvPr id="32" name="Rectangle 31"/>
              <p:cNvSpPr/>
              <p:nvPr/>
            </p:nvSpPr>
            <p:spPr>
              <a:xfrm>
                <a:off x="0" y="-1"/>
                <a:ext cx="1945904" cy="5143501"/>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t="100000" r="100000"/>
                </a:path>
                <a:tileRect l="-100000" b="-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42" name="Pentagon 41"/>
              <p:cNvSpPr>
                <a:spLocks noChangeAspect="1"/>
              </p:cNvSpPr>
              <p:nvPr/>
            </p:nvSpPr>
            <p:spPr>
              <a:xfrm>
                <a:off x="51846"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Introduction</a:t>
                </a:r>
              </a:p>
            </p:txBody>
          </p:sp>
          <p:sp>
            <p:nvSpPr>
              <p:cNvPr id="43" name="Pentagon 42"/>
              <p:cNvSpPr>
                <a:spLocks noChangeAspect="1"/>
              </p:cNvSpPr>
              <p:nvPr/>
            </p:nvSpPr>
            <p:spPr>
              <a:xfrm>
                <a:off x="51846"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44" name="Pentagon 43"/>
              <p:cNvSpPr>
                <a:spLocks noChangeAspect="1"/>
              </p:cNvSpPr>
              <p:nvPr/>
            </p:nvSpPr>
            <p:spPr>
              <a:xfrm>
                <a:off x="58260" y="1740607"/>
                <a:ext cx="1764000" cy="415048"/>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grpSp>
        <p:sp>
          <p:nvSpPr>
            <p:cNvPr id="31" name="TextBox 30"/>
            <p:cNvSpPr txBox="1"/>
            <p:nvPr/>
          </p:nvSpPr>
          <p:spPr>
            <a:xfrm>
              <a:off x="71120" y="2214932"/>
              <a:ext cx="1794426" cy="1368347"/>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New technology</a:t>
              </a:r>
            </a:p>
            <a:p>
              <a:pPr>
                <a:tabLst>
                  <a:tab pos="93663" algn="l"/>
                </a:tabLst>
              </a:pPr>
              <a:r>
                <a:rPr lang="en-US" sz="1200" dirty="0">
                  <a:solidFill>
                    <a:srgbClr val="888888"/>
                  </a:solidFill>
                  <a:latin typeface="Vodafone Rg"/>
                </a:rPr>
                <a:t>New</a:t>
              </a:r>
              <a:r>
                <a:rPr lang="en-US" sz="1200" b="1" dirty="0">
                  <a:solidFill>
                    <a:schemeClr val="accent1"/>
                  </a:solidFill>
                  <a:latin typeface="Vodafone Rg"/>
                </a:rPr>
                <a:t> </a:t>
              </a:r>
              <a:r>
                <a:rPr lang="en-US" sz="1200" dirty="0">
                  <a:solidFill>
                    <a:srgbClr val="888888"/>
                  </a:solidFill>
                  <a:latin typeface="Vodafone Rg"/>
                </a:rPr>
                <a:t>competition</a:t>
              </a:r>
            </a:p>
            <a:p>
              <a:pPr>
                <a:tabLst>
                  <a:tab pos="93663" algn="l"/>
                </a:tabLst>
              </a:pPr>
              <a:r>
                <a:rPr lang="en-US" sz="1200" dirty="0">
                  <a:solidFill>
                    <a:srgbClr val="888888"/>
                  </a:solidFill>
                  <a:latin typeface="Vodafone Rg"/>
                </a:rPr>
                <a:t>Small Business Solutions overview</a:t>
              </a:r>
            </a:p>
            <a:p>
              <a:pPr>
                <a:tabLst>
                  <a:tab pos="93663" algn="l"/>
                </a:tabLst>
              </a:pPr>
              <a:r>
                <a:rPr lang="en-US" sz="1200" dirty="0">
                  <a:solidFill>
                    <a:srgbClr val="888888"/>
                  </a:solidFill>
                  <a:latin typeface="Vodafone Rg"/>
                </a:rPr>
                <a:t>Core business needs</a:t>
              </a:r>
            </a:p>
            <a:p>
              <a:pPr>
                <a:tabLst>
                  <a:tab pos="93663" algn="l"/>
                </a:tabLst>
              </a:pPr>
              <a:r>
                <a:rPr lang="en-US" sz="1200" b="1" dirty="0">
                  <a:solidFill>
                    <a:schemeClr val="accent1"/>
                  </a:solidFill>
                  <a:latin typeface="Vodafone Rg"/>
                </a:rPr>
                <a:t>Vodafone SMB solutions</a:t>
              </a:r>
            </a:p>
            <a:p>
              <a:pPr>
                <a:tabLst>
                  <a:tab pos="93663" algn="l"/>
                </a:tabLst>
              </a:pPr>
              <a:r>
                <a:rPr lang="en-US" sz="1200" dirty="0" smtClean="0">
                  <a:solidFill>
                    <a:srgbClr val="888888"/>
                  </a:solidFill>
                  <a:latin typeface="Vodafone Rg"/>
                </a:rPr>
                <a:t>Test yourself</a:t>
              </a:r>
            </a:p>
          </p:txBody>
        </p:sp>
      </p:grpSp>
      <p:sp>
        <p:nvSpPr>
          <p:cNvPr id="45" name="23 Rectángulo"/>
          <p:cNvSpPr/>
          <p:nvPr/>
        </p:nvSpPr>
        <p:spPr>
          <a:xfrm>
            <a:off x="0" y="-1"/>
            <a:ext cx="9144000" cy="617539"/>
          </a:xfrm>
          <a:prstGeom prst="rect">
            <a:avLst/>
          </a:prstGeom>
          <a:solidFill>
            <a:srgbClr val="80008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46" name="6 CuadroTexto"/>
          <p:cNvSpPr txBox="1"/>
          <p:nvPr/>
        </p:nvSpPr>
        <p:spPr>
          <a:xfrm>
            <a:off x="1408482" y="-43931"/>
            <a:ext cx="66179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What are Small Business Solutions?</a:t>
            </a:r>
            <a:endParaRPr lang="en-GB" sz="2800" b="1" dirty="0" smtClean="0">
              <a:solidFill>
                <a:schemeClr val="bg1"/>
              </a:solidFill>
              <a:latin typeface="Vodafone Rg"/>
            </a:endParaRPr>
          </a:p>
        </p:txBody>
      </p:sp>
      <p:pic>
        <p:nvPicPr>
          <p:cNvPr id="47"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752" y="38164"/>
            <a:ext cx="435530" cy="602887"/>
          </a:xfrm>
          <a:prstGeom prst="rect">
            <a:avLst/>
          </a:prstGeom>
        </p:spPr>
      </p:pic>
      <p:sp>
        <p:nvSpPr>
          <p:cNvPr id="48" name="Pentagon 47"/>
          <p:cNvSpPr>
            <a:spLocks noChangeAspect="1"/>
          </p:cNvSpPr>
          <p:nvPr/>
        </p:nvSpPr>
        <p:spPr>
          <a:xfrm>
            <a:off x="58260" y="374043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grpSp>
        <p:nvGrpSpPr>
          <p:cNvPr id="80" name="Group 79"/>
          <p:cNvGrpSpPr/>
          <p:nvPr/>
        </p:nvGrpSpPr>
        <p:grpSpPr>
          <a:xfrm>
            <a:off x="2048709" y="2580547"/>
            <a:ext cx="6979426" cy="1721208"/>
            <a:chOff x="2112301" y="376709"/>
            <a:chExt cx="6979426" cy="1721208"/>
          </a:xfrm>
        </p:grpSpPr>
        <p:pic>
          <p:nvPicPr>
            <p:cNvPr id="81" name="Picture 80"/>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940055" y="1223682"/>
              <a:ext cx="328458" cy="340700"/>
            </a:xfrm>
            <a:prstGeom prst="rect">
              <a:avLst/>
            </a:prstGeom>
          </p:spPr>
        </p:pic>
        <p:grpSp>
          <p:nvGrpSpPr>
            <p:cNvPr id="82" name="Group 81"/>
            <p:cNvGrpSpPr/>
            <p:nvPr/>
          </p:nvGrpSpPr>
          <p:grpSpPr>
            <a:xfrm>
              <a:off x="7686410" y="678562"/>
              <a:ext cx="1405317" cy="1331643"/>
              <a:chOff x="6068558" y="1147476"/>
              <a:chExt cx="1665197" cy="1763138"/>
            </a:xfrm>
          </p:grpSpPr>
          <p:sp>
            <p:nvSpPr>
              <p:cNvPr id="91" name="Rounded Rectangle 90"/>
              <p:cNvSpPr/>
              <p:nvPr/>
            </p:nvSpPr>
            <p:spPr>
              <a:xfrm>
                <a:off x="6168865" y="1147476"/>
                <a:ext cx="1475416" cy="1763138"/>
              </a:xfrm>
              <a:prstGeom prst="roundRect">
                <a:avLst>
                  <a:gd name="adj" fmla="val 4854"/>
                </a:avLst>
              </a:prstGeom>
              <a:pattFill prst="ltUpDiag">
                <a:fgClr>
                  <a:schemeClr val="bg1">
                    <a:lumMod val="85000"/>
                  </a:schemeClr>
                </a:fgClr>
                <a:bgClr>
                  <a:schemeClr val="bg1"/>
                </a:bgClr>
              </a:patt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444478">
                  <a:lnSpc>
                    <a:spcPct val="90000"/>
                  </a:lnSpc>
                  <a:spcBef>
                    <a:spcPct val="0"/>
                  </a:spcBef>
                  <a:spcAft>
                    <a:spcPct val="35000"/>
                  </a:spcAft>
                </a:pPr>
                <a:endParaRPr lang="en-GB" sz="1000" dirty="0">
                  <a:solidFill>
                    <a:srgbClr val="34342B"/>
                  </a:solidFill>
                  <a:latin typeface="Vodafone Rg"/>
                </a:endParaRPr>
              </a:p>
            </p:txBody>
          </p:sp>
          <p:sp>
            <p:nvSpPr>
              <p:cNvPr id="92" name="TextBox 91"/>
              <p:cNvSpPr txBox="1"/>
              <p:nvPr/>
            </p:nvSpPr>
            <p:spPr>
              <a:xfrm>
                <a:off x="6068558" y="1647735"/>
                <a:ext cx="1665197" cy="796250"/>
              </a:xfrm>
              <a:prstGeom prst="rect">
                <a:avLst/>
              </a:prstGeom>
            </p:spPr>
            <p:txBody>
              <a:bodyPr wrap="square" lIns="96000" tIns="0" rIns="96000" bIns="0" rtlCol="0" anchor="ctr">
                <a:noAutofit/>
              </a:bodyPr>
              <a:lstStyle/>
              <a:p>
                <a:pPr algn="ctr"/>
                <a:r>
                  <a:rPr lang="en-US" sz="1600" dirty="0" smtClean="0">
                    <a:solidFill>
                      <a:srgbClr val="E60000"/>
                    </a:solidFill>
                    <a:latin typeface="Vodafone Rg"/>
                  </a:rPr>
                  <a:t>Business Applications</a:t>
                </a:r>
                <a:endParaRPr lang="en-US" sz="1600" dirty="0">
                  <a:solidFill>
                    <a:srgbClr val="E60000"/>
                  </a:solidFill>
                  <a:latin typeface="Vodafone Rg"/>
                </a:endParaRPr>
              </a:p>
            </p:txBody>
          </p:sp>
        </p:grpSp>
        <p:grpSp>
          <p:nvGrpSpPr>
            <p:cNvPr id="83" name="Group 82"/>
            <p:cNvGrpSpPr/>
            <p:nvPr/>
          </p:nvGrpSpPr>
          <p:grpSpPr>
            <a:xfrm>
              <a:off x="3670103" y="766274"/>
              <a:ext cx="1245154" cy="1331643"/>
              <a:chOff x="-2350181" y="1290516"/>
              <a:chExt cx="1475416" cy="1763138"/>
            </a:xfrm>
          </p:grpSpPr>
          <p:sp>
            <p:nvSpPr>
              <p:cNvPr id="89" name="Rounded Rectangle 88"/>
              <p:cNvSpPr/>
              <p:nvPr/>
            </p:nvSpPr>
            <p:spPr>
              <a:xfrm>
                <a:off x="-2350181" y="1290516"/>
                <a:ext cx="1475416" cy="1763138"/>
              </a:xfrm>
              <a:prstGeom prst="roundRect">
                <a:avLst>
                  <a:gd name="adj" fmla="val 4854"/>
                </a:avLst>
              </a:prstGeom>
              <a:pattFill prst="ltUpDiag">
                <a:fgClr>
                  <a:schemeClr val="bg1">
                    <a:lumMod val="85000"/>
                  </a:schemeClr>
                </a:fgClr>
                <a:bgClr>
                  <a:schemeClr val="bg1"/>
                </a:bgClr>
              </a:patt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444478">
                  <a:lnSpc>
                    <a:spcPct val="90000"/>
                  </a:lnSpc>
                  <a:spcBef>
                    <a:spcPct val="0"/>
                  </a:spcBef>
                  <a:spcAft>
                    <a:spcPct val="35000"/>
                  </a:spcAft>
                </a:pPr>
                <a:endParaRPr lang="en-GB" sz="1000" dirty="0">
                  <a:solidFill>
                    <a:srgbClr val="34342B"/>
                  </a:solidFill>
                  <a:latin typeface="Vodafone Rg"/>
                </a:endParaRPr>
              </a:p>
            </p:txBody>
          </p:sp>
          <p:sp>
            <p:nvSpPr>
              <p:cNvPr id="90" name="TextBox 89"/>
              <p:cNvSpPr txBox="1"/>
              <p:nvPr/>
            </p:nvSpPr>
            <p:spPr>
              <a:xfrm>
                <a:off x="-2350181" y="1773960"/>
                <a:ext cx="1475416" cy="796250"/>
              </a:xfrm>
              <a:prstGeom prst="rect">
                <a:avLst/>
              </a:prstGeom>
            </p:spPr>
            <p:txBody>
              <a:bodyPr wrap="square" lIns="96000" tIns="0" rIns="96000" bIns="0" rtlCol="0" anchor="ctr">
                <a:noAutofit/>
              </a:bodyPr>
              <a:lstStyle/>
              <a:p>
                <a:pPr algn="ctr"/>
                <a:r>
                  <a:rPr lang="en-GB" sz="1600" dirty="0">
                    <a:solidFill>
                      <a:srgbClr val="E60000"/>
                    </a:solidFill>
                    <a:latin typeface="Vodafone Rg"/>
                  </a:rPr>
                  <a:t>Vertical c</a:t>
                </a:r>
                <a:r>
                  <a:rPr lang="en-GB" sz="1600" dirty="0" smtClean="0">
                    <a:solidFill>
                      <a:srgbClr val="E60000"/>
                    </a:solidFill>
                    <a:latin typeface="Vodafone Rg"/>
                  </a:rPr>
                  <a:t>ustomer benefits</a:t>
                </a:r>
                <a:r>
                  <a:rPr lang="en-GB" sz="1600" dirty="0">
                    <a:solidFill>
                      <a:srgbClr val="E60000"/>
                    </a:solidFill>
                    <a:latin typeface="Vodafone Rg"/>
                  </a:rPr>
                  <a:t> </a:t>
                </a:r>
                <a:r>
                  <a:rPr lang="en-GB" sz="1600" dirty="0" smtClean="0">
                    <a:solidFill>
                      <a:srgbClr val="E60000"/>
                    </a:solidFill>
                    <a:latin typeface="Vodafone Rg"/>
                  </a:rPr>
                  <a:t>message</a:t>
                </a:r>
              </a:p>
            </p:txBody>
          </p:sp>
        </p:grpSp>
        <p:pic>
          <p:nvPicPr>
            <p:cNvPr id="84" name="Picture 83"/>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3375203" y="1366620"/>
              <a:ext cx="249372" cy="205176"/>
            </a:xfrm>
            <a:prstGeom prst="rect">
              <a:avLst/>
            </a:prstGeom>
          </p:spPr>
        </p:pic>
        <p:sp>
          <p:nvSpPr>
            <p:cNvPr id="85" name="Rectangle 84"/>
            <p:cNvSpPr/>
            <p:nvPr/>
          </p:nvSpPr>
          <p:spPr>
            <a:xfrm>
              <a:off x="2192072" y="1176822"/>
              <a:ext cx="1165135" cy="584775"/>
            </a:xfrm>
            <a:prstGeom prst="rect">
              <a:avLst/>
            </a:prstGeom>
          </p:spPr>
          <p:txBody>
            <a:bodyPr wrap="square" anchor="ctr">
              <a:spAutoFit/>
            </a:bodyPr>
            <a:lstStyle/>
            <a:p>
              <a:r>
                <a:rPr lang="en-GB" sz="1600" b="1" dirty="0" smtClean="0">
                  <a:solidFill>
                    <a:srgbClr val="000000"/>
                  </a:solidFill>
                  <a:latin typeface="Vodafone Rg"/>
                </a:rPr>
                <a:t>Core Needs</a:t>
              </a:r>
              <a:endParaRPr lang="en-GB" sz="1600" dirty="0">
                <a:solidFill>
                  <a:srgbClr val="000000"/>
                </a:solidFill>
                <a:latin typeface="Vodafone Rg"/>
              </a:endParaRPr>
            </a:p>
          </p:txBody>
        </p:sp>
        <p:sp>
          <p:nvSpPr>
            <p:cNvPr id="86" name="Rectangle 85"/>
            <p:cNvSpPr/>
            <p:nvPr/>
          </p:nvSpPr>
          <p:spPr>
            <a:xfrm>
              <a:off x="2112301" y="376709"/>
              <a:ext cx="1267782" cy="197319"/>
            </a:xfrm>
            <a:prstGeom prst="rect">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US" sz="1400" b="1" kern="1200" dirty="0" smtClean="0">
                  <a:solidFill>
                    <a:schemeClr val="bg1"/>
                  </a:solidFill>
                  <a:latin typeface="Vodafone Rg"/>
                </a:rPr>
                <a:t>Customer</a:t>
              </a:r>
              <a:endParaRPr lang="en-GB" sz="1400" b="1" kern="1200" dirty="0" smtClean="0">
                <a:solidFill>
                  <a:schemeClr val="bg1"/>
                </a:solidFill>
                <a:latin typeface="Vodafone Rg"/>
              </a:endParaRPr>
            </a:p>
          </p:txBody>
        </p:sp>
        <p:sp>
          <p:nvSpPr>
            <p:cNvPr id="87" name="Rectangle 86"/>
            <p:cNvSpPr/>
            <p:nvPr/>
          </p:nvSpPr>
          <p:spPr>
            <a:xfrm>
              <a:off x="3624195" y="376709"/>
              <a:ext cx="5392021" cy="197319"/>
            </a:xfrm>
            <a:prstGeom prst="rect">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US" sz="1400" b="1" kern="1200" dirty="0" smtClean="0">
                  <a:solidFill>
                    <a:schemeClr val="bg1"/>
                  </a:solidFill>
                  <a:latin typeface="Vodafone Rg"/>
                </a:rPr>
                <a:t>Vodafone offer</a:t>
              </a:r>
              <a:endParaRPr lang="en-GB" sz="1400" b="1" kern="1200" dirty="0" smtClean="0">
                <a:solidFill>
                  <a:schemeClr val="bg1"/>
                </a:solidFill>
                <a:latin typeface="Vodafone Rg"/>
              </a:endParaRPr>
            </a:p>
          </p:txBody>
        </p:sp>
        <p:pic>
          <p:nvPicPr>
            <p:cNvPr id="88" name="Picture 87"/>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7374795" y="1194904"/>
              <a:ext cx="328458" cy="340700"/>
            </a:xfrm>
            <a:prstGeom prst="rect">
              <a:avLst/>
            </a:prstGeom>
          </p:spPr>
        </p:pic>
      </p:grpSp>
      <p:pic>
        <p:nvPicPr>
          <p:cNvPr id="100" name="Picture 2" descr="http://www.conceptdraw.com/solution-park/resource/images/solutions/people/Design-elements-Professions.png"/>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backgroundRemoval t="53053" b="67300" l="73206" r="83833"/>
                    </a14:imgEffect>
                  </a14:imgLayer>
                </a14:imgProps>
              </a:ext>
            </a:extLst>
          </a:blip>
          <a:srcRect/>
          <a:stretch/>
        </p:blipFill>
        <p:spPr bwMode="auto">
          <a:xfrm>
            <a:off x="2443145" y="2929695"/>
            <a:ext cx="535803" cy="548193"/>
          </a:xfrm>
          <a:prstGeom prst="rect">
            <a:avLst/>
          </a:prstGeom>
          <a:noFill/>
        </p:spPr>
      </p:pic>
      <p:sp>
        <p:nvSpPr>
          <p:cNvPr id="101" name="Rounded Rectangle 100"/>
          <p:cNvSpPr/>
          <p:nvPr/>
        </p:nvSpPr>
        <p:spPr>
          <a:xfrm>
            <a:off x="5218283" y="2963543"/>
            <a:ext cx="2040188" cy="1331642"/>
          </a:xfrm>
          <a:prstGeom prst="roundRect">
            <a:avLst>
              <a:gd name="adj" fmla="val 4854"/>
            </a:avLst>
          </a:prstGeom>
          <a:pattFill prst="ltUpDiag">
            <a:fgClr>
              <a:schemeClr val="bg1">
                <a:lumMod val="85000"/>
              </a:schemeClr>
            </a:fgClr>
            <a:bgClr>
              <a:schemeClr val="bg1"/>
            </a:bgClr>
          </a:patt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444478">
              <a:lnSpc>
                <a:spcPct val="90000"/>
              </a:lnSpc>
              <a:spcBef>
                <a:spcPct val="0"/>
              </a:spcBef>
              <a:spcAft>
                <a:spcPct val="35000"/>
              </a:spcAft>
            </a:pPr>
            <a:endParaRPr lang="en-GB" sz="1000" dirty="0">
              <a:solidFill>
                <a:srgbClr val="34342B"/>
              </a:solidFill>
              <a:latin typeface="Vodafone Rg"/>
            </a:endParaRPr>
          </a:p>
        </p:txBody>
      </p:sp>
      <p:sp>
        <p:nvSpPr>
          <p:cNvPr id="104" name="Rounded Rectangle 103"/>
          <p:cNvSpPr/>
          <p:nvPr/>
        </p:nvSpPr>
        <p:spPr>
          <a:xfrm>
            <a:off x="5300785" y="3395420"/>
            <a:ext cx="595409" cy="378369"/>
          </a:xfrm>
          <a:prstGeom prst="roundRect">
            <a:avLst>
              <a:gd name="adj" fmla="val 5933"/>
            </a:avLst>
          </a:prstGeom>
          <a:solidFill>
            <a:schemeClr val="accent5"/>
          </a:solidFill>
          <a:ln w="3175" cap="flat" cmpd="sng" algn="ctr">
            <a:solidFill>
              <a:schemeClr val="bg1">
                <a:lumMod val="6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444478">
              <a:lnSpc>
                <a:spcPct val="90000"/>
              </a:lnSpc>
              <a:spcBef>
                <a:spcPct val="0"/>
              </a:spcBef>
              <a:spcAft>
                <a:spcPct val="35000"/>
              </a:spcAft>
            </a:pPr>
            <a:r>
              <a:rPr lang="en-GB" sz="1100" dirty="0">
                <a:solidFill>
                  <a:srgbClr val="FFFFFF"/>
                </a:solidFill>
                <a:latin typeface="Vodafone Rg"/>
              </a:rPr>
              <a:t>Mobile</a:t>
            </a:r>
          </a:p>
        </p:txBody>
      </p:sp>
      <p:sp>
        <p:nvSpPr>
          <p:cNvPr id="105" name="Rounded Rectangle 104"/>
          <p:cNvSpPr/>
          <p:nvPr/>
        </p:nvSpPr>
        <p:spPr>
          <a:xfrm>
            <a:off x="5937075" y="3803067"/>
            <a:ext cx="595409" cy="378369"/>
          </a:xfrm>
          <a:prstGeom prst="roundRect">
            <a:avLst>
              <a:gd name="adj" fmla="val 5933"/>
            </a:avLst>
          </a:prstGeom>
          <a:solidFill>
            <a:schemeClr val="accent5"/>
          </a:solidFill>
          <a:ln w="3175" cap="flat" cmpd="sng" algn="ctr">
            <a:solidFill>
              <a:schemeClr val="bg1">
                <a:lumMod val="6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444478">
              <a:lnSpc>
                <a:spcPct val="90000"/>
              </a:lnSpc>
              <a:spcBef>
                <a:spcPct val="0"/>
              </a:spcBef>
              <a:spcAft>
                <a:spcPct val="35000"/>
              </a:spcAft>
            </a:pPr>
            <a:r>
              <a:rPr lang="en-GB" sz="1100" dirty="0">
                <a:solidFill>
                  <a:srgbClr val="FFFFFF"/>
                </a:solidFill>
                <a:latin typeface="Vodafone Rg"/>
              </a:rPr>
              <a:t>Security</a:t>
            </a:r>
          </a:p>
        </p:txBody>
      </p:sp>
      <p:sp>
        <p:nvSpPr>
          <p:cNvPr id="106" name="Rounded Rectangle 105"/>
          <p:cNvSpPr/>
          <p:nvPr/>
        </p:nvSpPr>
        <p:spPr>
          <a:xfrm>
            <a:off x="6571143" y="3803067"/>
            <a:ext cx="595409" cy="378369"/>
          </a:xfrm>
          <a:prstGeom prst="roundRect">
            <a:avLst>
              <a:gd name="adj" fmla="val 5933"/>
            </a:avLst>
          </a:prstGeom>
          <a:solidFill>
            <a:schemeClr val="accent5"/>
          </a:solidFill>
          <a:ln w="3175" cap="flat" cmpd="sng" algn="ctr">
            <a:solidFill>
              <a:schemeClr val="bg1">
                <a:lumMod val="6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444478">
              <a:lnSpc>
                <a:spcPct val="90000"/>
              </a:lnSpc>
              <a:spcBef>
                <a:spcPct val="0"/>
              </a:spcBef>
              <a:spcAft>
                <a:spcPct val="35000"/>
              </a:spcAft>
            </a:pPr>
            <a:r>
              <a:rPr lang="en-GB" sz="1000" dirty="0">
                <a:solidFill>
                  <a:srgbClr val="FFFFFF"/>
                </a:solidFill>
                <a:latin typeface="Vodafone Rg"/>
              </a:rPr>
              <a:t>Business grade</a:t>
            </a:r>
            <a:br>
              <a:rPr lang="en-GB" sz="1000" dirty="0">
                <a:solidFill>
                  <a:srgbClr val="FFFFFF"/>
                </a:solidFill>
                <a:latin typeface="Vodafone Rg"/>
              </a:rPr>
            </a:br>
            <a:r>
              <a:rPr lang="en-GB" sz="1000" dirty="0">
                <a:solidFill>
                  <a:srgbClr val="FFFFFF"/>
                </a:solidFill>
                <a:latin typeface="Vodafone Rg"/>
              </a:rPr>
              <a:t>support</a:t>
            </a:r>
          </a:p>
        </p:txBody>
      </p:sp>
      <p:sp>
        <p:nvSpPr>
          <p:cNvPr id="107" name="TextBox 106"/>
          <p:cNvSpPr txBox="1"/>
          <p:nvPr/>
        </p:nvSpPr>
        <p:spPr>
          <a:xfrm>
            <a:off x="5218283" y="2955802"/>
            <a:ext cx="2040188" cy="488338"/>
          </a:xfrm>
          <a:prstGeom prst="rect">
            <a:avLst/>
          </a:prstGeom>
        </p:spPr>
        <p:txBody>
          <a:bodyPr wrap="square" lIns="96000" tIns="0" rIns="96000" bIns="0" rtlCol="0" anchor="ctr">
            <a:noAutofit/>
          </a:bodyPr>
          <a:lstStyle/>
          <a:p>
            <a:pPr algn="ctr"/>
            <a:r>
              <a:rPr lang="en-US" sz="1600" dirty="0">
                <a:solidFill>
                  <a:srgbClr val="E60000"/>
                </a:solidFill>
                <a:latin typeface="Vodafone Rg"/>
              </a:rPr>
              <a:t>Connectivity</a:t>
            </a:r>
          </a:p>
        </p:txBody>
      </p:sp>
      <p:sp>
        <p:nvSpPr>
          <p:cNvPr id="108" name="Rounded Rectangle 107"/>
          <p:cNvSpPr/>
          <p:nvPr/>
        </p:nvSpPr>
        <p:spPr>
          <a:xfrm>
            <a:off x="5300785" y="3803067"/>
            <a:ext cx="595409" cy="378369"/>
          </a:xfrm>
          <a:prstGeom prst="roundRect">
            <a:avLst>
              <a:gd name="adj" fmla="val 5933"/>
            </a:avLst>
          </a:prstGeom>
          <a:solidFill>
            <a:schemeClr val="accent5"/>
          </a:solidFill>
          <a:ln w="3175" cap="flat" cmpd="sng" algn="ctr">
            <a:solidFill>
              <a:schemeClr val="bg1">
                <a:lumMod val="6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444478">
              <a:lnSpc>
                <a:spcPct val="90000"/>
              </a:lnSpc>
              <a:spcBef>
                <a:spcPct val="0"/>
              </a:spcBef>
              <a:spcAft>
                <a:spcPct val="35000"/>
              </a:spcAft>
            </a:pPr>
            <a:r>
              <a:rPr lang="en-GB" sz="1100" dirty="0">
                <a:solidFill>
                  <a:srgbClr val="FFFFFF"/>
                </a:solidFill>
                <a:latin typeface="Vodafone Rg"/>
              </a:rPr>
              <a:t>One Net</a:t>
            </a:r>
          </a:p>
        </p:txBody>
      </p:sp>
      <p:sp>
        <p:nvSpPr>
          <p:cNvPr id="109" name="Rounded Rectangle 108"/>
          <p:cNvSpPr/>
          <p:nvPr/>
        </p:nvSpPr>
        <p:spPr>
          <a:xfrm>
            <a:off x="5937075" y="3395420"/>
            <a:ext cx="595409" cy="378369"/>
          </a:xfrm>
          <a:prstGeom prst="roundRect">
            <a:avLst>
              <a:gd name="adj" fmla="val 5933"/>
            </a:avLst>
          </a:prstGeom>
          <a:solidFill>
            <a:schemeClr val="accent5"/>
          </a:solidFill>
          <a:ln w="3175" cap="flat" cmpd="sng" algn="ctr">
            <a:solidFill>
              <a:schemeClr val="bg1">
                <a:lumMod val="6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444478">
              <a:lnSpc>
                <a:spcPct val="90000"/>
              </a:lnSpc>
              <a:spcBef>
                <a:spcPct val="0"/>
              </a:spcBef>
              <a:spcAft>
                <a:spcPct val="35000"/>
              </a:spcAft>
            </a:pPr>
            <a:r>
              <a:rPr lang="en-GB" sz="1100" dirty="0">
                <a:solidFill>
                  <a:srgbClr val="FFFFFF"/>
                </a:solidFill>
                <a:latin typeface="Vodafone Rg"/>
              </a:rPr>
              <a:t>Shared data</a:t>
            </a:r>
          </a:p>
        </p:txBody>
      </p:sp>
      <p:sp>
        <p:nvSpPr>
          <p:cNvPr id="110" name="Rounded Rectangle 109"/>
          <p:cNvSpPr/>
          <p:nvPr/>
        </p:nvSpPr>
        <p:spPr>
          <a:xfrm>
            <a:off x="6571143" y="3395420"/>
            <a:ext cx="595409" cy="378369"/>
          </a:xfrm>
          <a:prstGeom prst="roundRect">
            <a:avLst>
              <a:gd name="adj" fmla="val 5933"/>
            </a:avLst>
          </a:prstGeom>
          <a:solidFill>
            <a:schemeClr val="accent5"/>
          </a:solidFill>
          <a:ln w="3175" cap="flat" cmpd="sng" algn="ctr">
            <a:solidFill>
              <a:schemeClr val="bg1">
                <a:lumMod val="6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444478">
              <a:lnSpc>
                <a:spcPct val="90000"/>
              </a:lnSpc>
              <a:spcBef>
                <a:spcPct val="0"/>
              </a:spcBef>
              <a:spcAft>
                <a:spcPct val="35000"/>
              </a:spcAft>
            </a:pPr>
            <a:r>
              <a:rPr lang="en-GB" sz="1100" dirty="0">
                <a:solidFill>
                  <a:srgbClr val="FFFFFF"/>
                </a:solidFill>
                <a:latin typeface="Vodafone Rg"/>
              </a:rPr>
              <a:t>Fixed</a:t>
            </a:r>
          </a:p>
        </p:txBody>
      </p:sp>
    </p:spTree>
    <p:extLst>
      <p:ext uri="{BB962C8B-B14F-4D97-AF65-F5344CB8AC3E}">
        <p14:creationId xmlns:p14="http://schemas.microsoft.com/office/powerpoint/2010/main" val="138267745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1" name="Pentagon 10">
            <a:hlinkClick r:id="" action="ppaction://hlinkshowjump?jump=nextslide"/>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sp>
        <p:nvSpPr>
          <p:cNvPr id="21" name="TextBox 20"/>
          <p:cNvSpPr txBox="1"/>
          <p:nvPr/>
        </p:nvSpPr>
        <p:spPr>
          <a:xfrm>
            <a:off x="2340904" y="1002241"/>
            <a:ext cx="6272871" cy="2901774"/>
          </a:xfrm>
          <a:prstGeom prst="rect">
            <a:avLst/>
          </a:prstGeom>
        </p:spPr>
        <p:txBody>
          <a:bodyPr wrap="square" lIns="0" tIns="0" rIns="0" bIns="0" rtlCol="0">
            <a:noAutofit/>
          </a:bodyPr>
          <a:lstStyle/>
          <a:p>
            <a:r>
              <a:rPr lang="en-US" dirty="0" smtClean="0">
                <a:latin typeface="Vodafone Rg"/>
              </a:rPr>
              <a:t>To see how a vertical solution works in practice, let’s apply it to a construction company. Their core need is to increase job productivity, specifically:</a:t>
            </a:r>
          </a:p>
          <a:p>
            <a:endParaRPr lang="en-US" dirty="0">
              <a:latin typeface="Vodafone Rg"/>
            </a:endParaRPr>
          </a:p>
          <a:p>
            <a:pPr marL="171450" indent="-171450">
              <a:buFont typeface="Arial"/>
              <a:buChar char="•"/>
            </a:pPr>
            <a:r>
              <a:rPr lang="en-US" sz="1600" b="1" dirty="0">
                <a:latin typeface="Vodafone Rg"/>
              </a:rPr>
              <a:t>On-site productivity management</a:t>
            </a:r>
            <a:r>
              <a:rPr lang="en-US" sz="1600" dirty="0">
                <a:latin typeface="Vodafone Rg"/>
              </a:rPr>
              <a:t> – to ensure that time </a:t>
            </a:r>
            <a:r>
              <a:rPr lang="en-US" sz="1600" dirty="0" smtClean="0">
                <a:latin typeface="Vodafone Rg"/>
              </a:rPr>
              <a:t>spent </a:t>
            </a:r>
            <a:r>
              <a:rPr lang="en-US" sz="1600" dirty="0">
                <a:latin typeface="Vodafone Rg"/>
              </a:rPr>
              <a:t>on-site is </a:t>
            </a:r>
            <a:r>
              <a:rPr lang="en-US" sz="1600" dirty="0" smtClean="0">
                <a:latin typeface="Vodafone Rg"/>
              </a:rPr>
              <a:t>productive</a:t>
            </a:r>
          </a:p>
          <a:p>
            <a:pPr marL="171450" indent="-171450">
              <a:buFont typeface="Arial"/>
              <a:buChar char="•"/>
            </a:pPr>
            <a:r>
              <a:rPr lang="en-US" sz="1600" b="1" dirty="0" smtClean="0">
                <a:latin typeface="Vodafone Rg"/>
              </a:rPr>
              <a:t>Project </a:t>
            </a:r>
            <a:r>
              <a:rPr lang="en-US" sz="1600" b="1" dirty="0">
                <a:latin typeface="Vodafone Rg"/>
              </a:rPr>
              <a:t>planning and management </a:t>
            </a:r>
            <a:r>
              <a:rPr lang="en-US" sz="1600" dirty="0">
                <a:latin typeface="Vodafone Rg"/>
              </a:rPr>
              <a:t>– managing resources to ensure a timely delivery of </a:t>
            </a:r>
            <a:r>
              <a:rPr lang="en-US" sz="1600" dirty="0" smtClean="0">
                <a:latin typeface="Vodafone Rg"/>
              </a:rPr>
              <a:t>projects</a:t>
            </a:r>
          </a:p>
          <a:p>
            <a:pPr marL="171450" indent="-171450">
              <a:buFont typeface="Arial"/>
              <a:buChar char="•"/>
            </a:pPr>
            <a:r>
              <a:rPr lang="en-US" sz="1600" b="1" dirty="0" smtClean="0">
                <a:latin typeface="Vodafone Rg"/>
              </a:rPr>
              <a:t>Workforce </a:t>
            </a:r>
            <a:r>
              <a:rPr lang="en-US" sz="1600" b="1" dirty="0">
                <a:latin typeface="Vodafone Rg"/>
              </a:rPr>
              <a:t>management and scheduling </a:t>
            </a:r>
            <a:r>
              <a:rPr lang="en-US" sz="1600" dirty="0">
                <a:latin typeface="Vodafone Rg"/>
              </a:rPr>
              <a:t>– to ensure that they have enough employees with the right skills available to complete jobs on time</a:t>
            </a:r>
            <a:r>
              <a:rPr lang="en-US" sz="1600" dirty="0" smtClean="0">
                <a:latin typeface="Vodafone Rg"/>
              </a:rPr>
              <a:t>.</a:t>
            </a:r>
            <a:endParaRPr lang="en-US" sz="1600" dirty="0">
              <a:latin typeface="Vodafone Rg"/>
            </a:endParaRPr>
          </a:p>
        </p:txBody>
      </p:sp>
      <p:sp>
        <p:nvSpPr>
          <p:cNvPr id="22" name="TextBox 21"/>
          <p:cNvSpPr txBox="1"/>
          <p:nvPr/>
        </p:nvSpPr>
        <p:spPr>
          <a:xfrm>
            <a:off x="2025943" y="2901549"/>
            <a:ext cx="6831971" cy="648278"/>
          </a:xfrm>
          <a:prstGeom prst="rect">
            <a:avLst/>
          </a:prstGeom>
        </p:spPr>
        <p:txBody>
          <a:bodyPr wrap="square" lIns="0" tIns="0" rIns="0" bIns="0" rtlCol="0">
            <a:noAutofit/>
          </a:bodyPr>
          <a:lstStyle/>
          <a:p>
            <a:pPr lvl="0"/>
            <a:endParaRPr lang="en-GB" dirty="0">
              <a:solidFill>
                <a:srgbClr val="000000"/>
              </a:solidFill>
              <a:latin typeface="Vodafone Rg"/>
            </a:endParaRPr>
          </a:p>
        </p:txBody>
      </p:sp>
      <p:grpSp>
        <p:nvGrpSpPr>
          <p:cNvPr id="17" name="Group 16"/>
          <p:cNvGrpSpPr/>
          <p:nvPr/>
        </p:nvGrpSpPr>
        <p:grpSpPr>
          <a:xfrm>
            <a:off x="0" y="-1"/>
            <a:ext cx="1945904" cy="5143501"/>
            <a:chOff x="0" y="-1"/>
            <a:chExt cx="1945904" cy="5143501"/>
          </a:xfrm>
        </p:grpSpPr>
        <p:grpSp>
          <p:nvGrpSpPr>
            <p:cNvPr id="23" name="Group 22"/>
            <p:cNvGrpSpPr/>
            <p:nvPr/>
          </p:nvGrpSpPr>
          <p:grpSpPr>
            <a:xfrm>
              <a:off x="0" y="-1"/>
              <a:ext cx="1945904" cy="5143501"/>
              <a:chOff x="0" y="-1"/>
              <a:chExt cx="1945904" cy="5143501"/>
            </a:xfrm>
          </p:grpSpPr>
          <p:sp>
            <p:nvSpPr>
              <p:cNvPr id="25" name="Rectangle 24"/>
              <p:cNvSpPr/>
              <p:nvPr/>
            </p:nvSpPr>
            <p:spPr>
              <a:xfrm>
                <a:off x="0" y="-1"/>
                <a:ext cx="1945904" cy="5143501"/>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t="100000" r="100000"/>
                </a:path>
                <a:tileRect l="-100000" b="-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27" name="Pentagon 26"/>
              <p:cNvSpPr>
                <a:spLocks noChangeAspect="1"/>
              </p:cNvSpPr>
              <p:nvPr/>
            </p:nvSpPr>
            <p:spPr>
              <a:xfrm>
                <a:off x="51846"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Introduction</a:t>
                </a:r>
              </a:p>
            </p:txBody>
          </p:sp>
          <p:sp>
            <p:nvSpPr>
              <p:cNvPr id="28" name="Pentagon 27"/>
              <p:cNvSpPr>
                <a:spLocks noChangeAspect="1"/>
              </p:cNvSpPr>
              <p:nvPr/>
            </p:nvSpPr>
            <p:spPr>
              <a:xfrm>
                <a:off x="51846"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31" name="Pentagon 30"/>
              <p:cNvSpPr>
                <a:spLocks noChangeAspect="1"/>
              </p:cNvSpPr>
              <p:nvPr/>
            </p:nvSpPr>
            <p:spPr>
              <a:xfrm>
                <a:off x="58260" y="1740607"/>
                <a:ext cx="1764000" cy="415048"/>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grpSp>
        <p:sp>
          <p:nvSpPr>
            <p:cNvPr id="24" name="TextBox 23"/>
            <p:cNvSpPr txBox="1"/>
            <p:nvPr/>
          </p:nvSpPr>
          <p:spPr>
            <a:xfrm>
              <a:off x="71120" y="2214932"/>
              <a:ext cx="1794426" cy="1368347"/>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New technology</a:t>
              </a:r>
            </a:p>
            <a:p>
              <a:pPr>
                <a:tabLst>
                  <a:tab pos="93663" algn="l"/>
                </a:tabLst>
              </a:pPr>
              <a:r>
                <a:rPr lang="en-US" sz="1200" dirty="0">
                  <a:solidFill>
                    <a:srgbClr val="888888"/>
                  </a:solidFill>
                  <a:latin typeface="Vodafone Rg"/>
                </a:rPr>
                <a:t>New</a:t>
              </a:r>
              <a:r>
                <a:rPr lang="en-US" sz="1200" b="1" dirty="0">
                  <a:solidFill>
                    <a:schemeClr val="accent1"/>
                  </a:solidFill>
                  <a:latin typeface="Vodafone Rg"/>
                </a:rPr>
                <a:t> </a:t>
              </a:r>
              <a:r>
                <a:rPr lang="en-US" sz="1200" dirty="0">
                  <a:solidFill>
                    <a:srgbClr val="888888"/>
                  </a:solidFill>
                  <a:latin typeface="Vodafone Rg"/>
                </a:rPr>
                <a:t>competition</a:t>
              </a:r>
            </a:p>
            <a:p>
              <a:pPr>
                <a:tabLst>
                  <a:tab pos="93663" algn="l"/>
                </a:tabLst>
              </a:pPr>
              <a:r>
                <a:rPr lang="en-US" sz="1200" dirty="0">
                  <a:solidFill>
                    <a:srgbClr val="888888"/>
                  </a:solidFill>
                  <a:latin typeface="Vodafone Rg"/>
                </a:rPr>
                <a:t>Small Business Solutions overview</a:t>
              </a:r>
            </a:p>
            <a:p>
              <a:pPr>
                <a:tabLst>
                  <a:tab pos="93663" algn="l"/>
                </a:tabLst>
              </a:pPr>
              <a:r>
                <a:rPr lang="en-US" sz="1200" dirty="0">
                  <a:solidFill>
                    <a:srgbClr val="888888"/>
                  </a:solidFill>
                  <a:latin typeface="Vodafone Rg"/>
                </a:rPr>
                <a:t>Core business needs</a:t>
              </a:r>
            </a:p>
            <a:p>
              <a:pPr>
                <a:tabLst>
                  <a:tab pos="93663" algn="l"/>
                </a:tabLst>
              </a:pPr>
              <a:r>
                <a:rPr lang="en-US" sz="1200" b="1" dirty="0">
                  <a:solidFill>
                    <a:schemeClr val="accent1"/>
                  </a:solidFill>
                  <a:latin typeface="Vodafone Rg"/>
                </a:rPr>
                <a:t>Vodafone SMB solutions</a:t>
              </a:r>
            </a:p>
            <a:p>
              <a:pPr>
                <a:tabLst>
                  <a:tab pos="93663" algn="l"/>
                </a:tabLst>
              </a:pPr>
              <a:r>
                <a:rPr lang="en-US" sz="1200" dirty="0" smtClean="0">
                  <a:solidFill>
                    <a:srgbClr val="888888"/>
                  </a:solidFill>
                  <a:latin typeface="Vodafone Rg"/>
                </a:rPr>
                <a:t>Test yourself</a:t>
              </a:r>
            </a:p>
          </p:txBody>
        </p:sp>
      </p:grpSp>
      <p:sp>
        <p:nvSpPr>
          <p:cNvPr id="32" name="23 Rectángulo"/>
          <p:cNvSpPr/>
          <p:nvPr/>
        </p:nvSpPr>
        <p:spPr>
          <a:xfrm>
            <a:off x="0" y="-1"/>
            <a:ext cx="9144000" cy="617539"/>
          </a:xfrm>
          <a:prstGeom prst="rect">
            <a:avLst/>
          </a:prstGeom>
          <a:solidFill>
            <a:srgbClr val="80008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33" name="6 CuadroTexto"/>
          <p:cNvSpPr txBox="1"/>
          <p:nvPr/>
        </p:nvSpPr>
        <p:spPr>
          <a:xfrm>
            <a:off x="1408482" y="-43931"/>
            <a:ext cx="66179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What are Small Business Solutions?</a:t>
            </a:r>
            <a:endParaRPr lang="en-GB" sz="2800" b="1" dirty="0" smtClean="0">
              <a:solidFill>
                <a:schemeClr val="bg1"/>
              </a:solidFill>
              <a:latin typeface="Vodafone Rg"/>
            </a:endParaRPr>
          </a:p>
        </p:txBody>
      </p:sp>
      <p:pic>
        <p:nvPicPr>
          <p:cNvPr id="34"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752" y="38164"/>
            <a:ext cx="435530" cy="602887"/>
          </a:xfrm>
          <a:prstGeom prst="rect">
            <a:avLst/>
          </a:prstGeom>
        </p:spPr>
      </p:pic>
      <p:sp>
        <p:nvSpPr>
          <p:cNvPr id="35" name="Pentagon 34"/>
          <p:cNvSpPr>
            <a:spLocks noChangeAspect="1"/>
          </p:cNvSpPr>
          <p:nvPr/>
        </p:nvSpPr>
        <p:spPr>
          <a:xfrm>
            <a:off x="58260" y="374043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Tree>
    <p:extLst>
      <p:ext uri="{BB962C8B-B14F-4D97-AF65-F5344CB8AC3E}">
        <p14:creationId xmlns:p14="http://schemas.microsoft.com/office/powerpoint/2010/main" val="260999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nodePh="1">
                                  <p:stCondLst>
                                    <p:cond delay="0"/>
                                  </p:stCondLst>
                                  <p:endCondLst>
                                    <p:cond evt="begin" delay="0">
                                      <p:tn val="5"/>
                                    </p:cond>
                                  </p:end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left)">
                                      <p:cBhvr>
                                        <p:cTn id="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entagon 10">
            <a:hlinkClick r:id="" action="ppaction://hlinkshowjump?jump=nextslide"/>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sp>
        <p:nvSpPr>
          <p:cNvPr id="33" name="Rectangle 32"/>
          <p:cNvSpPr/>
          <p:nvPr/>
        </p:nvSpPr>
        <p:spPr>
          <a:xfrm>
            <a:off x="3607336" y="2784646"/>
            <a:ext cx="1463040" cy="1692771"/>
          </a:xfrm>
          <a:prstGeom prst="rect">
            <a:avLst/>
          </a:prstGeom>
        </p:spPr>
        <p:txBody>
          <a:bodyPr wrap="square">
            <a:spAutoFit/>
          </a:bodyPr>
          <a:lstStyle/>
          <a:p>
            <a:pPr marL="88896" indent="-88896">
              <a:spcAft>
                <a:spcPts val="200"/>
              </a:spcAft>
              <a:buClr>
                <a:srgbClr val="E60000"/>
              </a:buClr>
              <a:buFont typeface="Arial" panose="020B0604020202020204" pitchFamily="34" charset="0"/>
              <a:buChar char="•"/>
            </a:pPr>
            <a:r>
              <a:rPr lang="en-GB" sz="1100" dirty="0" smtClean="0">
                <a:solidFill>
                  <a:srgbClr val="000000"/>
                </a:solidFill>
                <a:latin typeface="Vodafone Rg"/>
              </a:rPr>
              <a:t>Improved </a:t>
            </a:r>
            <a:r>
              <a:rPr lang="en-GB" sz="1100" dirty="0">
                <a:solidFill>
                  <a:srgbClr val="000000"/>
                </a:solidFill>
                <a:latin typeface="Vodafone Rg"/>
              </a:rPr>
              <a:t>site management </a:t>
            </a:r>
          </a:p>
          <a:p>
            <a:pPr marL="88896" indent="-88896">
              <a:spcAft>
                <a:spcPts val="200"/>
              </a:spcAft>
              <a:buClr>
                <a:srgbClr val="E60000"/>
              </a:buClr>
              <a:buFont typeface="Arial" panose="020B0604020202020204" pitchFamily="34" charset="0"/>
              <a:buChar char="•"/>
            </a:pPr>
            <a:r>
              <a:rPr lang="en-GB" sz="1100" dirty="0">
                <a:solidFill>
                  <a:srgbClr val="000000"/>
                </a:solidFill>
                <a:latin typeface="Vodafone Rg"/>
              </a:rPr>
              <a:t>Faster job scheduling </a:t>
            </a:r>
          </a:p>
          <a:p>
            <a:pPr marL="88896" indent="-88896">
              <a:spcAft>
                <a:spcPts val="200"/>
              </a:spcAft>
              <a:buClr>
                <a:srgbClr val="E60000"/>
              </a:buClr>
              <a:buFont typeface="Arial" panose="020B0604020202020204" pitchFamily="34" charset="0"/>
              <a:buChar char="•"/>
            </a:pPr>
            <a:r>
              <a:rPr lang="en-GB" sz="1100" dirty="0">
                <a:solidFill>
                  <a:srgbClr val="000000"/>
                </a:solidFill>
                <a:latin typeface="Vodafone Rg"/>
              </a:rPr>
              <a:t>Better project tracking </a:t>
            </a:r>
            <a:r>
              <a:rPr lang="en-GB" sz="1100" dirty="0" smtClean="0">
                <a:solidFill>
                  <a:srgbClr val="000000"/>
                </a:solidFill>
                <a:latin typeface="Vodafone Rg"/>
              </a:rPr>
              <a:t/>
            </a:r>
            <a:br>
              <a:rPr lang="en-GB" sz="1100" dirty="0" smtClean="0">
                <a:solidFill>
                  <a:srgbClr val="000000"/>
                </a:solidFill>
                <a:latin typeface="Vodafone Rg"/>
              </a:rPr>
            </a:br>
            <a:r>
              <a:rPr lang="en-GB" sz="1100" dirty="0" smtClean="0">
                <a:solidFill>
                  <a:srgbClr val="000000"/>
                </a:solidFill>
                <a:latin typeface="Vodafone Rg"/>
              </a:rPr>
              <a:t>and </a:t>
            </a:r>
            <a:r>
              <a:rPr lang="en-GB" sz="1100" dirty="0">
                <a:solidFill>
                  <a:srgbClr val="000000"/>
                </a:solidFill>
                <a:latin typeface="Vodafone Rg"/>
              </a:rPr>
              <a:t>cost </a:t>
            </a:r>
            <a:r>
              <a:rPr lang="en-GB" sz="1100" dirty="0" smtClean="0">
                <a:solidFill>
                  <a:srgbClr val="000000"/>
                </a:solidFill>
                <a:latin typeface="Vodafone Rg"/>
              </a:rPr>
              <a:t>control</a:t>
            </a:r>
          </a:p>
          <a:p>
            <a:pPr marL="88896" indent="-88896">
              <a:spcAft>
                <a:spcPts val="200"/>
              </a:spcAft>
              <a:buClr>
                <a:srgbClr val="E60000"/>
              </a:buClr>
              <a:buFont typeface="Arial" panose="020B0604020202020204" pitchFamily="34" charset="0"/>
              <a:buChar char="•"/>
            </a:pPr>
            <a:r>
              <a:rPr lang="en-GB" sz="1100" dirty="0" smtClean="0">
                <a:solidFill>
                  <a:srgbClr val="000000"/>
                </a:solidFill>
                <a:latin typeface="Vodafone Rg"/>
              </a:rPr>
              <a:t>Single </a:t>
            </a:r>
            <a:r>
              <a:rPr lang="en-GB" sz="1100" dirty="0">
                <a:solidFill>
                  <a:srgbClr val="000000"/>
                </a:solidFill>
                <a:latin typeface="Vodafone Rg"/>
              </a:rPr>
              <a:t>ICT provider </a:t>
            </a:r>
          </a:p>
        </p:txBody>
      </p:sp>
      <p:sp>
        <p:nvSpPr>
          <p:cNvPr id="39" name="Rounded Rectangle 38"/>
          <p:cNvSpPr/>
          <p:nvPr/>
        </p:nvSpPr>
        <p:spPr>
          <a:xfrm>
            <a:off x="5323837" y="3315620"/>
            <a:ext cx="1966677" cy="500973"/>
          </a:xfrm>
          <a:prstGeom prst="roundRect">
            <a:avLst>
              <a:gd name="adj" fmla="val 5933"/>
            </a:avLst>
          </a:prstGeom>
          <a:noFill/>
          <a:ln w="3175" cap="flat" cmpd="sng" algn="ctr">
            <a:solidFill>
              <a:schemeClr val="bg1">
                <a:lumMod val="6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r" defTabSz="444478">
              <a:lnSpc>
                <a:spcPct val="90000"/>
              </a:lnSpc>
              <a:spcBef>
                <a:spcPct val="0"/>
              </a:spcBef>
              <a:spcAft>
                <a:spcPct val="35000"/>
              </a:spcAft>
            </a:pPr>
            <a:r>
              <a:rPr lang="en-GB" sz="1000" dirty="0" smtClean="0">
                <a:solidFill>
                  <a:schemeClr val="tx1"/>
                </a:solidFill>
                <a:latin typeface="Vodafone Rg"/>
              </a:rPr>
              <a:t>On-site device replacement</a:t>
            </a:r>
            <a:endParaRPr lang="en-GB" sz="1000" dirty="0">
              <a:solidFill>
                <a:schemeClr val="tx1"/>
              </a:solidFill>
              <a:latin typeface="Vodafone Rg"/>
            </a:endParaRPr>
          </a:p>
        </p:txBody>
      </p:sp>
      <p:sp>
        <p:nvSpPr>
          <p:cNvPr id="40" name="Rounded Rectangle 39"/>
          <p:cNvSpPr/>
          <p:nvPr/>
        </p:nvSpPr>
        <p:spPr>
          <a:xfrm>
            <a:off x="5323837" y="2784646"/>
            <a:ext cx="1966677" cy="458515"/>
          </a:xfrm>
          <a:prstGeom prst="roundRect">
            <a:avLst>
              <a:gd name="adj" fmla="val 5933"/>
            </a:avLst>
          </a:prstGeom>
          <a:noFill/>
          <a:ln w="3175" cap="flat" cmpd="sng" algn="ctr">
            <a:solidFill>
              <a:schemeClr val="bg1">
                <a:lumMod val="6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r" defTabSz="444478">
              <a:lnSpc>
                <a:spcPct val="90000"/>
              </a:lnSpc>
              <a:spcBef>
                <a:spcPct val="0"/>
              </a:spcBef>
              <a:spcAft>
                <a:spcPct val="35000"/>
              </a:spcAft>
            </a:pPr>
            <a:r>
              <a:rPr lang="en-GB" sz="1050" dirty="0" smtClean="0">
                <a:solidFill>
                  <a:schemeClr val="tx1"/>
                </a:solidFill>
                <a:latin typeface="Vodafone Rg"/>
              </a:rPr>
              <a:t>Always contactable</a:t>
            </a:r>
            <a:br>
              <a:rPr lang="en-GB" sz="1050" dirty="0" smtClean="0">
                <a:solidFill>
                  <a:schemeClr val="tx1"/>
                </a:solidFill>
                <a:latin typeface="Vodafone Rg"/>
              </a:rPr>
            </a:br>
            <a:r>
              <a:rPr lang="en-GB" sz="1050" dirty="0" smtClean="0">
                <a:solidFill>
                  <a:schemeClr val="tx1"/>
                </a:solidFill>
                <a:latin typeface="Vodafone Rg"/>
              </a:rPr>
              <a:t> and connected</a:t>
            </a:r>
            <a:endParaRPr lang="en-GB" sz="1050" dirty="0">
              <a:solidFill>
                <a:schemeClr val="tx1"/>
              </a:solidFill>
              <a:latin typeface="Vodafone Rg"/>
            </a:endParaRPr>
          </a:p>
        </p:txBody>
      </p:sp>
      <p:grpSp>
        <p:nvGrpSpPr>
          <p:cNvPr id="4" name="Group 3"/>
          <p:cNvGrpSpPr/>
          <p:nvPr/>
        </p:nvGrpSpPr>
        <p:grpSpPr>
          <a:xfrm>
            <a:off x="2153195" y="2784646"/>
            <a:ext cx="1260566" cy="1642352"/>
            <a:chOff x="1980474" y="2228608"/>
            <a:chExt cx="1484087" cy="1743952"/>
          </a:xfrm>
        </p:grpSpPr>
        <p:sp>
          <p:nvSpPr>
            <p:cNvPr id="43" name="TextBox 16"/>
            <p:cNvSpPr txBox="1">
              <a:spLocks noChangeArrowheads="1"/>
            </p:cNvSpPr>
            <p:nvPr/>
          </p:nvSpPr>
          <p:spPr bwMode="auto">
            <a:xfrm>
              <a:off x="1989909" y="2448690"/>
              <a:ext cx="1474652" cy="1523870"/>
            </a:xfrm>
            <a:prstGeom prst="rect">
              <a:avLst/>
            </a:prstGeom>
            <a:noFill/>
            <a:ln w="9525">
              <a:solidFill>
                <a:schemeClr val="bg2">
                  <a:lumMod val="40000"/>
                  <a:lumOff val="60000"/>
                </a:schemeClr>
              </a:solidFill>
              <a:miter lim="800000"/>
              <a:headEnd/>
              <a:tailEnd/>
            </a:ln>
            <a:extLst>
              <a:ext uri="{909E8E84-426E-40dd-AFC4-6F175D3DCCD1}">
                <a14:hiddenFill xmlns="" xmlns:a14="http://schemas.microsoft.com/office/drawing/2010/main">
                  <a:solidFill>
                    <a:srgbClr val="FFFFFF"/>
                  </a:solidFill>
                </a14:hiddenFill>
              </a:ext>
            </a:extLst>
          </p:spPr>
          <p:txBody>
            <a:bodyPr wrap="square" lIns="72000" rIns="72000" bIns="91440" anchor="ctr">
              <a:noAutofit/>
            </a:bodyPr>
            <a:lstStyle>
              <a:lvl1pPr marL="180975" indent="-180975">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buClr>
                  <a:schemeClr val="accent1"/>
                </a:buClr>
                <a:buFont typeface="Arial" charset="0"/>
                <a:buChar char="•"/>
                <a:defRPr/>
              </a:pPr>
              <a:r>
                <a:rPr lang="en-GB" sz="1000" dirty="0">
                  <a:latin typeface="Vodafone Rg"/>
                </a:rPr>
                <a:t>On-Site productivity management</a:t>
              </a:r>
            </a:p>
            <a:p>
              <a:pPr>
                <a:buClr>
                  <a:schemeClr val="accent1"/>
                </a:buClr>
                <a:buFont typeface="Arial" charset="0"/>
                <a:buChar char="•"/>
                <a:defRPr/>
              </a:pPr>
              <a:r>
                <a:rPr lang="en-GB" sz="1000" dirty="0">
                  <a:latin typeface="Vodafone Rg"/>
                </a:rPr>
                <a:t>Project planning &amp; management</a:t>
              </a:r>
            </a:p>
            <a:p>
              <a:pPr>
                <a:buClr>
                  <a:schemeClr val="accent1"/>
                </a:buClr>
                <a:buFont typeface="Arial" charset="0"/>
                <a:buChar char="•"/>
                <a:defRPr/>
              </a:pPr>
              <a:r>
                <a:rPr lang="en-GB" sz="1000" dirty="0" smtClean="0">
                  <a:latin typeface="Vodafone Rg"/>
                </a:rPr>
                <a:t>Workforce </a:t>
              </a:r>
              <a:r>
                <a:rPr lang="en-GB" sz="1000" dirty="0">
                  <a:latin typeface="Vodafone Rg"/>
                </a:rPr>
                <a:t>management &amp; </a:t>
              </a:r>
              <a:r>
                <a:rPr lang="en-GB" sz="1000" dirty="0" smtClean="0">
                  <a:latin typeface="Vodafone Rg"/>
                </a:rPr>
                <a:t>scheduling</a:t>
              </a:r>
              <a:endParaRPr lang="en-GB" sz="1000" dirty="0">
                <a:latin typeface="Vodafone Rg"/>
              </a:endParaRPr>
            </a:p>
          </p:txBody>
        </p:sp>
        <p:sp>
          <p:nvSpPr>
            <p:cNvPr id="44" name="Rectangle 43"/>
            <p:cNvSpPr/>
            <p:nvPr/>
          </p:nvSpPr>
          <p:spPr>
            <a:xfrm>
              <a:off x="1980474" y="2228608"/>
              <a:ext cx="1484087" cy="219952"/>
            </a:xfrm>
            <a:prstGeom prst="rect">
              <a:avLst/>
            </a:prstGeom>
            <a:solidFill>
              <a:srgbClr val="00B0CA"/>
            </a:solidFill>
            <a:ln w="6350">
              <a:noFill/>
            </a:ln>
          </p:spPr>
          <p:txBody>
            <a:bodyPr wrap="square" lIns="36000" rIns="36000" anchor="ctr">
              <a:noAutofit/>
            </a:bodyPr>
            <a:lstStyle/>
            <a:p>
              <a:pPr algn="ctr">
                <a:lnSpc>
                  <a:spcPts val="1500"/>
                </a:lnSpc>
              </a:pPr>
              <a:r>
                <a:rPr lang="en-GB" sz="1000" b="1" dirty="0">
                  <a:solidFill>
                    <a:schemeClr val="bg1"/>
                  </a:solidFill>
                  <a:latin typeface="Vodafone Rg"/>
                </a:rPr>
                <a:t>Job productivity</a:t>
              </a:r>
            </a:p>
          </p:txBody>
        </p:sp>
      </p:grpSp>
      <p:grpSp>
        <p:nvGrpSpPr>
          <p:cNvPr id="45" name="Group 44"/>
          <p:cNvGrpSpPr/>
          <p:nvPr/>
        </p:nvGrpSpPr>
        <p:grpSpPr>
          <a:xfrm>
            <a:off x="0" y="-1"/>
            <a:ext cx="1945904" cy="5143501"/>
            <a:chOff x="0" y="-1"/>
            <a:chExt cx="1945904" cy="5143501"/>
          </a:xfrm>
        </p:grpSpPr>
        <p:grpSp>
          <p:nvGrpSpPr>
            <p:cNvPr id="46" name="Group 45"/>
            <p:cNvGrpSpPr/>
            <p:nvPr/>
          </p:nvGrpSpPr>
          <p:grpSpPr>
            <a:xfrm>
              <a:off x="0" y="-1"/>
              <a:ext cx="1945904" cy="5143501"/>
              <a:chOff x="0" y="-1"/>
              <a:chExt cx="1945904" cy="5143501"/>
            </a:xfrm>
          </p:grpSpPr>
          <p:sp>
            <p:nvSpPr>
              <p:cNvPr id="56" name="Rectangle 55"/>
              <p:cNvSpPr/>
              <p:nvPr/>
            </p:nvSpPr>
            <p:spPr>
              <a:xfrm>
                <a:off x="0" y="-1"/>
                <a:ext cx="1945904" cy="5143501"/>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t="100000" r="100000"/>
                </a:path>
                <a:tileRect l="-100000" b="-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58" name="Pentagon 57"/>
              <p:cNvSpPr>
                <a:spLocks noChangeAspect="1"/>
              </p:cNvSpPr>
              <p:nvPr/>
            </p:nvSpPr>
            <p:spPr>
              <a:xfrm>
                <a:off x="51846"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Introduction</a:t>
                </a:r>
              </a:p>
            </p:txBody>
          </p:sp>
          <p:sp>
            <p:nvSpPr>
              <p:cNvPr id="59" name="Pentagon 58"/>
              <p:cNvSpPr>
                <a:spLocks noChangeAspect="1"/>
              </p:cNvSpPr>
              <p:nvPr/>
            </p:nvSpPr>
            <p:spPr>
              <a:xfrm>
                <a:off x="51846"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70" name="Pentagon 69"/>
              <p:cNvSpPr>
                <a:spLocks noChangeAspect="1"/>
              </p:cNvSpPr>
              <p:nvPr/>
            </p:nvSpPr>
            <p:spPr>
              <a:xfrm>
                <a:off x="58260" y="1740607"/>
                <a:ext cx="1764000" cy="415048"/>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grpSp>
        <p:sp>
          <p:nvSpPr>
            <p:cNvPr id="55" name="TextBox 54"/>
            <p:cNvSpPr txBox="1"/>
            <p:nvPr/>
          </p:nvSpPr>
          <p:spPr>
            <a:xfrm>
              <a:off x="71120" y="2214932"/>
              <a:ext cx="1794426" cy="1368347"/>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New technology</a:t>
              </a:r>
            </a:p>
            <a:p>
              <a:pPr>
                <a:tabLst>
                  <a:tab pos="93663" algn="l"/>
                </a:tabLst>
              </a:pPr>
              <a:r>
                <a:rPr lang="en-US" sz="1200" dirty="0">
                  <a:solidFill>
                    <a:srgbClr val="888888"/>
                  </a:solidFill>
                  <a:latin typeface="Vodafone Rg"/>
                </a:rPr>
                <a:t>New</a:t>
              </a:r>
              <a:r>
                <a:rPr lang="en-US" sz="1200" b="1" dirty="0">
                  <a:solidFill>
                    <a:schemeClr val="accent1"/>
                  </a:solidFill>
                  <a:latin typeface="Vodafone Rg"/>
                </a:rPr>
                <a:t> </a:t>
              </a:r>
              <a:r>
                <a:rPr lang="en-US" sz="1200" dirty="0">
                  <a:solidFill>
                    <a:srgbClr val="888888"/>
                  </a:solidFill>
                  <a:latin typeface="Vodafone Rg"/>
                </a:rPr>
                <a:t>competition</a:t>
              </a:r>
            </a:p>
            <a:p>
              <a:pPr>
                <a:tabLst>
                  <a:tab pos="93663" algn="l"/>
                </a:tabLst>
              </a:pPr>
              <a:r>
                <a:rPr lang="en-US" sz="1200" dirty="0">
                  <a:solidFill>
                    <a:srgbClr val="888888"/>
                  </a:solidFill>
                  <a:latin typeface="Vodafone Rg"/>
                </a:rPr>
                <a:t>Small Business Solutions overview</a:t>
              </a:r>
            </a:p>
            <a:p>
              <a:pPr>
                <a:tabLst>
                  <a:tab pos="93663" algn="l"/>
                </a:tabLst>
              </a:pPr>
              <a:r>
                <a:rPr lang="en-US" sz="1200" dirty="0">
                  <a:solidFill>
                    <a:srgbClr val="888888"/>
                  </a:solidFill>
                  <a:latin typeface="Vodafone Rg"/>
                </a:rPr>
                <a:t>Core business needs</a:t>
              </a:r>
            </a:p>
            <a:p>
              <a:pPr>
                <a:tabLst>
                  <a:tab pos="93663" algn="l"/>
                </a:tabLst>
              </a:pPr>
              <a:r>
                <a:rPr lang="en-US" sz="1200" b="1" dirty="0">
                  <a:solidFill>
                    <a:schemeClr val="accent1"/>
                  </a:solidFill>
                  <a:latin typeface="Vodafone Rg"/>
                </a:rPr>
                <a:t>Vodafone SMB solutions</a:t>
              </a:r>
            </a:p>
            <a:p>
              <a:pPr>
                <a:tabLst>
                  <a:tab pos="93663" algn="l"/>
                </a:tabLst>
              </a:pPr>
              <a:r>
                <a:rPr lang="en-US" sz="1200" dirty="0" smtClean="0">
                  <a:solidFill>
                    <a:srgbClr val="888888"/>
                  </a:solidFill>
                  <a:latin typeface="Vodafone Rg"/>
                </a:rPr>
                <a:t>Test yourself</a:t>
              </a:r>
            </a:p>
          </p:txBody>
        </p:sp>
      </p:grpSp>
      <p:sp>
        <p:nvSpPr>
          <p:cNvPr id="71" name="23 Rectángulo"/>
          <p:cNvSpPr/>
          <p:nvPr/>
        </p:nvSpPr>
        <p:spPr>
          <a:xfrm>
            <a:off x="0" y="-1"/>
            <a:ext cx="9144000" cy="617539"/>
          </a:xfrm>
          <a:prstGeom prst="rect">
            <a:avLst/>
          </a:prstGeom>
          <a:solidFill>
            <a:srgbClr val="80008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72" name="6 CuadroTexto"/>
          <p:cNvSpPr txBox="1"/>
          <p:nvPr/>
        </p:nvSpPr>
        <p:spPr>
          <a:xfrm>
            <a:off x="1408482" y="-43931"/>
            <a:ext cx="66179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What </a:t>
            </a:r>
            <a:r>
              <a:rPr lang="es-ES" sz="3600" b="1" dirty="0" smtClean="0">
                <a:solidFill>
                  <a:schemeClr val="bg1"/>
                </a:solidFill>
                <a:latin typeface="Vodafone Rg"/>
              </a:rPr>
              <a:t>are Small Business Solutions?</a:t>
            </a:r>
            <a:endParaRPr lang="en-GB" sz="3600" b="1" dirty="0" smtClean="0">
              <a:solidFill>
                <a:schemeClr val="bg1"/>
              </a:solidFill>
              <a:latin typeface="Vodafone Rg"/>
            </a:endParaRPr>
          </a:p>
        </p:txBody>
      </p:sp>
      <p:pic>
        <p:nvPicPr>
          <p:cNvPr id="73"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752" y="38164"/>
            <a:ext cx="435530" cy="602887"/>
          </a:xfrm>
          <a:prstGeom prst="rect">
            <a:avLst/>
          </a:prstGeom>
        </p:spPr>
      </p:pic>
      <p:sp>
        <p:nvSpPr>
          <p:cNvPr id="74" name="Pentagon 73"/>
          <p:cNvSpPr>
            <a:spLocks noChangeAspect="1"/>
          </p:cNvSpPr>
          <p:nvPr/>
        </p:nvSpPr>
        <p:spPr>
          <a:xfrm>
            <a:off x="58260" y="374043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grpSp>
        <p:nvGrpSpPr>
          <p:cNvPr id="75" name="Group 74"/>
          <p:cNvGrpSpPr/>
          <p:nvPr/>
        </p:nvGrpSpPr>
        <p:grpSpPr>
          <a:xfrm>
            <a:off x="2048709" y="802547"/>
            <a:ext cx="6979426" cy="1721208"/>
            <a:chOff x="2112301" y="376709"/>
            <a:chExt cx="6979426" cy="1721208"/>
          </a:xfrm>
        </p:grpSpPr>
        <p:pic>
          <p:nvPicPr>
            <p:cNvPr id="76" name="Picture 75"/>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940055" y="1223682"/>
              <a:ext cx="328458" cy="340700"/>
            </a:xfrm>
            <a:prstGeom prst="rect">
              <a:avLst/>
            </a:prstGeom>
          </p:spPr>
        </p:pic>
        <p:grpSp>
          <p:nvGrpSpPr>
            <p:cNvPr id="77" name="Group 76"/>
            <p:cNvGrpSpPr/>
            <p:nvPr/>
          </p:nvGrpSpPr>
          <p:grpSpPr>
            <a:xfrm>
              <a:off x="7686410" y="678562"/>
              <a:ext cx="1405317" cy="1331643"/>
              <a:chOff x="6068558" y="1147476"/>
              <a:chExt cx="1665197" cy="1763138"/>
            </a:xfrm>
          </p:grpSpPr>
          <p:sp>
            <p:nvSpPr>
              <p:cNvPr id="86" name="Rounded Rectangle 85"/>
              <p:cNvSpPr/>
              <p:nvPr/>
            </p:nvSpPr>
            <p:spPr>
              <a:xfrm>
                <a:off x="6168865" y="1147476"/>
                <a:ext cx="1475416" cy="1763138"/>
              </a:xfrm>
              <a:prstGeom prst="roundRect">
                <a:avLst>
                  <a:gd name="adj" fmla="val 4854"/>
                </a:avLst>
              </a:prstGeom>
              <a:pattFill prst="ltUpDiag">
                <a:fgClr>
                  <a:schemeClr val="bg1">
                    <a:lumMod val="85000"/>
                  </a:schemeClr>
                </a:fgClr>
                <a:bgClr>
                  <a:schemeClr val="bg1"/>
                </a:bgClr>
              </a:patt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444478">
                  <a:lnSpc>
                    <a:spcPct val="90000"/>
                  </a:lnSpc>
                  <a:spcBef>
                    <a:spcPct val="0"/>
                  </a:spcBef>
                  <a:spcAft>
                    <a:spcPct val="35000"/>
                  </a:spcAft>
                </a:pPr>
                <a:endParaRPr lang="en-GB" sz="1000" dirty="0">
                  <a:solidFill>
                    <a:srgbClr val="34342B"/>
                  </a:solidFill>
                  <a:latin typeface="Vodafone Rg"/>
                </a:endParaRPr>
              </a:p>
            </p:txBody>
          </p:sp>
          <p:sp>
            <p:nvSpPr>
              <p:cNvPr id="87" name="TextBox 86"/>
              <p:cNvSpPr txBox="1"/>
              <p:nvPr/>
            </p:nvSpPr>
            <p:spPr>
              <a:xfrm>
                <a:off x="6068558" y="1198833"/>
                <a:ext cx="1665197" cy="796250"/>
              </a:xfrm>
              <a:prstGeom prst="rect">
                <a:avLst/>
              </a:prstGeom>
            </p:spPr>
            <p:txBody>
              <a:bodyPr wrap="square" lIns="96000" tIns="0" rIns="96000" bIns="0" rtlCol="0" anchor="ctr">
                <a:noAutofit/>
              </a:bodyPr>
              <a:lstStyle/>
              <a:p>
                <a:pPr algn="ctr"/>
                <a:r>
                  <a:rPr lang="en-US" sz="1600" dirty="0" smtClean="0">
                    <a:solidFill>
                      <a:srgbClr val="E60000"/>
                    </a:solidFill>
                    <a:latin typeface="Vodafone Rg"/>
                  </a:rPr>
                  <a:t>Business Application</a:t>
                </a:r>
                <a:endParaRPr lang="en-US" sz="1600" dirty="0">
                  <a:solidFill>
                    <a:srgbClr val="E60000"/>
                  </a:solidFill>
                  <a:latin typeface="Vodafone Rg"/>
                </a:endParaRPr>
              </a:p>
            </p:txBody>
          </p:sp>
        </p:grpSp>
        <p:grpSp>
          <p:nvGrpSpPr>
            <p:cNvPr id="78" name="Group 77"/>
            <p:cNvGrpSpPr/>
            <p:nvPr/>
          </p:nvGrpSpPr>
          <p:grpSpPr>
            <a:xfrm>
              <a:off x="3670103" y="766274"/>
              <a:ext cx="1245154" cy="1331643"/>
              <a:chOff x="-2350181" y="1290516"/>
              <a:chExt cx="1475416" cy="1763138"/>
            </a:xfrm>
          </p:grpSpPr>
          <p:sp>
            <p:nvSpPr>
              <p:cNvPr id="84" name="Rounded Rectangle 83"/>
              <p:cNvSpPr/>
              <p:nvPr/>
            </p:nvSpPr>
            <p:spPr>
              <a:xfrm>
                <a:off x="-2350181" y="1290516"/>
                <a:ext cx="1475416" cy="1763138"/>
              </a:xfrm>
              <a:prstGeom prst="roundRect">
                <a:avLst>
                  <a:gd name="adj" fmla="val 4854"/>
                </a:avLst>
              </a:prstGeom>
              <a:pattFill prst="ltUpDiag">
                <a:fgClr>
                  <a:schemeClr val="bg1">
                    <a:lumMod val="85000"/>
                  </a:schemeClr>
                </a:fgClr>
                <a:bgClr>
                  <a:schemeClr val="bg1"/>
                </a:bgClr>
              </a:patt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444478">
                  <a:lnSpc>
                    <a:spcPct val="90000"/>
                  </a:lnSpc>
                  <a:spcBef>
                    <a:spcPct val="0"/>
                  </a:spcBef>
                  <a:spcAft>
                    <a:spcPct val="35000"/>
                  </a:spcAft>
                </a:pPr>
                <a:endParaRPr lang="en-GB" sz="1000" dirty="0">
                  <a:solidFill>
                    <a:srgbClr val="34342B"/>
                  </a:solidFill>
                  <a:latin typeface="Vodafone Rg"/>
                </a:endParaRPr>
              </a:p>
            </p:txBody>
          </p:sp>
          <p:sp>
            <p:nvSpPr>
              <p:cNvPr id="85" name="TextBox 84"/>
              <p:cNvSpPr txBox="1"/>
              <p:nvPr/>
            </p:nvSpPr>
            <p:spPr>
              <a:xfrm>
                <a:off x="-2350181" y="1773960"/>
                <a:ext cx="1475416" cy="796250"/>
              </a:xfrm>
              <a:prstGeom prst="rect">
                <a:avLst/>
              </a:prstGeom>
            </p:spPr>
            <p:txBody>
              <a:bodyPr wrap="square" lIns="96000" tIns="0" rIns="96000" bIns="0" rtlCol="0" anchor="ctr">
                <a:noAutofit/>
              </a:bodyPr>
              <a:lstStyle/>
              <a:p>
                <a:pPr algn="ctr"/>
                <a:r>
                  <a:rPr lang="en-GB" sz="1600" dirty="0">
                    <a:solidFill>
                      <a:srgbClr val="E60000"/>
                    </a:solidFill>
                    <a:latin typeface="Vodafone Rg"/>
                  </a:rPr>
                  <a:t>Vertical c</a:t>
                </a:r>
                <a:r>
                  <a:rPr lang="en-GB" sz="1600" dirty="0" smtClean="0">
                    <a:solidFill>
                      <a:srgbClr val="E60000"/>
                    </a:solidFill>
                    <a:latin typeface="Vodafone Rg"/>
                  </a:rPr>
                  <a:t>ustomer benefits</a:t>
                </a:r>
                <a:r>
                  <a:rPr lang="en-GB" sz="1600" dirty="0">
                    <a:solidFill>
                      <a:srgbClr val="E60000"/>
                    </a:solidFill>
                    <a:latin typeface="Vodafone Rg"/>
                  </a:rPr>
                  <a:t> </a:t>
                </a:r>
                <a:r>
                  <a:rPr lang="en-GB" sz="1600" dirty="0" smtClean="0">
                    <a:solidFill>
                      <a:srgbClr val="E60000"/>
                    </a:solidFill>
                    <a:latin typeface="Vodafone Rg"/>
                  </a:rPr>
                  <a:t>message</a:t>
                </a:r>
              </a:p>
            </p:txBody>
          </p:sp>
        </p:grpSp>
        <p:pic>
          <p:nvPicPr>
            <p:cNvPr id="79" name="Picture 78"/>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3375203" y="1366620"/>
              <a:ext cx="249372" cy="205176"/>
            </a:xfrm>
            <a:prstGeom prst="rect">
              <a:avLst/>
            </a:prstGeom>
          </p:spPr>
        </p:pic>
        <p:sp>
          <p:nvSpPr>
            <p:cNvPr id="80" name="Rectangle 79"/>
            <p:cNvSpPr/>
            <p:nvPr/>
          </p:nvSpPr>
          <p:spPr>
            <a:xfrm>
              <a:off x="2192072" y="1176822"/>
              <a:ext cx="1165135" cy="584775"/>
            </a:xfrm>
            <a:prstGeom prst="rect">
              <a:avLst/>
            </a:prstGeom>
          </p:spPr>
          <p:txBody>
            <a:bodyPr wrap="square" anchor="ctr">
              <a:spAutoFit/>
            </a:bodyPr>
            <a:lstStyle/>
            <a:p>
              <a:r>
                <a:rPr lang="en-GB" sz="1600" b="1" dirty="0" smtClean="0">
                  <a:solidFill>
                    <a:srgbClr val="000000"/>
                  </a:solidFill>
                  <a:latin typeface="Vodafone Rg"/>
                </a:rPr>
                <a:t>Core Needs</a:t>
              </a:r>
              <a:endParaRPr lang="en-GB" sz="1600" dirty="0">
                <a:solidFill>
                  <a:srgbClr val="000000"/>
                </a:solidFill>
                <a:latin typeface="Vodafone Rg"/>
              </a:endParaRPr>
            </a:p>
          </p:txBody>
        </p:sp>
        <p:sp>
          <p:nvSpPr>
            <p:cNvPr id="81" name="Rectangle 80"/>
            <p:cNvSpPr/>
            <p:nvPr/>
          </p:nvSpPr>
          <p:spPr>
            <a:xfrm>
              <a:off x="2112301" y="376709"/>
              <a:ext cx="1267782" cy="197319"/>
            </a:xfrm>
            <a:prstGeom prst="rect">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US" sz="1400" b="1" kern="1200" dirty="0" smtClean="0">
                  <a:solidFill>
                    <a:schemeClr val="bg1"/>
                  </a:solidFill>
                  <a:latin typeface="Vodafone Rg"/>
                </a:rPr>
                <a:t>Customer</a:t>
              </a:r>
              <a:endParaRPr lang="en-GB" sz="1400" b="1" kern="1200" dirty="0" smtClean="0">
                <a:solidFill>
                  <a:schemeClr val="bg1"/>
                </a:solidFill>
                <a:latin typeface="Vodafone Rg"/>
              </a:endParaRPr>
            </a:p>
          </p:txBody>
        </p:sp>
        <p:sp>
          <p:nvSpPr>
            <p:cNvPr id="82" name="Rectangle 81"/>
            <p:cNvSpPr/>
            <p:nvPr/>
          </p:nvSpPr>
          <p:spPr>
            <a:xfrm>
              <a:off x="3624195" y="376709"/>
              <a:ext cx="5392021" cy="197319"/>
            </a:xfrm>
            <a:prstGeom prst="rect">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US" sz="1400" b="1" kern="1200" dirty="0" smtClean="0">
                  <a:solidFill>
                    <a:schemeClr val="bg1"/>
                  </a:solidFill>
                  <a:latin typeface="Vodafone Rg"/>
                </a:rPr>
                <a:t>Vodafone offer</a:t>
              </a:r>
              <a:endParaRPr lang="en-GB" sz="1400" b="1" kern="1200" dirty="0" smtClean="0">
                <a:solidFill>
                  <a:schemeClr val="bg1"/>
                </a:solidFill>
                <a:latin typeface="Vodafone Rg"/>
              </a:endParaRPr>
            </a:p>
          </p:txBody>
        </p:sp>
        <p:pic>
          <p:nvPicPr>
            <p:cNvPr id="83" name="Picture 82"/>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7374795" y="1194904"/>
              <a:ext cx="328458" cy="340700"/>
            </a:xfrm>
            <a:prstGeom prst="rect">
              <a:avLst/>
            </a:prstGeom>
          </p:spPr>
        </p:pic>
      </p:grpSp>
      <p:sp>
        <p:nvSpPr>
          <p:cNvPr id="89" name="Rounded Rectangle 88"/>
          <p:cNvSpPr/>
          <p:nvPr/>
        </p:nvSpPr>
        <p:spPr>
          <a:xfrm>
            <a:off x="5218283" y="1185543"/>
            <a:ext cx="2040188" cy="1331642"/>
          </a:xfrm>
          <a:prstGeom prst="roundRect">
            <a:avLst>
              <a:gd name="adj" fmla="val 4854"/>
            </a:avLst>
          </a:prstGeom>
          <a:pattFill prst="ltUpDiag">
            <a:fgClr>
              <a:schemeClr val="bg1">
                <a:lumMod val="85000"/>
              </a:schemeClr>
            </a:fgClr>
            <a:bgClr>
              <a:schemeClr val="bg1"/>
            </a:bgClr>
          </a:patt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444478">
              <a:lnSpc>
                <a:spcPct val="90000"/>
              </a:lnSpc>
              <a:spcBef>
                <a:spcPct val="0"/>
              </a:spcBef>
              <a:spcAft>
                <a:spcPct val="35000"/>
              </a:spcAft>
            </a:pPr>
            <a:endParaRPr lang="en-GB" sz="1000" dirty="0">
              <a:solidFill>
                <a:srgbClr val="34342B"/>
              </a:solidFill>
              <a:latin typeface="Vodafone Rg"/>
            </a:endParaRPr>
          </a:p>
        </p:txBody>
      </p:sp>
      <p:sp>
        <p:nvSpPr>
          <p:cNvPr id="90" name="Rounded Rectangle 89"/>
          <p:cNvSpPr/>
          <p:nvPr/>
        </p:nvSpPr>
        <p:spPr>
          <a:xfrm>
            <a:off x="5300785" y="1617420"/>
            <a:ext cx="595409" cy="378369"/>
          </a:xfrm>
          <a:prstGeom prst="roundRect">
            <a:avLst>
              <a:gd name="adj" fmla="val 5933"/>
            </a:avLst>
          </a:prstGeom>
          <a:solidFill>
            <a:schemeClr val="accent5"/>
          </a:solidFill>
          <a:ln w="3175" cap="flat" cmpd="sng" algn="ctr">
            <a:solidFill>
              <a:schemeClr val="bg1">
                <a:lumMod val="6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444478">
              <a:lnSpc>
                <a:spcPct val="90000"/>
              </a:lnSpc>
              <a:spcBef>
                <a:spcPct val="0"/>
              </a:spcBef>
              <a:spcAft>
                <a:spcPct val="35000"/>
              </a:spcAft>
            </a:pPr>
            <a:r>
              <a:rPr lang="en-GB" sz="1100" dirty="0">
                <a:solidFill>
                  <a:srgbClr val="FFFFFF"/>
                </a:solidFill>
                <a:latin typeface="Vodafone Rg"/>
              </a:rPr>
              <a:t>Mobile</a:t>
            </a:r>
          </a:p>
        </p:txBody>
      </p:sp>
      <p:sp>
        <p:nvSpPr>
          <p:cNvPr id="92" name="Rounded Rectangle 91"/>
          <p:cNvSpPr/>
          <p:nvPr/>
        </p:nvSpPr>
        <p:spPr>
          <a:xfrm>
            <a:off x="6571143" y="2025067"/>
            <a:ext cx="595409" cy="378369"/>
          </a:xfrm>
          <a:prstGeom prst="roundRect">
            <a:avLst>
              <a:gd name="adj" fmla="val 5933"/>
            </a:avLst>
          </a:prstGeom>
          <a:solidFill>
            <a:schemeClr val="accent5"/>
          </a:solidFill>
          <a:ln w="3175" cap="flat" cmpd="sng" algn="ctr">
            <a:solidFill>
              <a:schemeClr val="bg1">
                <a:lumMod val="6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444478">
              <a:lnSpc>
                <a:spcPct val="90000"/>
              </a:lnSpc>
              <a:spcBef>
                <a:spcPct val="0"/>
              </a:spcBef>
              <a:spcAft>
                <a:spcPct val="35000"/>
              </a:spcAft>
            </a:pPr>
            <a:r>
              <a:rPr lang="en-GB" sz="1000" dirty="0">
                <a:solidFill>
                  <a:srgbClr val="FFFFFF"/>
                </a:solidFill>
                <a:latin typeface="Vodafone Rg"/>
              </a:rPr>
              <a:t>Business grade</a:t>
            </a:r>
            <a:br>
              <a:rPr lang="en-GB" sz="1000" dirty="0">
                <a:solidFill>
                  <a:srgbClr val="FFFFFF"/>
                </a:solidFill>
                <a:latin typeface="Vodafone Rg"/>
              </a:rPr>
            </a:br>
            <a:r>
              <a:rPr lang="en-GB" sz="1000" dirty="0">
                <a:solidFill>
                  <a:srgbClr val="FFFFFF"/>
                </a:solidFill>
                <a:latin typeface="Vodafone Rg"/>
              </a:rPr>
              <a:t>support</a:t>
            </a:r>
          </a:p>
        </p:txBody>
      </p:sp>
      <p:sp>
        <p:nvSpPr>
          <p:cNvPr id="104" name="TextBox 103"/>
          <p:cNvSpPr txBox="1"/>
          <p:nvPr/>
        </p:nvSpPr>
        <p:spPr>
          <a:xfrm>
            <a:off x="5218283" y="1177802"/>
            <a:ext cx="2040188" cy="488338"/>
          </a:xfrm>
          <a:prstGeom prst="rect">
            <a:avLst/>
          </a:prstGeom>
        </p:spPr>
        <p:txBody>
          <a:bodyPr wrap="square" lIns="96000" tIns="0" rIns="96000" bIns="0" rtlCol="0" anchor="ctr">
            <a:noAutofit/>
          </a:bodyPr>
          <a:lstStyle/>
          <a:p>
            <a:pPr algn="ctr"/>
            <a:r>
              <a:rPr lang="en-US" sz="1600" dirty="0">
                <a:solidFill>
                  <a:srgbClr val="E60000"/>
                </a:solidFill>
                <a:latin typeface="Vodafone Rg"/>
              </a:rPr>
              <a:t>Connectivity</a:t>
            </a:r>
          </a:p>
        </p:txBody>
      </p:sp>
      <p:sp>
        <p:nvSpPr>
          <p:cNvPr id="106" name="Rounded Rectangle 105"/>
          <p:cNvSpPr/>
          <p:nvPr/>
        </p:nvSpPr>
        <p:spPr>
          <a:xfrm>
            <a:off x="5937075" y="1617420"/>
            <a:ext cx="595409" cy="378369"/>
          </a:xfrm>
          <a:prstGeom prst="roundRect">
            <a:avLst>
              <a:gd name="adj" fmla="val 5933"/>
            </a:avLst>
          </a:prstGeom>
          <a:solidFill>
            <a:schemeClr val="accent5"/>
          </a:solidFill>
          <a:ln w="3175" cap="flat" cmpd="sng" algn="ctr">
            <a:solidFill>
              <a:schemeClr val="bg1">
                <a:lumMod val="6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444478">
              <a:lnSpc>
                <a:spcPct val="90000"/>
              </a:lnSpc>
              <a:spcBef>
                <a:spcPct val="0"/>
              </a:spcBef>
              <a:spcAft>
                <a:spcPct val="35000"/>
              </a:spcAft>
            </a:pPr>
            <a:r>
              <a:rPr lang="en-GB" sz="1100" dirty="0">
                <a:solidFill>
                  <a:srgbClr val="FFFFFF"/>
                </a:solidFill>
                <a:latin typeface="Vodafone Rg"/>
              </a:rPr>
              <a:t>Shared data</a:t>
            </a:r>
          </a:p>
        </p:txBody>
      </p:sp>
      <p:pic>
        <p:nvPicPr>
          <p:cNvPr id="108" name="Picture 12" descr="http://image.shutterstock.com/display_pic_with_logo/859501/859501,1321826445,31/stock-photo-hardhat-with-blue-prints-home-construction-icon-89263864.jpg"/>
          <p:cNvPicPr>
            <a:picLocks noChangeAspect="1" noChangeArrowheads="1"/>
          </p:cNvPicPr>
          <p:nvPr/>
        </p:nvPicPr>
        <p:blipFill>
          <a:blip r:embed="rId6" cstate="email"/>
          <a:srcRect/>
          <a:stretch>
            <a:fillRect/>
          </a:stretch>
        </p:blipFill>
        <p:spPr bwMode="auto">
          <a:xfrm>
            <a:off x="2412628" y="1006727"/>
            <a:ext cx="539943" cy="522969"/>
          </a:xfrm>
          <a:prstGeom prst="rect">
            <a:avLst/>
          </a:prstGeom>
          <a:noFill/>
        </p:spPr>
      </p:pic>
      <p:sp>
        <p:nvSpPr>
          <p:cNvPr id="36" name="Rounded Rectangle 35"/>
          <p:cNvSpPr/>
          <p:nvPr/>
        </p:nvSpPr>
        <p:spPr>
          <a:xfrm>
            <a:off x="7746429" y="1807368"/>
            <a:ext cx="1138376" cy="500973"/>
          </a:xfrm>
          <a:prstGeom prst="roundRect">
            <a:avLst>
              <a:gd name="adj" fmla="val 5933"/>
            </a:avLst>
          </a:prstGeom>
          <a:solidFill>
            <a:schemeClr val="accent5"/>
          </a:solidFill>
          <a:ln w="3175" cap="flat" cmpd="sng" algn="ctr">
            <a:solidFill>
              <a:schemeClr val="bg1">
                <a:lumMod val="6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444478">
              <a:lnSpc>
                <a:spcPct val="90000"/>
              </a:lnSpc>
              <a:spcBef>
                <a:spcPct val="0"/>
              </a:spcBef>
              <a:spcAft>
                <a:spcPct val="35000"/>
              </a:spcAft>
            </a:pPr>
            <a:r>
              <a:rPr lang="en-GB" sz="1100" dirty="0">
                <a:solidFill>
                  <a:srgbClr val="FFFFFF"/>
                </a:solidFill>
                <a:latin typeface="Vodafone Rg"/>
              </a:rPr>
              <a:t>Job </a:t>
            </a:r>
            <a:r>
              <a:rPr lang="en-GB" sz="1100" dirty="0" smtClean="0">
                <a:solidFill>
                  <a:srgbClr val="FFFFFF"/>
                </a:solidFill>
                <a:latin typeface="Vodafone Rg"/>
              </a:rPr>
              <a:t>management app.</a:t>
            </a:r>
            <a:endParaRPr lang="en-GB" sz="1100" dirty="0">
              <a:solidFill>
                <a:srgbClr val="FFFFFF"/>
              </a:solidFill>
              <a:latin typeface="Vodafone Rg"/>
            </a:endParaRPr>
          </a:p>
        </p:txBody>
      </p:sp>
      <p:sp>
        <p:nvSpPr>
          <p:cNvPr id="47" name="Rounded Rectangle 46"/>
          <p:cNvSpPr/>
          <p:nvPr/>
        </p:nvSpPr>
        <p:spPr>
          <a:xfrm>
            <a:off x="7639661" y="2793209"/>
            <a:ext cx="1312963" cy="1023383"/>
          </a:xfrm>
          <a:prstGeom prst="roundRect">
            <a:avLst>
              <a:gd name="adj" fmla="val 5933"/>
            </a:avLst>
          </a:prstGeom>
          <a:noFill/>
          <a:ln w="3175" cap="flat" cmpd="sng" algn="ctr">
            <a:solidFill>
              <a:schemeClr val="bg1">
                <a:lumMod val="6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r" defTabSz="444478">
              <a:lnSpc>
                <a:spcPct val="90000"/>
              </a:lnSpc>
              <a:spcBef>
                <a:spcPct val="0"/>
              </a:spcBef>
              <a:spcAft>
                <a:spcPct val="35000"/>
              </a:spcAft>
            </a:pPr>
            <a:endParaRPr lang="en-GB" sz="1100" dirty="0" smtClean="0">
              <a:solidFill>
                <a:schemeClr val="tx1"/>
              </a:solidFill>
              <a:latin typeface="Vodafone Rg"/>
            </a:endParaRPr>
          </a:p>
          <a:p>
            <a:pPr defTabSz="444478">
              <a:lnSpc>
                <a:spcPct val="90000"/>
              </a:lnSpc>
              <a:spcBef>
                <a:spcPct val="0"/>
              </a:spcBef>
              <a:spcAft>
                <a:spcPct val="35000"/>
              </a:spcAft>
            </a:pPr>
            <a:r>
              <a:rPr lang="en-GB" sz="1050" dirty="0" smtClean="0">
                <a:solidFill>
                  <a:schemeClr val="tx1"/>
                </a:solidFill>
                <a:latin typeface="Vodafone Rg"/>
              </a:rPr>
              <a:t>Improved job productivity with a Smartphone app</a:t>
            </a:r>
            <a:endParaRPr lang="en-GB" sz="1050" dirty="0">
              <a:solidFill>
                <a:schemeClr val="tx1"/>
              </a:solidFill>
              <a:latin typeface="Vodafone Rg"/>
            </a:endParaRPr>
          </a:p>
        </p:txBody>
      </p:sp>
      <p:sp>
        <p:nvSpPr>
          <p:cNvPr id="48" name="Rounded Rectangle 47"/>
          <p:cNvSpPr/>
          <p:nvPr/>
        </p:nvSpPr>
        <p:spPr>
          <a:xfrm>
            <a:off x="5377629" y="3419264"/>
            <a:ext cx="360000" cy="288000"/>
          </a:xfrm>
          <a:prstGeom prst="roundRect">
            <a:avLst>
              <a:gd name="adj" fmla="val 5933"/>
            </a:avLst>
          </a:prstGeom>
          <a:solidFill>
            <a:schemeClr val="accent5"/>
          </a:solidFill>
          <a:ln w="3175" cap="flat" cmpd="sng" algn="ctr">
            <a:solidFill>
              <a:schemeClr val="bg1">
                <a:lumMod val="6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444478">
              <a:lnSpc>
                <a:spcPct val="90000"/>
              </a:lnSpc>
              <a:spcBef>
                <a:spcPct val="0"/>
              </a:spcBef>
              <a:spcAft>
                <a:spcPct val="35000"/>
              </a:spcAft>
            </a:pPr>
            <a:r>
              <a:rPr lang="en-GB" sz="700" dirty="0">
                <a:solidFill>
                  <a:srgbClr val="FFFFFF"/>
                </a:solidFill>
                <a:latin typeface="Vodafone Rg"/>
              </a:rPr>
              <a:t>Business grade</a:t>
            </a:r>
            <a:br>
              <a:rPr lang="en-GB" sz="700" dirty="0">
                <a:solidFill>
                  <a:srgbClr val="FFFFFF"/>
                </a:solidFill>
                <a:latin typeface="Vodafone Rg"/>
              </a:rPr>
            </a:br>
            <a:r>
              <a:rPr lang="en-GB" sz="700" dirty="0">
                <a:solidFill>
                  <a:srgbClr val="FFFFFF"/>
                </a:solidFill>
                <a:latin typeface="Vodafone Rg"/>
              </a:rPr>
              <a:t>support</a:t>
            </a:r>
          </a:p>
        </p:txBody>
      </p:sp>
      <p:sp>
        <p:nvSpPr>
          <p:cNvPr id="49" name="Rounded Rectangle 48"/>
          <p:cNvSpPr/>
          <p:nvPr/>
        </p:nvSpPr>
        <p:spPr>
          <a:xfrm>
            <a:off x="5342040" y="2851844"/>
            <a:ext cx="360000" cy="252000"/>
          </a:xfrm>
          <a:prstGeom prst="roundRect">
            <a:avLst>
              <a:gd name="adj" fmla="val 5933"/>
            </a:avLst>
          </a:prstGeom>
          <a:solidFill>
            <a:schemeClr val="accent5"/>
          </a:solidFill>
          <a:ln w="3175" cap="flat" cmpd="sng" algn="ctr">
            <a:solidFill>
              <a:schemeClr val="bg1">
                <a:lumMod val="6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444478">
              <a:lnSpc>
                <a:spcPct val="90000"/>
              </a:lnSpc>
              <a:spcBef>
                <a:spcPct val="0"/>
              </a:spcBef>
              <a:spcAft>
                <a:spcPct val="35000"/>
              </a:spcAft>
            </a:pPr>
            <a:r>
              <a:rPr lang="en-GB" sz="800" dirty="0">
                <a:solidFill>
                  <a:srgbClr val="FFFFFF"/>
                </a:solidFill>
                <a:latin typeface="Vodafone Rg"/>
              </a:rPr>
              <a:t>Mobile</a:t>
            </a:r>
          </a:p>
        </p:txBody>
      </p:sp>
      <p:sp>
        <p:nvSpPr>
          <p:cNvPr id="50" name="Rounded Rectangle 49"/>
          <p:cNvSpPr/>
          <p:nvPr/>
        </p:nvSpPr>
        <p:spPr>
          <a:xfrm>
            <a:off x="5711840" y="2851844"/>
            <a:ext cx="360000" cy="252000"/>
          </a:xfrm>
          <a:prstGeom prst="roundRect">
            <a:avLst>
              <a:gd name="adj" fmla="val 5933"/>
            </a:avLst>
          </a:prstGeom>
          <a:solidFill>
            <a:schemeClr val="accent5"/>
          </a:solidFill>
          <a:ln w="3175" cap="flat" cmpd="sng" algn="ctr">
            <a:solidFill>
              <a:schemeClr val="bg1">
                <a:lumMod val="6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444478">
              <a:lnSpc>
                <a:spcPct val="90000"/>
              </a:lnSpc>
              <a:spcBef>
                <a:spcPct val="0"/>
              </a:spcBef>
              <a:spcAft>
                <a:spcPct val="35000"/>
              </a:spcAft>
            </a:pPr>
            <a:r>
              <a:rPr lang="en-GB" sz="800" dirty="0">
                <a:solidFill>
                  <a:srgbClr val="FFFFFF"/>
                </a:solidFill>
                <a:latin typeface="Vodafone Rg"/>
              </a:rPr>
              <a:t>Shared data</a:t>
            </a:r>
          </a:p>
        </p:txBody>
      </p:sp>
      <p:sp>
        <p:nvSpPr>
          <p:cNvPr id="52" name="Rounded Rectangle 51"/>
          <p:cNvSpPr/>
          <p:nvPr/>
        </p:nvSpPr>
        <p:spPr>
          <a:xfrm>
            <a:off x="7707471" y="2878557"/>
            <a:ext cx="468000" cy="252000"/>
          </a:xfrm>
          <a:prstGeom prst="roundRect">
            <a:avLst>
              <a:gd name="adj" fmla="val 5933"/>
            </a:avLst>
          </a:prstGeom>
          <a:solidFill>
            <a:schemeClr val="accent5"/>
          </a:solidFill>
          <a:ln w="3175" cap="flat" cmpd="sng" algn="ctr">
            <a:solidFill>
              <a:schemeClr val="bg1">
                <a:lumMod val="6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444478">
              <a:lnSpc>
                <a:spcPct val="90000"/>
              </a:lnSpc>
              <a:spcBef>
                <a:spcPct val="0"/>
              </a:spcBef>
              <a:spcAft>
                <a:spcPct val="35000"/>
              </a:spcAft>
            </a:pPr>
            <a:r>
              <a:rPr lang="en-GB" sz="700" dirty="0">
                <a:solidFill>
                  <a:srgbClr val="FFFFFF"/>
                </a:solidFill>
                <a:latin typeface="Vodafone Rg"/>
              </a:rPr>
              <a:t>Job </a:t>
            </a:r>
            <a:r>
              <a:rPr lang="en-GB" sz="700" dirty="0" smtClean="0">
                <a:solidFill>
                  <a:srgbClr val="FFFFFF"/>
                </a:solidFill>
                <a:latin typeface="Vodafone Rg"/>
              </a:rPr>
              <a:t>mgmt. app</a:t>
            </a:r>
            <a:endParaRPr lang="en-GB" sz="700" dirty="0">
              <a:solidFill>
                <a:srgbClr val="FFFFFF"/>
              </a:solidFill>
              <a:latin typeface="Vodafone Rg"/>
            </a:endParaRPr>
          </a:p>
        </p:txBody>
      </p:sp>
    </p:spTree>
    <p:extLst>
      <p:ext uri="{BB962C8B-B14F-4D97-AF65-F5344CB8AC3E}">
        <p14:creationId xmlns:p14="http://schemas.microsoft.com/office/powerpoint/2010/main" val="300236648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entagon 10">
            <a:hlinkClick r:id="" action="ppaction://hlinkshowjump?jump=nextslide"/>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sp>
        <p:nvSpPr>
          <p:cNvPr id="5" name="TextBox 4"/>
          <p:cNvSpPr txBox="1"/>
          <p:nvPr/>
        </p:nvSpPr>
        <p:spPr>
          <a:xfrm>
            <a:off x="2351557" y="1024120"/>
            <a:ext cx="6792443" cy="914400"/>
          </a:xfrm>
          <a:prstGeom prst="rect">
            <a:avLst/>
          </a:prstGeom>
        </p:spPr>
        <p:txBody>
          <a:bodyPr wrap="square" lIns="0" tIns="0" rIns="0" bIns="0" rtlCol="0">
            <a:noAutofit/>
          </a:bodyPr>
          <a:lstStyle/>
          <a:p>
            <a:pPr marL="0" indent="0">
              <a:buFont typeface="Arial" pitchFamily="34" charset="0"/>
              <a:buNone/>
            </a:pPr>
            <a:r>
              <a:rPr lang="en-US" dirty="0" smtClean="0">
                <a:latin typeface="Vodafone Rg"/>
              </a:rPr>
              <a:t>Some examples of Small Business Solutions across markets:</a:t>
            </a:r>
          </a:p>
        </p:txBody>
      </p:sp>
      <p:grpSp>
        <p:nvGrpSpPr>
          <p:cNvPr id="2" name="Group 1"/>
          <p:cNvGrpSpPr/>
          <p:nvPr/>
        </p:nvGrpSpPr>
        <p:grpSpPr>
          <a:xfrm>
            <a:off x="2105114" y="1601908"/>
            <a:ext cx="6795672" cy="3053159"/>
            <a:chOff x="936187" y="1156191"/>
            <a:chExt cx="6795672" cy="3386536"/>
          </a:xfrm>
        </p:grpSpPr>
        <p:sp>
          <p:nvSpPr>
            <p:cNvPr id="42" name="TextBox 41"/>
            <p:cNvSpPr txBox="1"/>
            <p:nvPr/>
          </p:nvSpPr>
          <p:spPr>
            <a:xfrm>
              <a:off x="1366155" y="1336190"/>
              <a:ext cx="1079999" cy="432000"/>
            </a:xfrm>
            <a:prstGeom prst="rect">
              <a:avLst/>
            </a:prstGeom>
            <a:ln>
              <a:noFill/>
            </a:ln>
          </p:spPr>
          <p:txBody>
            <a:bodyPr wrap="square" lIns="36000" tIns="46800" rIns="36000" bIns="46800" rtlCol="0" anchor="t">
              <a:noAutofit/>
            </a:bodyPr>
            <a:lstStyle/>
            <a:p>
              <a:pPr marL="0" indent="0" algn="ctr">
                <a:buFont typeface="Arial" pitchFamily="34" charset="0"/>
                <a:buNone/>
              </a:pPr>
              <a:r>
                <a:rPr lang="en-US" sz="1100" b="1" dirty="0" smtClean="0">
                  <a:latin typeface="Vodafone Rg"/>
                </a:rPr>
                <a:t>SME </a:t>
              </a:r>
            </a:p>
            <a:p>
              <a:pPr marL="0" indent="0" algn="ctr">
                <a:buFont typeface="Arial" pitchFamily="34" charset="0"/>
                <a:buNone/>
              </a:pPr>
              <a:r>
                <a:rPr lang="en-US" sz="1100" b="1" dirty="0" smtClean="0">
                  <a:latin typeface="Vodafone Rg"/>
                </a:rPr>
                <a:t>Construction</a:t>
              </a:r>
            </a:p>
          </p:txBody>
        </p:sp>
        <p:pic>
          <p:nvPicPr>
            <p:cNvPr id="45" name="Picture 26" descr="C:\Users\bironmi\Documents\My Box Files\Team Folder - Michele B\Templates\Flags\in.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49970" y="1336190"/>
              <a:ext cx="432000" cy="432000"/>
            </a:xfrm>
            <a:prstGeom prst="rect">
              <a:avLst/>
            </a:prstGeom>
            <a:noFill/>
            <a:ln>
              <a:noFill/>
            </a:ln>
            <a:extLst>
              <a:ext uri="{909E8E84-426E-40dd-AFC4-6F175D3DCCD1}">
                <a14:hiddenFill xmlns="" xmlns:a14="http://schemas.microsoft.com/office/drawing/2010/main">
                  <a:solidFill>
                    <a:srgbClr val="FFFFFF"/>
                  </a:solidFill>
                </a14:hiddenFill>
              </a:ext>
            </a:extLst>
          </p:spPr>
        </p:pic>
        <p:sp>
          <p:nvSpPr>
            <p:cNvPr id="46" name="TextBox 45"/>
            <p:cNvSpPr txBox="1"/>
            <p:nvPr/>
          </p:nvSpPr>
          <p:spPr>
            <a:xfrm>
              <a:off x="1339984" y="3769399"/>
              <a:ext cx="1079999" cy="432000"/>
            </a:xfrm>
            <a:prstGeom prst="rect">
              <a:avLst/>
            </a:prstGeom>
            <a:ln>
              <a:noFill/>
            </a:ln>
          </p:spPr>
          <p:txBody>
            <a:bodyPr wrap="square" lIns="36000" tIns="46800" rIns="36000" bIns="46800" rtlCol="0" anchor="t">
              <a:noAutofit/>
            </a:bodyPr>
            <a:lstStyle/>
            <a:p>
              <a:pPr marL="0" indent="0" algn="ctr">
                <a:buFont typeface="Arial" pitchFamily="34" charset="0"/>
                <a:buNone/>
              </a:pPr>
              <a:r>
                <a:rPr lang="en-US" sz="1100" b="1" dirty="0" smtClean="0">
                  <a:latin typeface="Vodafone Rg"/>
                </a:rPr>
                <a:t>SoHo</a:t>
              </a:r>
            </a:p>
            <a:p>
              <a:pPr marL="0" indent="0" algn="ctr">
                <a:buFont typeface="Arial" pitchFamily="34" charset="0"/>
                <a:buNone/>
              </a:pPr>
              <a:r>
                <a:rPr lang="en-US" sz="1100" b="1" dirty="0" smtClean="0">
                  <a:latin typeface="Vodafone Rg"/>
                </a:rPr>
                <a:t>Retail</a:t>
              </a:r>
            </a:p>
          </p:txBody>
        </p:sp>
        <p:cxnSp>
          <p:nvCxnSpPr>
            <p:cNvPr id="47" name="Straight Connector 46"/>
            <p:cNvCxnSpPr/>
            <p:nvPr/>
          </p:nvCxnSpPr>
          <p:spPr>
            <a:xfrm flipH="1">
              <a:off x="936187" y="2113914"/>
              <a:ext cx="6766560" cy="0"/>
            </a:xfrm>
            <a:prstGeom prst="line">
              <a:avLst/>
            </a:prstGeom>
            <a:ln>
              <a:noFill/>
              <a:prstDash val="dash"/>
            </a:ln>
          </p:spPr>
          <p:style>
            <a:lnRef idx="1">
              <a:schemeClr val="accent1"/>
            </a:lnRef>
            <a:fillRef idx="0">
              <a:schemeClr val="accent1"/>
            </a:fillRef>
            <a:effectRef idx="0">
              <a:schemeClr val="accent1"/>
            </a:effectRef>
            <a:fontRef idx="minor">
              <a:schemeClr val="tx1"/>
            </a:fontRef>
          </p:style>
        </p:cxnSp>
        <p:pic>
          <p:nvPicPr>
            <p:cNvPr id="48" name="Picture 6" descr="https://popculturemark.files.wordpress.com/2012/05/red-plus-hi.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695875" y="1359287"/>
              <a:ext cx="320120" cy="319053"/>
            </a:xfrm>
            <a:prstGeom prst="rect">
              <a:avLst/>
            </a:prstGeom>
            <a:noFill/>
            <a:ln>
              <a:noFill/>
            </a:ln>
          </p:spPr>
        </p:pic>
        <p:pic>
          <p:nvPicPr>
            <p:cNvPr id="49" name="Picture 6" descr="https://popculturemark.files.wordpress.com/2012/05/red-plus-hi.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695875" y="3913573"/>
              <a:ext cx="320120" cy="319053"/>
            </a:xfrm>
            <a:prstGeom prst="rect">
              <a:avLst/>
            </a:prstGeom>
            <a:noFill/>
            <a:ln>
              <a:noFill/>
            </a:ln>
          </p:spPr>
        </p:pic>
        <p:pic>
          <p:nvPicPr>
            <p:cNvPr id="50" name="Picture 6" descr="https://popculturemark.files.wordpress.com/2012/05/red-plus-hi.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695875" y="2573191"/>
              <a:ext cx="320120" cy="319053"/>
            </a:xfrm>
            <a:prstGeom prst="rect">
              <a:avLst/>
            </a:prstGeom>
            <a:noFill/>
            <a:ln>
              <a:noFill/>
            </a:ln>
          </p:spPr>
        </p:pic>
        <p:sp>
          <p:nvSpPr>
            <p:cNvPr id="51" name="Content Placeholder 3"/>
            <p:cNvSpPr txBox="1">
              <a:spLocks/>
            </p:cNvSpPr>
            <p:nvPr>
              <p:custDataLst>
                <p:tags r:id="rId1"/>
              </p:custDataLst>
            </p:nvPr>
          </p:nvSpPr>
          <p:spPr>
            <a:xfrm>
              <a:off x="6370775" y="1156191"/>
              <a:ext cx="1218894" cy="720000"/>
            </a:xfrm>
            <a:prstGeom prst="rect">
              <a:avLst/>
            </a:prstGeom>
            <a:solidFill>
              <a:schemeClr val="accent5"/>
            </a:solidFill>
            <a:ln w="6350">
              <a:noFill/>
            </a:ln>
          </p:spPr>
          <p:txBody>
            <a:bodyPr wrap="square" lIns="0" rIns="0" anchor="ctr">
              <a:noAutofit/>
            </a:bodyPr>
            <a:lstStyle>
              <a:defPPr>
                <a:defRPr lang="en-US"/>
              </a:defPPr>
              <a:lvl1pPr>
                <a:lnSpc>
                  <a:spcPts val="1500"/>
                </a:lnSpc>
                <a:defRPr sz="105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defTabSz="444298">
                <a:lnSpc>
                  <a:spcPct val="90000"/>
                </a:lnSpc>
                <a:defRPr/>
              </a:pPr>
              <a:r>
                <a:rPr lang="en-GB" sz="1200" b="1" dirty="0">
                  <a:latin typeface="Vodafone Rg"/>
                </a:rPr>
                <a:t>Ready Business for </a:t>
              </a:r>
              <a:r>
                <a:rPr lang="en-GB" sz="1200" b="1" dirty="0" smtClean="0">
                  <a:latin typeface="Vodafone Rg"/>
                </a:rPr>
                <a:t>construction</a:t>
              </a:r>
              <a:endParaRPr lang="en-GB" sz="1200" b="1" dirty="0">
                <a:latin typeface="Vodafone Rg"/>
              </a:endParaRPr>
            </a:p>
          </p:txBody>
        </p:sp>
        <p:sp>
          <p:nvSpPr>
            <p:cNvPr id="52" name="Content Placeholder 3"/>
            <p:cNvSpPr txBox="1">
              <a:spLocks/>
            </p:cNvSpPr>
            <p:nvPr>
              <p:custDataLst>
                <p:tags r:id="rId2"/>
              </p:custDataLst>
            </p:nvPr>
          </p:nvSpPr>
          <p:spPr>
            <a:xfrm>
              <a:off x="6370775" y="3692140"/>
              <a:ext cx="1218894" cy="720000"/>
            </a:xfrm>
            <a:prstGeom prst="rect">
              <a:avLst/>
            </a:prstGeom>
            <a:solidFill>
              <a:schemeClr val="accent3"/>
            </a:solidFill>
            <a:ln w="6350">
              <a:noFill/>
            </a:ln>
          </p:spPr>
          <p:txBody>
            <a:bodyPr wrap="square" lIns="0" rIns="0" anchor="ctr">
              <a:noAutofit/>
            </a:bodyPr>
            <a:lstStyle>
              <a:defPPr>
                <a:defRPr lang="en-US"/>
              </a:defPPr>
              <a:lvl1pPr>
                <a:lnSpc>
                  <a:spcPts val="1500"/>
                </a:lnSpc>
                <a:defRPr sz="105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GB" sz="1200" b="1" dirty="0" smtClean="0">
                  <a:latin typeface="Vodafone Rg"/>
                </a:rPr>
                <a:t>Red for Retail</a:t>
              </a:r>
              <a:endParaRPr lang="en-GB" sz="1200" b="1" dirty="0">
                <a:latin typeface="Vodafone Rg"/>
              </a:endParaRPr>
            </a:p>
          </p:txBody>
        </p:sp>
        <p:sp>
          <p:nvSpPr>
            <p:cNvPr id="53" name="Content Placeholder 3"/>
            <p:cNvSpPr txBox="1">
              <a:spLocks/>
            </p:cNvSpPr>
            <p:nvPr>
              <p:custDataLst>
                <p:tags r:id="rId3"/>
              </p:custDataLst>
            </p:nvPr>
          </p:nvSpPr>
          <p:spPr>
            <a:xfrm>
              <a:off x="6370775" y="2375192"/>
              <a:ext cx="1218894" cy="720000"/>
            </a:xfrm>
            <a:prstGeom prst="rect">
              <a:avLst/>
            </a:prstGeom>
            <a:solidFill>
              <a:schemeClr val="accent3"/>
            </a:solidFill>
            <a:ln w="6350">
              <a:noFill/>
            </a:ln>
          </p:spPr>
          <p:txBody>
            <a:bodyPr wrap="square" lIns="0" rIns="0" anchor="ctr">
              <a:noAutofit/>
            </a:bodyPr>
            <a:lstStyle>
              <a:defPPr>
                <a:defRPr lang="en-US"/>
              </a:defPPr>
              <a:lvl1pPr>
                <a:lnSpc>
                  <a:spcPts val="1500"/>
                </a:lnSpc>
                <a:defRPr sz="105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GB" sz="1200" b="1" dirty="0" smtClean="0">
                  <a:latin typeface="Vodafone Rg"/>
                </a:rPr>
                <a:t>Secure Point of Sale</a:t>
              </a:r>
            </a:p>
          </p:txBody>
        </p:sp>
        <p:sp>
          <p:nvSpPr>
            <p:cNvPr id="54" name="TextBox 53"/>
            <p:cNvSpPr txBox="1"/>
            <p:nvPr/>
          </p:nvSpPr>
          <p:spPr>
            <a:xfrm>
              <a:off x="1376379" y="2555191"/>
              <a:ext cx="1079999" cy="432000"/>
            </a:xfrm>
            <a:prstGeom prst="rect">
              <a:avLst/>
            </a:prstGeom>
            <a:ln>
              <a:noFill/>
            </a:ln>
          </p:spPr>
          <p:txBody>
            <a:bodyPr wrap="square" lIns="36000" tIns="46800" rIns="36000" bIns="46800" rtlCol="0" anchor="t">
              <a:noAutofit/>
            </a:bodyPr>
            <a:lstStyle/>
            <a:p>
              <a:pPr marL="0" indent="0" algn="ctr">
                <a:buFont typeface="Arial" pitchFamily="34" charset="0"/>
                <a:buNone/>
              </a:pPr>
              <a:r>
                <a:rPr lang="en-US" sz="1100" b="1" dirty="0" smtClean="0">
                  <a:latin typeface="Vodafone Rg"/>
                </a:rPr>
                <a:t>SoHo</a:t>
              </a:r>
            </a:p>
            <a:p>
              <a:pPr marL="0" indent="0" algn="ctr">
                <a:buFont typeface="Arial" pitchFamily="34" charset="0"/>
                <a:buNone/>
              </a:pPr>
              <a:r>
                <a:rPr lang="en-US" sz="1100" b="1" dirty="0" smtClean="0">
                  <a:latin typeface="Vodafone Rg"/>
                </a:rPr>
                <a:t>Retail</a:t>
              </a:r>
            </a:p>
          </p:txBody>
        </p:sp>
        <p:pic>
          <p:nvPicPr>
            <p:cNvPr id="55" name="Picture 4" descr="http://www.iconsdb.com/icons/download/red/equal-sign-2-256.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945847" y="1359287"/>
              <a:ext cx="396000" cy="396000"/>
            </a:xfrm>
            <a:prstGeom prst="rect">
              <a:avLst/>
            </a:prstGeom>
            <a:noFill/>
            <a:ln>
              <a:noFill/>
            </a:ln>
          </p:spPr>
        </p:pic>
        <p:pic>
          <p:nvPicPr>
            <p:cNvPr id="56" name="Picture 4" descr="http://www.iconsdb.com/icons/download/red/equal-sign-2-256.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945847" y="3913573"/>
              <a:ext cx="396000" cy="396000"/>
            </a:xfrm>
            <a:prstGeom prst="rect">
              <a:avLst/>
            </a:prstGeom>
            <a:noFill/>
            <a:ln>
              <a:noFill/>
            </a:ln>
          </p:spPr>
        </p:pic>
        <p:pic>
          <p:nvPicPr>
            <p:cNvPr id="57" name="Picture 4" descr="http://www.iconsdb.com/icons/download/red/equal-sign-2-256.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945847" y="2573191"/>
              <a:ext cx="396000" cy="396000"/>
            </a:xfrm>
            <a:prstGeom prst="rect">
              <a:avLst/>
            </a:prstGeom>
            <a:noFill/>
            <a:ln>
              <a:noFill/>
            </a:ln>
          </p:spPr>
        </p:pic>
        <p:grpSp>
          <p:nvGrpSpPr>
            <p:cNvPr id="58" name="Group 57"/>
            <p:cNvGrpSpPr/>
            <p:nvPr/>
          </p:nvGrpSpPr>
          <p:grpSpPr>
            <a:xfrm>
              <a:off x="4044922" y="1156191"/>
              <a:ext cx="1871998" cy="748906"/>
              <a:chOff x="4137390" y="1156191"/>
              <a:chExt cx="1871998" cy="748906"/>
            </a:xfrm>
          </p:grpSpPr>
          <p:sp>
            <p:nvSpPr>
              <p:cNvPr id="59" name="Rectangle 58"/>
              <p:cNvSpPr/>
              <p:nvPr/>
            </p:nvSpPr>
            <p:spPr>
              <a:xfrm>
                <a:off x="4137390" y="1156191"/>
                <a:ext cx="1871998" cy="720000"/>
              </a:xfrm>
              <a:prstGeom prst="rect">
                <a:avLst/>
              </a:prstGeom>
              <a:noFill/>
              <a:ln w="1905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dirty="0">
                  <a:solidFill>
                    <a:srgbClr val="34342B"/>
                  </a:solidFill>
                  <a:latin typeface="Vodafone Rg"/>
                </a:endParaRPr>
              </a:p>
            </p:txBody>
          </p:sp>
          <p:sp>
            <p:nvSpPr>
              <p:cNvPr id="70" name="Rectangle 69"/>
              <p:cNvSpPr/>
              <p:nvPr/>
            </p:nvSpPr>
            <p:spPr>
              <a:xfrm>
                <a:off x="4502149" y="1622328"/>
                <a:ext cx="1331999" cy="282769"/>
              </a:xfrm>
              <a:prstGeom prst="rect">
                <a:avLst/>
              </a:prstGeom>
              <a:no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600" dirty="0" smtClean="0">
                    <a:solidFill>
                      <a:srgbClr val="E60000"/>
                    </a:solidFill>
                    <a:latin typeface="Vodafone Rg"/>
                  </a:rPr>
                  <a:t>1599INR</a:t>
                </a:r>
                <a:endParaRPr lang="en-GB" sz="800" kern="1200" dirty="0" smtClean="0">
                  <a:solidFill>
                    <a:srgbClr val="E60000"/>
                  </a:solidFill>
                  <a:latin typeface="Vodafone Rg"/>
                </a:endParaRPr>
              </a:p>
            </p:txBody>
          </p:sp>
          <p:pic>
            <p:nvPicPr>
              <p:cNvPr id="71" name="Picture 2" descr="http://www.dsquares.com/wp-content/uploads/2014/01/VFred.jpg"/>
              <p:cNvPicPr>
                <a:picLocks noChangeAspect="1" noChangeArrowheads="1"/>
              </p:cNvPicPr>
              <p:nvPr/>
            </p:nvPicPr>
            <p:blipFill>
              <a:blip r:embed="rId9" cstate="email"/>
              <a:srcRect/>
              <a:stretch>
                <a:fillRect/>
              </a:stretch>
            </p:blipFill>
            <p:spPr bwMode="auto">
              <a:xfrm>
                <a:off x="4198800" y="1190080"/>
                <a:ext cx="636567" cy="374629"/>
              </a:xfrm>
              <a:prstGeom prst="rect">
                <a:avLst/>
              </a:prstGeom>
              <a:noFill/>
              <a:ln>
                <a:noFill/>
              </a:ln>
            </p:spPr>
          </p:pic>
          <p:grpSp>
            <p:nvGrpSpPr>
              <p:cNvPr id="72" name="Group 120"/>
              <p:cNvGrpSpPr/>
              <p:nvPr/>
            </p:nvGrpSpPr>
            <p:grpSpPr>
              <a:xfrm>
                <a:off x="5157144" y="1180920"/>
                <a:ext cx="749895" cy="368565"/>
                <a:chOff x="211615" y="3532911"/>
                <a:chExt cx="862209" cy="394361"/>
              </a:xfrm>
            </p:grpSpPr>
            <p:sp>
              <p:nvSpPr>
                <p:cNvPr id="73" name="Rounded Rectangle 72"/>
                <p:cNvSpPr/>
                <p:nvPr/>
              </p:nvSpPr>
              <p:spPr>
                <a:xfrm>
                  <a:off x="461824" y="3606035"/>
                  <a:ext cx="612000" cy="248112"/>
                </a:xfrm>
                <a:prstGeom prst="roundRect">
                  <a:avLst/>
                </a:prstGeom>
                <a:solidFill>
                  <a:srgbClr val="EA2314"/>
                </a:solidFill>
                <a:ln w="9525"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0000" tIns="6350" rIns="6350" bIns="6350" numCol="1" spcCol="1270" rtlCol="0" anchor="ctr" anchorCtr="0">
                  <a:noAutofit/>
                </a:bodyPr>
                <a:lstStyle/>
                <a:p>
                  <a:pPr algn="ctr" defTabSz="444500">
                    <a:lnSpc>
                      <a:spcPct val="90000"/>
                    </a:lnSpc>
                    <a:spcBef>
                      <a:spcPct val="0"/>
                    </a:spcBef>
                    <a:spcAft>
                      <a:spcPct val="35000"/>
                    </a:spcAft>
                  </a:pPr>
                  <a:r>
                    <a:rPr lang="en-GB" sz="700" b="1" dirty="0" smtClean="0">
                      <a:solidFill>
                        <a:schemeClr val="bg1"/>
                      </a:solidFill>
                      <a:latin typeface="Vodafone Rg"/>
                    </a:rPr>
                    <a:t>Indirect</a:t>
                  </a:r>
                  <a:endParaRPr lang="en-GB" sz="700" b="1" dirty="0">
                    <a:solidFill>
                      <a:schemeClr val="bg1"/>
                    </a:solidFill>
                    <a:latin typeface="Vodafone Rg"/>
                  </a:endParaRPr>
                </a:p>
              </p:txBody>
            </p:sp>
            <p:sp>
              <p:nvSpPr>
                <p:cNvPr id="74" name="Oval 73"/>
                <p:cNvSpPr/>
                <p:nvPr/>
              </p:nvSpPr>
              <p:spPr>
                <a:xfrm>
                  <a:off x="211615" y="3532911"/>
                  <a:ext cx="398174" cy="394361"/>
                </a:xfrm>
                <a:prstGeom prst="ellipse">
                  <a:avLst/>
                </a:prstGeom>
                <a:solidFill>
                  <a:srgbClr val="EA2314"/>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920" dirty="0">
                    <a:solidFill>
                      <a:srgbClr val="34342B"/>
                    </a:solidFill>
                    <a:latin typeface="Vodafone Rg"/>
                  </a:endParaRPr>
                </a:p>
              </p:txBody>
            </p:sp>
            <p:pic>
              <p:nvPicPr>
                <p:cNvPr id="75" name="Picture 2" descr="https://www.cloudsigma.com/wp-content/uploads/affiliate.png"/>
                <p:cNvPicPr>
                  <a:picLocks noChangeAspect="1" noChangeArrowheads="1"/>
                </p:cNvPicPr>
                <p:nvPr/>
              </p:nvPicPr>
              <p:blipFill>
                <a:blip r:embed="rId10" cstate="email">
                  <a:biLevel thresh="25000"/>
                  <a:extLst>
                    <a:ext uri="{28A0092B-C50C-407E-A947-70E740481C1C}">
                      <a14:useLocalDpi xmlns:a14="http://schemas.microsoft.com/office/drawing/2010/main"/>
                    </a:ext>
                  </a:extLst>
                </a:blip>
                <a:srcRect/>
                <a:stretch>
                  <a:fillRect/>
                </a:stretch>
              </p:blipFill>
              <p:spPr bwMode="auto">
                <a:xfrm>
                  <a:off x="252603" y="3573507"/>
                  <a:ext cx="316198" cy="313169"/>
                </a:xfrm>
                <a:prstGeom prst="rect">
                  <a:avLst/>
                </a:prstGeom>
                <a:noFill/>
                <a:ln>
                  <a:noFill/>
                </a:ln>
                <a:extLst>
                  <a:ext uri="{909E8E84-426E-40dd-AFC4-6F175D3DCCD1}">
                    <a14:hiddenFill xmlns="" xmlns:a14="http://schemas.microsoft.com/office/drawing/2010/main">
                      <a:solidFill>
                        <a:srgbClr val="FFFFFF"/>
                      </a:solidFill>
                    </a14:hiddenFill>
                  </a:ext>
                </a:extLst>
              </p:spPr>
            </p:pic>
          </p:grpSp>
        </p:grpSp>
        <p:grpSp>
          <p:nvGrpSpPr>
            <p:cNvPr id="76" name="Group 75"/>
            <p:cNvGrpSpPr/>
            <p:nvPr/>
          </p:nvGrpSpPr>
          <p:grpSpPr>
            <a:xfrm>
              <a:off x="4053468" y="3692140"/>
              <a:ext cx="1923301" cy="850587"/>
              <a:chOff x="4128310" y="3692140"/>
              <a:chExt cx="1923301" cy="850587"/>
            </a:xfrm>
          </p:grpSpPr>
          <p:sp>
            <p:nvSpPr>
              <p:cNvPr id="77" name="Rectangle 76"/>
              <p:cNvSpPr/>
              <p:nvPr/>
            </p:nvSpPr>
            <p:spPr>
              <a:xfrm>
                <a:off x="4128310" y="3692140"/>
                <a:ext cx="1854907" cy="720000"/>
              </a:xfrm>
              <a:prstGeom prst="rect">
                <a:avLst/>
              </a:prstGeom>
              <a:noFill/>
              <a:ln w="1905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dirty="0">
                  <a:solidFill>
                    <a:srgbClr val="34342B"/>
                  </a:solidFill>
                  <a:latin typeface="Vodafone Rg"/>
                </a:endParaRPr>
              </a:p>
            </p:txBody>
          </p:sp>
          <p:sp>
            <p:nvSpPr>
              <p:cNvPr id="78" name="Rectangle 77"/>
              <p:cNvSpPr/>
              <p:nvPr/>
            </p:nvSpPr>
            <p:spPr>
              <a:xfrm>
                <a:off x="4633110" y="4259960"/>
                <a:ext cx="1418501" cy="282767"/>
              </a:xfrm>
              <a:prstGeom prst="rect">
                <a:avLst/>
              </a:prstGeom>
              <a:no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600" kern="1200" dirty="0" smtClean="0">
                    <a:solidFill>
                      <a:srgbClr val="E60000"/>
                    </a:solidFill>
                    <a:latin typeface="Vodafone Rg"/>
                  </a:rPr>
                  <a:t>EGP 150 </a:t>
                </a:r>
                <a:endParaRPr lang="en-GB" sz="800" kern="1200" dirty="0" smtClean="0">
                  <a:solidFill>
                    <a:srgbClr val="E60000"/>
                  </a:solidFill>
                  <a:latin typeface="Vodafone Rg"/>
                </a:endParaRPr>
              </a:p>
            </p:txBody>
          </p:sp>
          <p:pic>
            <p:nvPicPr>
              <p:cNvPr id="79" name="Picture 2" descr="http://www.dsquares.com/wp-content/uploads/2014/01/VFred.jpg"/>
              <p:cNvPicPr>
                <a:picLocks noChangeAspect="1" noChangeArrowheads="1"/>
              </p:cNvPicPr>
              <p:nvPr/>
            </p:nvPicPr>
            <p:blipFill>
              <a:blip r:embed="rId9" cstate="email"/>
              <a:srcRect/>
              <a:stretch>
                <a:fillRect/>
              </a:stretch>
            </p:blipFill>
            <p:spPr bwMode="auto">
              <a:xfrm>
                <a:off x="4172629" y="3754812"/>
                <a:ext cx="636567" cy="374629"/>
              </a:xfrm>
              <a:prstGeom prst="rect">
                <a:avLst/>
              </a:prstGeom>
              <a:noFill/>
              <a:ln>
                <a:noFill/>
              </a:ln>
            </p:spPr>
          </p:pic>
          <p:sp>
            <p:nvSpPr>
              <p:cNvPr id="80" name="Rounded Rectangle 79"/>
              <p:cNvSpPr/>
              <p:nvPr/>
            </p:nvSpPr>
            <p:spPr>
              <a:xfrm>
                <a:off x="5323677" y="3752271"/>
                <a:ext cx="471346" cy="166985"/>
              </a:xfrm>
              <a:prstGeom prst="roundRect">
                <a:avLst/>
              </a:prstGeom>
              <a:solidFill>
                <a:srgbClr val="EA2314"/>
              </a:solidFill>
              <a:ln w="9525"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0000" tIns="6350" rIns="6350" bIns="6350" numCol="1" spcCol="1270" rtlCol="0" anchor="ctr" anchorCtr="0">
                <a:noAutofit/>
              </a:bodyPr>
              <a:lstStyle/>
              <a:p>
                <a:pPr algn="ctr" defTabSz="444500">
                  <a:lnSpc>
                    <a:spcPct val="90000"/>
                  </a:lnSpc>
                  <a:spcBef>
                    <a:spcPct val="0"/>
                  </a:spcBef>
                  <a:spcAft>
                    <a:spcPct val="35000"/>
                  </a:spcAft>
                </a:pPr>
                <a:r>
                  <a:rPr lang="en-GB" sz="600" b="1" dirty="0" smtClean="0">
                    <a:solidFill>
                      <a:schemeClr val="bg1"/>
                    </a:solidFill>
                    <a:latin typeface="Vodafone Rg"/>
                  </a:rPr>
                  <a:t>Retail</a:t>
                </a:r>
                <a:endParaRPr lang="en-GB" sz="600" b="1" dirty="0">
                  <a:solidFill>
                    <a:schemeClr val="bg1"/>
                  </a:solidFill>
                  <a:latin typeface="Vodafone Rg"/>
                </a:endParaRPr>
              </a:p>
            </p:txBody>
          </p:sp>
          <p:sp>
            <p:nvSpPr>
              <p:cNvPr id="81" name="Oval 80"/>
              <p:cNvSpPr/>
              <p:nvPr/>
            </p:nvSpPr>
            <p:spPr>
              <a:xfrm>
                <a:off x="5130973" y="3703057"/>
                <a:ext cx="306663" cy="265414"/>
              </a:xfrm>
              <a:prstGeom prst="ellipse">
                <a:avLst/>
              </a:prstGeom>
              <a:solidFill>
                <a:srgbClr val="EA2314"/>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900" dirty="0">
                  <a:solidFill>
                    <a:srgbClr val="34342B"/>
                  </a:solidFill>
                  <a:latin typeface="Vodafone Rg"/>
                </a:endParaRPr>
              </a:p>
            </p:txBody>
          </p:sp>
          <p:pic>
            <p:nvPicPr>
              <p:cNvPr id="82" name="Picture 2" descr="https://www.cloudsigma.com/wp-content/uploads/affiliate.png"/>
              <p:cNvPicPr>
                <a:picLocks noChangeAspect="1" noChangeArrowheads="1"/>
              </p:cNvPicPr>
              <p:nvPr/>
            </p:nvPicPr>
            <p:blipFill>
              <a:blip r:embed="rId11" cstate="email">
                <a:biLevel thresh="25000"/>
                <a:extLst>
                  <a:ext uri="{28A0092B-C50C-407E-A947-70E740481C1C}">
                    <a14:useLocalDpi xmlns:a14="http://schemas.microsoft.com/office/drawing/2010/main"/>
                  </a:ext>
                </a:extLst>
              </a:blip>
              <a:srcRect/>
              <a:stretch>
                <a:fillRect/>
              </a:stretch>
            </p:blipFill>
            <p:spPr bwMode="auto">
              <a:xfrm>
                <a:off x="5162541" y="3730379"/>
                <a:ext cx="243527" cy="210770"/>
              </a:xfrm>
              <a:prstGeom prst="rect">
                <a:avLst/>
              </a:prstGeom>
              <a:noFill/>
              <a:ln>
                <a:noFill/>
              </a:ln>
              <a:extLst>
                <a:ext uri="{909E8E84-426E-40dd-AFC4-6F175D3DCCD1}">
                  <a14:hiddenFill xmlns="" xmlns:a14="http://schemas.microsoft.com/office/drawing/2010/main">
                    <a:solidFill>
                      <a:srgbClr val="FFFFFF"/>
                    </a:solidFill>
                  </a14:hiddenFill>
                </a:ext>
              </a:extLst>
            </p:spPr>
          </p:pic>
          <p:sp>
            <p:nvSpPr>
              <p:cNvPr id="83" name="Rounded Rectangle 82"/>
              <p:cNvSpPr/>
              <p:nvPr/>
            </p:nvSpPr>
            <p:spPr>
              <a:xfrm>
                <a:off x="5334984" y="4025485"/>
                <a:ext cx="499003" cy="165202"/>
              </a:xfrm>
              <a:prstGeom prst="roundRect">
                <a:avLst/>
              </a:prstGeom>
              <a:solidFill>
                <a:srgbClr val="EA2314"/>
              </a:solidFill>
              <a:ln w="9525"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62000" tIns="6350" rIns="6350" bIns="6350" numCol="1" spcCol="1270" rtlCol="0" anchor="ctr" anchorCtr="0">
                <a:noAutofit/>
              </a:bodyPr>
              <a:lstStyle/>
              <a:p>
                <a:pPr algn="ctr" defTabSz="444500">
                  <a:lnSpc>
                    <a:spcPct val="90000"/>
                  </a:lnSpc>
                  <a:spcBef>
                    <a:spcPct val="0"/>
                  </a:spcBef>
                  <a:spcAft>
                    <a:spcPct val="35000"/>
                  </a:spcAft>
                </a:pPr>
                <a:r>
                  <a:rPr lang="en-GB" sz="500" b="1" dirty="0" smtClean="0">
                    <a:solidFill>
                      <a:schemeClr val="bg1"/>
                    </a:solidFill>
                    <a:latin typeface="Vodafone Rg"/>
                  </a:rPr>
                  <a:t>Telesales</a:t>
                </a:r>
                <a:endParaRPr lang="en-GB" sz="500" b="1" dirty="0">
                  <a:solidFill>
                    <a:schemeClr val="bg1"/>
                  </a:solidFill>
                  <a:latin typeface="Vodafone Rg"/>
                </a:endParaRPr>
              </a:p>
            </p:txBody>
          </p:sp>
          <p:grpSp>
            <p:nvGrpSpPr>
              <p:cNvPr id="84" name="Group 126"/>
              <p:cNvGrpSpPr/>
              <p:nvPr/>
            </p:nvGrpSpPr>
            <p:grpSpPr>
              <a:xfrm>
                <a:off x="5130973" y="3976796"/>
                <a:ext cx="324657" cy="262580"/>
                <a:chOff x="3125042" y="1126147"/>
                <a:chExt cx="558000" cy="558000"/>
              </a:xfrm>
              <a:solidFill>
                <a:srgbClr val="EA2314"/>
              </a:solidFill>
            </p:grpSpPr>
            <p:sp>
              <p:nvSpPr>
                <p:cNvPr id="85" name="Oval 84"/>
                <p:cNvSpPr/>
                <p:nvPr/>
              </p:nvSpPr>
              <p:spPr>
                <a:xfrm>
                  <a:off x="3125042" y="1126147"/>
                  <a:ext cx="558000" cy="558000"/>
                </a:xfrm>
                <a:prstGeom prst="ellipse">
                  <a:avLst/>
                </a:prstGeom>
                <a:grp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800" dirty="0">
                    <a:solidFill>
                      <a:srgbClr val="34342B"/>
                    </a:solidFill>
                    <a:latin typeface="Vodafone Rg"/>
                  </a:endParaRPr>
                </a:p>
              </p:txBody>
            </p:sp>
            <p:pic>
              <p:nvPicPr>
                <p:cNvPr id="86" name="Picture 12" descr="Phone icon — Stock Vector #13840360"/>
                <p:cNvPicPr>
                  <a:picLocks noChangeAspect="1" noChangeArrowheads="1"/>
                </p:cNvPicPr>
                <p:nvPr/>
              </p:nvPicPr>
              <p:blipFill rotWithShape="1">
                <a:blip r:embed="rId12" cstate="email">
                  <a:biLevel thresh="25000"/>
                  <a:extLst>
                    <a:ext uri="{28A0092B-C50C-407E-A947-70E740481C1C}">
                      <a14:useLocalDpi xmlns:a14="http://schemas.microsoft.com/office/drawing/2010/main"/>
                    </a:ext>
                  </a:extLst>
                </a:blip>
                <a:srcRect/>
                <a:stretch/>
              </p:blipFill>
              <p:spPr bwMode="auto">
                <a:xfrm>
                  <a:off x="3208264" y="1209371"/>
                  <a:ext cx="391556" cy="391552"/>
                </a:xfrm>
                <a:prstGeom prst="rect">
                  <a:avLst/>
                </a:prstGeom>
                <a:grpFill/>
                <a:ln>
                  <a:noFill/>
                </a:ln>
                <a:extLst/>
              </p:spPr>
            </p:pic>
          </p:grpSp>
        </p:grpSp>
        <p:grpSp>
          <p:nvGrpSpPr>
            <p:cNvPr id="87" name="Group 86"/>
            <p:cNvGrpSpPr/>
            <p:nvPr/>
          </p:nvGrpSpPr>
          <p:grpSpPr>
            <a:xfrm>
              <a:off x="4044922" y="2375192"/>
              <a:ext cx="1871998" cy="720000"/>
              <a:chOff x="4147614" y="2375192"/>
              <a:chExt cx="1871998" cy="720000"/>
            </a:xfrm>
          </p:grpSpPr>
          <p:sp>
            <p:nvSpPr>
              <p:cNvPr id="88" name="Rectangle 87"/>
              <p:cNvSpPr/>
              <p:nvPr/>
            </p:nvSpPr>
            <p:spPr>
              <a:xfrm>
                <a:off x="4147614" y="2375192"/>
                <a:ext cx="1871998" cy="720000"/>
              </a:xfrm>
              <a:prstGeom prst="rect">
                <a:avLst/>
              </a:prstGeom>
              <a:noFill/>
              <a:ln w="1905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dirty="0">
                  <a:solidFill>
                    <a:srgbClr val="34342B"/>
                  </a:solidFill>
                  <a:latin typeface="Vodafone Rg"/>
                </a:endParaRPr>
              </a:p>
            </p:txBody>
          </p:sp>
          <p:sp>
            <p:nvSpPr>
              <p:cNvPr id="89" name="Rectangle 88"/>
              <p:cNvSpPr/>
              <p:nvPr/>
            </p:nvSpPr>
            <p:spPr>
              <a:xfrm>
                <a:off x="4512373" y="2853874"/>
                <a:ext cx="1266874" cy="212449"/>
              </a:xfrm>
              <a:prstGeom prst="rect">
                <a:avLst/>
              </a:prstGeom>
              <a:no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600" dirty="0" smtClean="0">
                    <a:solidFill>
                      <a:srgbClr val="E60000"/>
                    </a:solidFill>
                    <a:latin typeface="Vodafone Rg"/>
                  </a:rPr>
                  <a:t>€49</a:t>
                </a:r>
                <a:endParaRPr lang="en-GB" sz="800" kern="1200" dirty="0" smtClean="0">
                  <a:solidFill>
                    <a:srgbClr val="E60000"/>
                  </a:solidFill>
                  <a:latin typeface="Vodafone Rg"/>
                </a:endParaRPr>
              </a:p>
            </p:txBody>
          </p:sp>
          <p:pic>
            <p:nvPicPr>
              <p:cNvPr id="90" name="Picture 2" descr="http://www.dsquares.com/wp-content/uploads/2014/01/VFred.jpg"/>
              <p:cNvPicPr>
                <a:picLocks noChangeAspect="1" noChangeArrowheads="1"/>
              </p:cNvPicPr>
              <p:nvPr/>
            </p:nvPicPr>
            <p:blipFill>
              <a:blip r:embed="rId9" cstate="email"/>
              <a:srcRect/>
              <a:stretch>
                <a:fillRect/>
              </a:stretch>
            </p:blipFill>
            <p:spPr bwMode="auto">
              <a:xfrm>
                <a:off x="4209024" y="2412501"/>
                <a:ext cx="636567" cy="374629"/>
              </a:xfrm>
              <a:prstGeom prst="rect">
                <a:avLst/>
              </a:prstGeom>
              <a:noFill/>
              <a:ln>
                <a:noFill/>
              </a:ln>
            </p:spPr>
          </p:pic>
          <p:grpSp>
            <p:nvGrpSpPr>
              <p:cNvPr id="91" name="Group 112"/>
              <p:cNvGrpSpPr/>
              <p:nvPr/>
            </p:nvGrpSpPr>
            <p:grpSpPr>
              <a:xfrm>
                <a:off x="5167368" y="2418565"/>
                <a:ext cx="749895" cy="368565"/>
                <a:chOff x="211615" y="3532911"/>
                <a:chExt cx="862209" cy="394361"/>
              </a:xfrm>
            </p:grpSpPr>
            <p:sp>
              <p:nvSpPr>
                <p:cNvPr id="92" name="Rounded Rectangle 91"/>
                <p:cNvSpPr/>
                <p:nvPr/>
              </p:nvSpPr>
              <p:spPr>
                <a:xfrm>
                  <a:off x="461824" y="3606035"/>
                  <a:ext cx="612000" cy="248112"/>
                </a:xfrm>
                <a:prstGeom prst="roundRect">
                  <a:avLst/>
                </a:prstGeom>
                <a:solidFill>
                  <a:srgbClr val="EA2314"/>
                </a:solidFill>
                <a:ln w="9525"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0000" tIns="6350" rIns="6350" bIns="6350" numCol="1" spcCol="1270" rtlCol="0" anchor="ctr" anchorCtr="0">
                  <a:noAutofit/>
                </a:bodyPr>
                <a:lstStyle/>
                <a:p>
                  <a:pPr algn="ctr" defTabSz="444500">
                    <a:lnSpc>
                      <a:spcPct val="90000"/>
                    </a:lnSpc>
                    <a:spcBef>
                      <a:spcPct val="0"/>
                    </a:spcBef>
                    <a:spcAft>
                      <a:spcPct val="35000"/>
                    </a:spcAft>
                  </a:pPr>
                  <a:r>
                    <a:rPr lang="en-GB" sz="700" b="1" dirty="0" smtClean="0">
                      <a:solidFill>
                        <a:schemeClr val="bg1"/>
                      </a:solidFill>
                      <a:latin typeface="Vodafone Rg"/>
                    </a:rPr>
                    <a:t>Indirect</a:t>
                  </a:r>
                  <a:endParaRPr lang="en-GB" sz="700" b="1" dirty="0">
                    <a:solidFill>
                      <a:schemeClr val="bg1"/>
                    </a:solidFill>
                    <a:latin typeface="Vodafone Rg"/>
                  </a:endParaRPr>
                </a:p>
              </p:txBody>
            </p:sp>
            <p:sp>
              <p:nvSpPr>
                <p:cNvPr id="104" name="Oval 103"/>
                <p:cNvSpPr/>
                <p:nvPr/>
              </p:nvSpPr>
              <p:spPr>
                <a:xfrm>
                  <a:off x="211615" y="3532911"/>
                  <a:ext cx="398174" cy="394361"/>
                </a:xfrm>
                <a:prstGeom prst="ellipse">
                  <a:avLst/>
                </a:prstGeom>
                <a:solidFill>
                  <a:srgbClr val="EA2314"/>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920" dirty="0">
                    <a:solidFill>
                      <a:srgbClr val="34342B"/>
                    </a:solidFill>
                    <a:latin typeface="Vodafone Rg"/>
                  </a:endParaRPr>
                </a:p>
              </p:txBody>
            </p:sp>
            <p:pic>
              <p:nvPicPr>
                <p:cNvPr id="105" name="Picture 2" descr="https://www.cloudsigma.com/wp-content/uploads/affiliate.png"/>
                <p:cNvPicPr>
                  <a:picLocks noChangeAspect="1" noChangeArrowheads="1"/>
                </p:cNvPicPr>
                <p:nvPr/>
              </p:nvPicPr>
              <p:blipFill>
                <a:blip r:embed="rId10" cstate="email">
                  <a:biLevel thresh="25000"/>
                  <a:extLst>
                    <a:ext uri="{28A0092B-C50C-407E-A947-70E740481C1C}">
                      <a14:useLocalDpi xmlns:a14="http://schemas.microsoft.com/office/drawing/2010/main"/>
                    </a:ext>
                  </a:extLst>
                </a:blip>
                <a:srcRect/>
                <a:stretch>
                  <a:fillRect/>
                </a:stretch>
              </p:blipFill>
              <p:spPr bwMode="auto">
                <a:xfrm>
                  <a:off x="252603" y="3573507"/>
                  <a:ext cx="316198" cy="313169"/>
                </a:xfrm>
                <a:prstGeom prst="rect">
                  <a:avLst/>
                </a:prstGeom>
                <a:noFill/>
                <a:ln>
                  <a:noFill/>
                </a:ln>
                <a:extLst>
                  <a:ext uri="{909E8E84-426E-40dd-AFC4-6F175D3DCCD1}">
                    <a14:hiddenFill xmlns="" xmlns:a14="http://schemas.microsoft.com/office/drawing/2010/main">
                      <a:solidFill>
                        <a:srgbClr val="FFFFFF"/>
                      </a:solidFill>
                    </a14:hiddenFill>
                  </a:ext>
                </a:extLst>
              </p:spPr>
            </p:pic>
          </p:grpSp>
        </p:grpSp>
        <p:cxnSp>
          <p:nvCxnSpPr>
            <p:cNvPr id="106" name="Straight Connector 105"/>
            <p:cNvCxnSpPr/>
            <p:nvPr/>
          </p:nvCxnSpPr>
          <p:spPr>
            <a:xfrm flipH="1">
              <a:off x="965299" y="3459234"/>
              <a:ext cx="6766560" cy="0"/>
            </a:xfrm>
            <a:prstGeom prst="line">
              <a:avLst/>
            </a:prstGeom>
            <a:ln>
              <a:noFill/>
              <a:prstDash val="dash"/>
            </a:ln>
          </p:spPr>
          <p:style>
            <a:lnRef idx="1">
              <a:schemeClr val="accent1"/>
            </a:lnRef>
            <a:fillRef idx="0">
              <a:schemeClr val="accent1"/>
            </a:fillRef>
            <a:effectRef idx="0">
              <a:schemeClr val="accent1"/>
            </a:effectRef>
            <a:fontRef idx="minor">
              <a:schemeClr val="tx1"/>
            </a:fontRef>
          </p:style>
        </p:cxnSp>
        <p:pic>
          <p:nvPicPr>
            <p:cNvPr id="107" name="Picture 16" descr="C:\Data\Template\it.png"/>
            <p:cNvPicPr preferRelativeResize="0">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049970" y="2555332"/>
              <a:ext cx="432861" cy="43200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108" name="Picture 2"/>
            <p:cNvPicPr preferRelativeResize="0">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1049970" y="3792136"/>
              <a:ext cx="457792" cy="432000"/>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109" name="Group 108"/>
            <p:cNvGrpSpPr/>
            <p:nvPr/>
          </p:nvGrpSpPr>
          <p:grpSpPr>
            <a:xfrm>
              <a:off x="2382809" y="1156191"/>
              <a:ext cx="1284139" cy="748906"/>
              <a:chOff x="2375664" y="1156191"/>
              <a:chExt cx="1284139" cy="748906"/>
            </a:xfrm>
          </p:grpSpPr>
          <p:sp>
            <p:nvSpPr>
              <p:cNvPr id="110" name="Rectangle 109"/>
              <p:cNvSpPr/>
              <p:nvPr/>
            </p:nvSpPr>
            <p:spPr>
              <a:xfrm>
                <a:off x="2375664" y="1156191"/>
                <a:ext cx="1284139" cy="720000"/>
              </a:xfrm>
              <a:prstGeom prst="rect">
                <a:avLst/>
              </a:prstGeom>
              <a:noFill/>
              <a:ln w="1905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dirty="0">
                  <a:solidFill>
                    <a:srgbClr val="34342B"/>
                  </a:solidFill>
                  <a:latin typeface="Vodafone Rg"/>
                </a:endParaRPr>
              </a:p>
            </p:txBody>
          </p:sp>
          <p:sp>
            <p:nvSpPr>
              <p:cNvPr id="111" name="Rectangle 110"/>
              <p:cNvSpPr/>
              <p:nvPr/>
            </p:nvSpPr>
            <p:spPr>
              <a:xfrm>
                <a:off x="2490333" y="1188714"/>
                <a:ext cx="1054800" cy="196343"/>
              </a:xfrm>
              <a:prstGeom prst="rect">
                <a:avLst/>
              </a:prstGeom>
              <a:solidFill>
                <a:schemeClr val="accent5"/>
              </a:solidFill>
              <a:ln w="6350">
                <a:noFill/>
              </a:ln>
            </p:spPr>
            <p:txBody>
              <a:bodyPr wrap="square" lIns="36000" rIns="36000" anchor="ctr">
                <a:noAutofit/>
              </a:bodyPr>
              <a:lstStyle/>
              <a:p>
                <a:pPr algn="ctr">
                  <a:lnSpc>
                    <a:spcPts val="1500"/>
                  </a:lnSpc>
                </a:pPr>
                <a:r>
                  <a:rPr lang="en-GB" sz="800" b="1" dirty="0" smtClean="0">
                    <a:solidFill>
                      <a:schemeClr val="bg1"/>
                    </a:solidFill>
                    <a:latin typeface="Vodafone Rg"/>
                  </a:rPr>
                  <a:t>Location </a:t>
                </a:r>
                <a:r>
                  <a:rPr lang="en-GB" sz="800" b="1" dirty="0">
                    <a:solidFill>
                      <a:schemeClr val="bg1"/>
                    </a:solidFill>
                    <a:latin typeface="Vodafone Rg"/>
                  </a:rPr>
                  <a:t>Tracking</a:t>
                </a:r>
              </a:p>
            </p:txBody>
          </p:sp>
          <p:sp>
            <p:nvSpPr>
              <p:cNvPr id="112" name="Rectangle 111"/>
              <p:cNvSpPr/>
              <p:nvPr/>
            </p:nvSpPr>
            <p:spPr>
              <a:xfrm>
                <a:off x="2490333" y="1425985"/>
                <a:ext cx="1054800" cy="196343"/>
              </a:xfrm>
              <a:prstGeom prst="rect">
                <a:avLst/>
              </a:prstGeom>
              <a:solidFill>
                <a:schemeClr val="accent5"/>
              </a:solidFill>
              <a:ln w="6350">
                <a:noFill/>
              </a:ln>
            </p:spPr>
            <p:txBody>
              <a:bodyPr wrap="square" lIns="36000" rIns="36000" anchor="ctr">
                <a:noAutofit/>
              </a:bodyPr>
              <a:lstStyle/>
              <a:p>
                <a:pPr algn="ctr">
                  <a:lnSpc>
                    <a:spcPts val="1500"/>
                  </a:lnSpc>
                </a:pPr>
                <a:r>
                  <a:rPr lang="en-GB" sz="800" b="1" dirty="0">
                    <a:solidFill>
                      <a:schemeClr val="bg1"/>
                    </a:solidFill>
                    <a:latin typeface="Vodafone Rg"/>
                  </a:rPr>
                  <a:t>Site </a:t>
                </a:r>
                <a:r>
                  <a:rPr lang="en-GB" sz="800" b="1" dirty="0" smtClean="0">
                    <a:solidFill>
                      <a:schemeClr val="bg1"/>
                    </a:solidFill>
                    <a:latin typeface="Vodafone Rg"/>
                  </a:rPr>
                  <a:t>Surveillance</a:t>
                </a:r>
                <a:endParaRPr lang="en-US" sz="800" b="1" baseline="30000" dirty="0">
                  <a:solidFill>
                    <a:srgbClr val="FFFFFF"/>
                  </a:solidFill>
                  <a:latin typeface="Vodafone Rg"/>
                </a:endParaRPr>
              </a:p>
            </p:txBody>
          </p:sp>
          <p:sp>
            <p:nvSpPr>
              <p:cNvPr id="113" name="Rectangle 112"/>
              <p:cNvSpPr/>
              <p:nvPr/>
            </p:nvSpPr>
            <p:spPr>
              <a:xfrm>
                <a:off x="2500114" y="1622328"/>
                <a:ext cx="1146436" cy="282769"/>
              </a:xfrm>
              <a:prstGeom prst="rect">
                <a:avLst/>
              </a:prstGeom>
              <a:no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600" dirty="0" smtClean="0">
                    <a:solidFill>
                      <a:srgbClr val="E60000"/>
                    </a:solidFill>
                    <a:latin typeface="Vodafone Rg"/>
                  </a:rPr>
                  <a:t>80INR </a:t>
                </a:r>
                <a:r>
                  <a:rPr lang="en-GB" sz="800" dirty="0" smtClean="0">
                    <a:solidFill>
                      <a:srgbClr val="E60000"/>
                    </a:solidFill>
                    <a:latin typeface="Vodafone Rg"/>
                  </a:rPr>
                  <a:t>/ </a:t>
                </a:r>
                <a:r>
                  <a:rPr lang="en-GB" sz="800" dirty="0">
                    <a:solidFill>
                      <a:srgbClr val="E60000"/>
                    </a:solidFill>
                    <a:latin typeface="Vodafone Rg"/>
                  </a:rPr>
                  <a:t>user</a:t>
                </a:r>
              </a:p>
            </p:txBody>
          </p:sp>
        </p:grpSp>
        <p:grpSp>
          <p:nvGrpSpPr>
            <p:cNvPr id="114" name="Group 113"/>
            <p:cNvGrpSpPr/>
            <p:nvPr/>
          </p:nvGrpSpPr>
          <p:grpSpPr>
            <a:xfrm>
              <a:off x="2382809" y="2375192"/>
              <a:ext cx="1284139" cy="753359"/>
              <a:chOff x="2385888" y="2375192"/>
              <a:chExt cx="1284139" cy="753359"/>
            </a:xfrm>
          </p:grpSpPr>
          <p:sp>
            <p:nvSpPr>
              <p:cNvPr id="115" name="Rectangle 114"/>
              <p:cNvSpPr/>
              <p:nvPr/>
            </p:nvSpPr>
            <p:spPr>
              <a:xfrm>
                <a:off x="2385888" y="2375192"/>
                <a:ext cx="1284139" cy="720000"/>
              </a:xfrm>
              <a:prstGeom prst="rect">
                <a:avLst/>
              </a:prstGeom>
              <a:noFill/>
              <a:ln w="1905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dirty="0">
                  <a:solidFill>
                    <a:srgbClr val="34342B"/>
                  </a:solidFill>
                  <a:latin typeface="Vodafone Rg"/>
                </a:endParaRPr>
              </a:p>
            </p:txBody>
          </p:sp>
          <p:sp>
            <p:nvSpPr>
              <p:cNvPr id="116" name="Rectangle 115"/>
              <p:cNvSpPr/>
              <p:nvPr/>
            </p:nvSpPr>
            <p:spPr>
              <a:xfrm>
                <a:off x="2500557" y="2562469"/>
                <a:ext cx="1054800" cy="196343"/>
              </a:xfrm>
              <a:prstGeom prst="rect">
                <a:avLst/>
              </a:prstGeom>
              <a:solidFill>
                <a:schemeClr val="accent3"/>
              </a:solidFill>
              <a:ln w="6350">
                <a:noFill/>
              </a:ln>
            </p:spPr>
            <p:txBody>
              <a:bodyPr wrap="square" lIns="36000" rIns="36000" anchor="ctr">
                <a:noAutofit/>
              </a:bodyPr>
              <a:lstStyle/>
              <a:p>
                <a:pPr algn="ctr">
                  <a:lnSpc>
                    <a:spcPct val="90000"/>
                  </a:lnSpc>
                </a:pPr>
                <a:r>
                  <a:rPr lang="en-GB" sz="900" b="1" dirty="0" smtClean="0">
                    <a:solidFill>
                      <a:schemeClr val="bg1"/>
                    </a:solidFill>
                    <a:latin typeface="Vodafone Rg"/>
                  </a:rPr>
                  <a:t>Mobile POS</a:t>
                </a:r>
                <a:endParaRPr lang="en-GB" sz="900" b="1" dirty="0">
                  <a:solidFill>
                    <a:schemeClr val="bg1"/>
                  </a:solidFill>
                  <a:latin typeface="Vodafone Rg"/>
                </a:endParaRPr>
              </a:p>
            </p:txBody>
          </p:sp>
          <p:sp>
            <p:nvSpPr>
              <p:cNvPr id="117" name="Rectangle 116"/>
              <p:cNvSpPr/>
              <p:nvPr/>
            </p:nvSpPr>
            <p:spPr>
              <a:xfrm>
                <a:off x="2510338" y="2845782"/>
                <a:ext cx="1146436" cy="282769"/>
              </a:xfrm>
              <a:prstGeom prst="rect">
                <a:avLst/>
              </a:prstGeom>
              <a:no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600" dirty="0" smtClean="0">
                    <a:solidFill>
                      <a:srgbClr val="E60000"/>
                    </a:solidFill>
                    <a:latin typeface="Vodafone Rg"/>
                  </a:rPr>
                  <a:t>€5 </a:t>
                </a:r>
                <a:r>
                  <a:rPr lang="en-GB" sz="800" dirty="0" smtClean="0">
                    <a:solidFill>
                      <a:srgbClr val="E60000"/>
                    </a:solidFill>
                    <a:latin typeface="Vodafone Rg"/>
                  </a:rPr>
                  <a:t>/ </a:t>
                </a:r>
                <a:r>
                  <a:rPr lang="en-GB" sz="800" dirty="0">
                    <a:solidFill>
                      <a:srgbClr val="E60000"/>
                    </a:solidFill>
                    <a:latin typeface="Vodafone Rg"/>
                  </a:rPr>
                  <a:t>user</a:t>
                </a:r>
              </a:p>
            </p:txBody>
          </p:sp>
        </p:grpSp>
        <p:grpSp>
          <p:nvGrpSpPr>
            <p:cNvPr id="118" name="Group 117"/>
            <p:cNvGrpSpPr/>
            <p:nvPr/>
          </p:nvGrpSpPr>
          <p:grpSpPr>
            <a:xfrm>
              <a:off x="2382809" y="3692140"/>
              <a:ext cx="1284139" cy="752231"/>
              <a:chOff x="2389953" y="3692140"/>
              <a:chExt cx="1284139" cy="752231"/>
            </a:xfrm>
          </p:grpSpPr>
          <p:sp>
            <p:nvSpPr>
              <p:cNvPr id="119" name="Rectangle 118"/>
              <p:cNvSpPr/>
              <p:nvPr/>
            </p:nvSpPr>
            <p:spPr>
              <a:xfrm>
                <a:off x="2389953" y="3692140"/>
                <a:ext cx="1284139" cy="720000"/>
              </a:xfrm>
              <a:prstGeom prst="rect">
                <a:avLst/>
              </a:prstGeom>
              <a:noFill/>
              <a:ln w="1905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dirty="0">
                  <a:solidFill>
                    <a:srgbClr val="34342B"/>
                  </a:solidFill>
                  <a:latin typeface="Vodafone Rg"/>
                </a:endParaRPr>
              </a:p>
            </p:txBody>
          </p:sp>
          <p:sp>
            <p:nvSpPr>
              <p:cNvPr id="120" name="Rectangle 119"/>
              <p:cNvSpPr/>
              <p:nvPr/>
            </p:nvSpPr>
            <p:spPr>
              <a:xfrm>
                <a:off x="2481836" y="3736193"/>
                <a:ext cx="1097280" cy="180000"/>
              </a:xfrm>
              <a:prstGeom prst="rect">
                <a:avLst/>
              </a:prstGeom>
              <a:solidFill>
                <a:schemeClr val="accent3"/>
              </a:solidFill>
              <a:ln w="6350">
                <a:noFill/>
              </a:ln>
            </p:spPr>
            <p:txBody>
              <a:bodyPr wrap="square" lIns="36000" rIns="36000" anchor="ctr">
                <a:noAutofit/>
              </a:bodyPr>
              <a:lstStyle/>
              <a:p>
                <a:pPr algn="ctr">
                  <a:lnSpc>
                    <a:spcPct val="90000"/>
                  </a:lnSpc>
                </a:pPr>
                <a:r>
                  <a:rPr lang="en-GB" sz="900" b="1" dirty="0" smtClean="0">
                    <a:solidFill>
                      <a:schemeClr val="bg1"/>
                    </a:solidFill>
                    <a:latin typeface="Vodafone Rg"/>
                  </a:rPr>
                  <a:t>Mobile Advertising</a:t>
                </a:r>
                <a:endParaRPr lang="en-GB" sz="900" b="1" dirty="0">
                  <a:solidFill>
                    <a:schemeClr val="bg1"/>
                  </a:solidFill>
                  <a:latin typeface="Vodafone Rg"/>
                </a:endParaRPr>
              </a:p>
            </p:txBody>
          </p:sp>
          <p:sp>
            <p:nvSpPr>
              <p:cNvPr id="121" name="Rectangle 120"/>
              <p:cNvSpPr/>
              <p:nvPr/>
            </p:nvSpPr>
            <p:spPr>
              <a:xfrm>
                <a:off x="2473943" y="4161602"/>
                <a:ext cx="1146436" cy="282769"/>
              </a:xfrm>
              <a:prstGeom prst="rect">
                <a:avLst/>
              </a:prstGeom>
              <a:no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00" dirty="0" smtClean="0">
                    <a:solidFill>
                      <a:srgbClr val="E60000"/>
                    </a:solidFill>
                    <a:latin typeface="Vodafone Rg"/>
                  </a:rPr>
                  <a:t>inclusive</a:t>
                </a:r>
                <a:endParaRPr lang="en-GB" sz="300" dirty="0">
                  <a:solidFill>
                    <a:srgbClr val="E60000"/>
                  </a:solidFill>
                  <a:latin typeface="Vodafone Rg"/>
                </a:endParaRPr>
              </a:p>
            </p:txBody>
          </p:sp>
          <p:sp>
            <p:nvSpPr>
              <p:cNvPr id="122" name="Rectangle 121"/>
              <p:cNvSpPr/>
              <p:nvPr/>
            </p:nvSpPr>
            <p:spPr>
              <a:xfrm>
                <a:off x="2480126" y="3981059"/>
                <a:ext cx="1097280" cy="180000"/>
              </a:xfrm>
              <a:prstGeom prst="rect">
                <a:avLst/>
              </a:prstGeom>
              <a:solidFill>
                <a:schemeClr val="accent3"/>
              </a:solidFill>
              <a:ln w="6350">
                <a:noFill/>
              </a:ln>
            </p:spPr>
            <p:txBody>
              <a:bodyPr wrap="square" lIns="36000" rIns="36000" anchor="ctr">
                <a:noAutofit/>
              </a:bodyPr>
              <a:lstStyle/>
              <a:p>
                <a:pPr algn="ctr">
                  <a:lnSpc>
                    <a:spcPct val="90000"/>
                  </a:lnSpc>
                </a:pPr>
                <a:r>
                  <a:rPr lang="en-GB" sz="900" b="1" dirty="0" smtClean="0">
                    <a:solidFill>
                      <a:schemeClr val="bg1"/>
                    </a:solidFill>
                    <a:latin typeface="Vodafone Rg"/>
                  </a:rPr>
                  <a:t>Delivery Service #</a:t>
                </a:r>
                <a:endParaRPr lang="en-GB" sz="900" b="1" dirty="0">
                  <a:solidFill>
                    <a:schemeClr val="bg1"/>
                  </a:solidFill>
                  <a:latin typeface="Vodafone Rg"/>
                </a:endParaRPr>
              </a:p>
            </p:txBody>
          </p:sp>
        </p:grpSp>
      </p:grpSp>
      <p:grpSp>
        <p:nvGrpSpPr>
          <p:cNvPr id="93" name="Group 92"/>
          <p:cNvGrpSpPr/>
          <p:nvPr/>
        </p:nvGrpSpPr>
        <p:grpSpPr>
          <a:xfrm>
            <a:off x="0" y="-1"/>
            <a:ext cx="1945904" cy="5143501"/>
            <a:chOff x="0" y="-1"/>
            <a:chExt cx="1945904" cy="5143501"/>
          </a:xfrm>
        </p:grpSpPr>
        <p:grpSp>
          <p:nvGrpSpPr>
            <p:cNvPr id="94" name="Group 93"/>
            <p:cNvGrpSpPr/>
            <p:nvPr/>
          </p:nvGrpSpPr>
          <p:grpSpPr>
            <a:xfrm>
              <a:off x="0" y="-1"/>
              <a:ext cx="1945904" cy="5143501"/>
              <a:chOff x="0" y="-1"/>
              <a:chExt cx="1945904" cy="5143501"/>
            </a:xfrm>
          </p:grpSpPr>
          <p:sp>
            <p:nvSpPr>
              <p:cNvPr id="96" name="Rectangle 95"/>
              <p:cNvSpPr/>
              <p:nvPr/>
            </p:nvSpPr>
            <p:spPr>
              <a:xfrm>
                <a:off x="0" y="-1"/>
                <a:ext cx="1945904" cy="5143501"/>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t="100000" r="100000"/>
                </a:path>
                <a:tileRect l="-100000" b="-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98" name="Pentagon 97"/>
              <p:cNvSpPr>
                <a:spLocks noChangeAspect="1"/>
              </p:cNvSpPr>
              <p:nvPr/>
            </p:nvSpPr>
            <p:spPr>
              <a:xfrm>
                <a:off x="51846"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Introduction</a:t>
                </a:r>
              </a:p>
            </p:txBody>
          </p:sp>
          <p:sp>
            <p:nvSpPr>
              <p:cNvPr id="99" name="Pentagon 98"/>
              <p:cNvSpPr>
                <a:spLocks noChangeAspect="1"/>
              </p:cNvSpPr>
              <p:nvPr/>
            </p:nvSpPr>
            <p:spPr>
              <a:xfrm>
                <a:off x="51846"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100" name="Pentagon 99"/>
              <p:cNvSpPr>
                <a:spLocks noChangeAspect="1"/>
              </p:cNvSpPr>
              <p:nvPr/>
            </p:nvSpPr>
            <p:spPr>
              <a:xfrm>
                <a:off x="58260" y="1740607"/>
                <a:ext cx="1764000" cy="415048"/>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grpSp>
        <p:sp>
          <p:nvSpPr>
            <p:cNvPr id="95" name="TextBox 94"/>
            <p:cNvSpPr txBox="1"/>
            <p:nvPr/>
          </p:nvSpPr>
          <p:spPr>
            <a:xfrm>
              <a:off x="71120" y="2214932"/>
              <a:ext cx="1794426" cy="1368347"/>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New technology</a:t>
              </a:r>
            </a:p>
            <a:p>
              <a:pPr>
                <a:tabLst>
                  <a:tab pos="93663" algn="l"/>
                </a:tabLst>
              </a:pPr>
              <a:r>
                <a:rPr lang="en-US" sz="1200" dirty="0">
                  <a:solidFill>
                    <a:srgbClr val="888888"/>
                  </a:solidFill>
                  <a:latin typeface="Vodafone Rg"/>
                </a:rPr>
                <a:t>New</a:t>
              </a:r>
              <a:r>
                <a:rPr lang="en-US" sz="1200" b="1" dirty="0">
                  <a:solidFill>
                    <a:schemeClr val="accent1"/>
                  </a:solidFill>
                  <a:latin typeface="Vodafone Rg"/>
                </a:rPr>
                <a:t> </a:t>
              </a:r>
              <a:r>
                <a:rPr lang="en-US" sz="1200" dirty="0">
                  <a:solidFill>
                    <a:srgbClr val="888888"/>
                  </a:solidFill>
                  <a:latin typeface="Vodafone Rg"/>
                </a:rPr>
                <a:t>competition</a:t>
              </a:r>
            </a:p>
            <a:p>
              <a:pPr>
                <a:tabLst>
                  <a:tab pos="93663" algn="l"/>
                </a:tabLst>
              </a:pPr>
              <a:r>
                <a:rPr lang="en-US" sz="1200" dirty="0">
                  <a:solidFill>
                    <a:srgbClr val="888888"/>
                  </a:solidFill>
                  <a:latin typeface="Vodafone Rg"/>
                </a:rPr>
                <a:t>Small Business Solutions overview</a:t>
              </a:r>
            </a:p>
            <a:p>
              <a:pPr>
                <a:tabLst>
                  <a:tab pos="93663" algn="l"/>
                </a:tabLst>
              </a:pPr>
              <a:r>
                <a:rPr lang="en-US" sz="1200" dirty="0">
                  <a:solidFill>
                    <a:srgbClr val="888888"/>
                  </a:solidFill>
                  <a:latin typeface="Vodafone Rg"/>
                </a:rPr>
                <a:t>Core business needs</a:t>
              </a:r>
            </a:p>
            <a:p>
              <a:pPr>
                <a:tabLst>
                  <a:tab pos="93663" algn="l"/>
                </a:tabLst>
              </a:pPr>
              <a:r>
                <a:rPr lang="en-US" sz="1200" b="1" dirty="0">
                  <a:solidFill>
                    <a:schemeClr val="accent1"/>
                  </a:solidFill>
                  <a:latin typeface="Vodafone Rg"/>
                </a:rPr>
                <a:t>Vodafone SMB solutions</a:t>
              </a:r>
            </a:p>
            <a:p>
              <a:pPr>
                <a:tabLst>
                  <a:tab pos="93663" algn="l"/>
                </a:tabLst>
              </a:pPr>
              <a:r>
                <a:rPr lang="en-US" sz="1200" dirty="0" smtClean="0">
                  <a:solidFill>
                    <a:srgbClr val="888888"/>
                  </a:solidFill>
                  <a:latin typeface="Vodafone Rg"/>
                </a:rPr>
                <a:t>Test yourself</a:t>
              </a:r>
            </a:p>
          </p:txBody>
        </p:sp>
      </p:grpSp>
      <p:sp>
        <p:nvSpPr>
          <p:cNvPr id="101" name="23 Rectángulo"/>
          <p:cNvSpPr/>
          <p:nvPr/>
        </p:nvSpPr>
        <p:spPr>
          <a:xfrm>
            <a:off x="0" y="-1"/>
            <a:ext cx="9144000" cy="617539"/>
          </a:xfrm>
          <a:prstGeom prst="rect">
            <a:avLst/>
          </a:prstGeom>
          <a:solidFill>
            <a:srgbClr val="80008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102" name="6 CuadroTexto"/>
          <p:cNvSpPr txBox="1"/>
          <p:nvPr/>
        </p:nvSpPr>
        <p:spPr>
          <a:xfrm>
            <a:off x="1408482" y="-43931"/>
            <a:ext cx="66179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What are Small Business Solutions?</a:t>
            </a:r>
            <a:endParaRPr lang="en-GB" sz="2800" b="1" dirty="0" smtClean="0">
              <a:solidFill>
                <a:schemeClr val="bg1"/>
              </a:solidFill>
              <a:latin typeface="Vodafone Rg"/>
            </a:endParaRPr>
          </a:p>
        </p:txBody>
      </p:sp>
      <p:pic>
        <p:nvPicPr>
          <p:cNvPr id="103" name="Picture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69752" y="38164"/>
            <a:ext cx="435530" cy="602887"/>
          </a:xfrm>
          <a:prstGeom prst="rect">
            <a:avLst/>
          </a:prstGeom>
        </p:spPr>
      </p:pic>
      <p:sp>
        <p:nvSpPr>
          <p:cNvPr id="131" name="Pentagon 130"/>
          <p:cNvSpPr>
            <a:spLocks noChangeAspect="1"/>
          </p:cNvSpPr>
          <p:nvPr/>
        </p:nvSpPr>
        <p:spPr>
          <a:xfrm>
            <a:off x="58260" y="374043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Tree>
    <p:extLst>
      <p:ext uri="{BB962C8B-B14F-4D97-AF65-F5344CB8AC3E}">
        <p14:creationId xmlns:p14="http://schemas.microsoft.com/office/powerpoint/2010/main" val="367327540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21" name="TextBox 20"/>
          <p:cNvSpPr txBox="1"/>
          <p:nvPr/>
        </p:nvSpPr>
        <p:spPr>
          <a:xfrm>
            <a:off x="2330376" y="1000125"/>
            <a:ext cx="6283399" cy="3403163"/>
          </a:xfrm>
          <a:prstGeom prst="rect">
            <a:avLst/>
          </a:prstGeom>
        </p:spPr>
        <p:txBody>
          <a:bodyPr wrap="square" lIns="0" tIns="0" rIns="0" bIns="0" rtlCol="0">
            <a:noAutofit/>
          </a:bodyPr>
          <a:lstStyle/>
          <a:p>
            <a:pPr algn="ctr"/>
            <a:r>
              <a:rPr lang="en-US" sz="2000" dirty="0" smtClean="0">
                <a:latin typeface="Vodafone Rg"/>
              </a:rPr>
              <a:t>You </a:t>
            </a:r>
            <a:r>
              <a:rPr lang="en-US" sz="2000" dirty="0">
                <a:latin typeface="Vodafone Rg"/>
              </a:rPr>
              <a:t>have completed the material for Module </a:t>
            </a:r>
            <a:r>
              <a:rPr lang="en-US" sz="2000" dirty="0" smtClean="0">
                <a:latin typeface="Vodafone Rg"/>
              </a:rPr>
              <a:t>2.</a:t>
            </a:r>
            <a:endParaRPr lang="en-US" sz="2000" dirty="0">
              <a:latin typeface="Vodafone Rg"/>
            </a:endParaRPr>
          </a:p>
          <a:p>
            <a:pPr algn="ctr"/>
            <a:endParaRPr lang="en-US" sz="2000" dirty="0">
              <a:latin typeface="Vodafone Rg"/>
            </a:endParaRPr>
          </a:p>
          <a:p>
            <a:pPr algn="ctr"/>
            <a:r>
              <a:rPr lang="en-US" sz="2000" dirty="0" smtClean="0">
                <a:latin typeface="Vodafone Rg"/>
              </a:rPr>
              <a:t>How confident do you feel with the material you have learned in this module? </a:t>
            </a:r>
            <a:endParaRPr lang="en-US" sz="2000" dirty="0">
              <a:latin typeface="Vodafone Rg"/>
            </a:endParaRPr>
          </a:p>
          <a:p>
            <a:pPr algn="ctr"/>
            <a:endParaRPr lang="en-US" sz="2000" dirty="0">
              <a:latin typeface="Vodafone Rg"/>
            </a:endParaRPr>
          </a:p>
          <a:p>
            <a:pPr algn="ctr"/>
            <a:endParaRPr lang="en-US" sz="2000" dirty="0">
              <a:latin typeface="Vodafone Rg"/>
            </a:endParaRPr>
          </a:p>
          <a:p>
            <a:pPr algn="ctr"/>
            <a:endParaRPr lang="en-US" sz="2000" dirty="0">
              <a:latin typeface="Vodafone Rg"/>
            </a:endParaRPr>
          </a:p>
          <a:p>
            <a:pPr algn="ctr"/>
            <a:endParaRPr lang="en-US" sz="2000" dirty="0" smtClean="0">
              <a:latin typeface="Vodafone Rg"/>
            </a:endParaRPr>
          </a:p>
          <a:p>
            <a:pPr algn="ctr"/>
            <a:endParaRPr lang="en-US" sz="2000" dirty="0" smtClean="0">
              <a:latin typeface="Vodafone Rg"/>
            </a:endParaRPr>
          </a:p>
          <a:p>
            <a:pPr algn="ctr"/>
            <a:endParaRPr lang="en-GB" sz="2000" dirty="0" smtClean="0">
              <a:latin typeface="Vodafone Rg"/>
            </a:endParaRPr>
          </a:p>
          <a:p>
            <a:pPr algn="ctr"/>
            <a:endParaRPr lang="en-GB" sz="2000" dirty="0">
              <a:latin typeface="Vodafone Rg"/>
            </a:endParaRPr>
          </a:p>
          <a:p>
            <a:pPr algn="ctr"/>
            <a:endParaRPr lang="en-US" sz="2000" dirty="0">
              <a:latin typeface="Vodafone Rg"/>
            </a:endParaRPr>
          </a:p>
          <a:p>
            <a:endParaRPr lang="en-GB" sz="2000" dirty="0">
              <a:latin typeface="Vodafone Rg"/>
            </a:endParaRPr>
          </a:p>
          <a:p>
            <a:endParaRPr lang="en-US" sz="2000" dirty="0" smtClean="0">
              <a:latin typeface="Vodafone Rg"/>
            </a:endParaRPr>
          </a:p>
        </p:txBody>
      </p:sp>
      <p:sp>
        <p:nvSpPr>
          <p:cNvPr id="10" name="Pentagon 9">
            <a:hlinkClick r:id="rId3" action="ppaction://hlinksldjump"/>
          </p:cNvPr>
          <p:cNvSpPr>
            <a:spLocks noChangeAspect="1"/>
          </p:cNvSpPr>
          <p:nvPr/>
        </p:nvSpPr>
        <p:spPr>
          <a:xfrm>
            <a:off x="2332585" y="3330809"/>
            <a:ext cx="6281190" cy="360000"/>
          </a:xfrm>
          <a:prstGeom prst="homePlate">
            <a:avLst/>
          </a:prstGeom>
          <a:solidFill>
            <a:schemeClr val="accent3">
              <a:lumMod val="75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600" b="1" dirty="0" smtClean="0">
                <a:solidFill>
                  <a:schemeClr val="bg1"/>
                </a:solidFill>
                <a:latin typeface="Vodafone Rg"/>
              </a:rPr>
              <a:t>I am feeling confident – take me to the test</a:t>
            </a:r>
            <a:endParaRPr lang="en-GB" sz="1600" b="1" kern="1200" dirty="0" smtClean="0">
              <a:solidFill>
                <a:schemeClr val="bg1"/>
              </a:solidFill>
              <a:latin typeface="Vodafone Rg"/>
            </a:endParaRPr>
          </a:p>
        </p:txBody>
      </p:sp>
      <p:sp>
        <p:nvSpPr>
          <p:cNvPr id="15" name="Pentagon 14">
            <a:hlinkClick r:id="rId4" action="ppaction://hlinksldjump"/>
          </p:cNvPr>
          <p:cNvSpPr>
            <a:spLocks noChangeAspect="1"/>
          </p:cNvSpPr>
          <p:nvPr/>
        </p:nvSpPr>
        <p:spPr>
          <a:xfrm>
            <a:off x="2330376" y="4002254"/>
            <a:ext cx="6281190" cy="360000"/>
          </a:xfrm>
          <a:prstGeom prst="homePlate">
            <a:avLst/>
          </a:prstGeom>
          <a:solidFill>
            <a:schemeClr val="accent3">
              <a:lumMod val="75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600" b="1" dirty="0" smtClean="0">
                <a:solidFill>
                  <a:schemeClr val="bg1"/>
                </a:solidFill>
                <a:latin typeface="Vodafone Rg"/>
              </a:rPr>
              <a:t>I would like to review the module again before taking the test</a:t>
            </a:r>
            <a:endParaRPr lang="en-GB" sz="1600" b="1" kern="1200" dirty="0" smtClean="0">
              <a:solidFill>
                <a:schemeClr val="bg1"/>
              </a:solidFill>
              <a:latin typeface="Vodafone Rg"/>
            </a:endParaRPr>
          </a:p>
        </p:txBody>
      </p:sp>
      <p:grpSp>
        <p:nvGrpSpPr>
          <p:cNvPr id="16" name="Group 15"/>
          <p:cNvGrpSpPr/>
          <p:nvPr/>
        </p:nvGrpSpPr>
        <p:grpSpPr>
          <a:xfrm>
            <a:off x="0" y="-1"/>
            <a:ext cx="1945904" cy="5143501"/>
            <a:chOff x="0" y="-1"/>
            <a:chExt cx="1945904" cy="5143501"/>
          </a:xfrm>
        </p:grpSpPr>
        <p:grpSp>
          <p:nvGrpSpPr>
            <p:cNvPr id="17" name="Group 16"/>
            <p:cNvGrpSpPr/>
            <p:nvPr/>
          </p:nvGrpSpPr>
          <p:grpSpPr>
            <a:xfrm>
              <a:off x="0" y="-1"/>
              <a:ext cx="1945904" cy="5143501"/>
              <a:chOff x="0" y="-1"/>
              <a:chExt cx="1945904" cy="5143501"/>
            </a:xfrm>
          </p:grpSpPr>
          <p:sp>
            <p:nvSpPr>
              <p:cNvPr id="23" name="Rectangle 22"/>
              <p:cNvSpPr/>
              <p:nvPr/>
            </p:nvSpPr>
            <p:spPr>
              <a:xfrm>
                <a:off x="0" y="-1"/>
                <a:ext cx="1945904" cy="5143501"/>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t="100000" r="100000"/>
                </a:path>
                <a:tileRect l="-100000" b="-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25" name="Pentagon 24"/>
              <p:cNvSpPr>
                <a:spLocks noChangeAspect="1"/>
              </p:cNvSpPr>
              <p:nvPr/>
            </p:nvSpPr>
            <p:spPr>
              <a:xfrm>
                <a:off x="51846"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Introduction</a:t>
                </a:r>
              </a:p>
            </p:txBody>
          </p:sp>
          <p:sp>
            <p:nvSpPr>
              <p:cNvPr id="30" name="Pentagon 29"/>
              <p:cNvSpPr>
                <a:spLocks noChangeAspect="1"/>
              </p:cNvSpPr>
              <p:nvPr/>
            </p:nvSpPr>
            <p:spPr>
              <a:xfrm>
                <a:off x="51846"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31" name="Pentagon 30"/>
              <p:cNvSpPr>
                <a:spLocks noChangeAspect="1"/>
              </p:cNvSpPr>
              <p:nvPr/>
            </p:nvSpPr>
            <p:spPr>
              <a:xfrm>
                <a:off x="58260" y="1740607"/>
                <a:ext cx="1764000" cy="415048"/>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grpSp>
        <p:sp>
          <p:nvSpPr>
            <p:cNvPr id="22" name="TextBox 21"/>
            <p:cNvSpPr txBox="1"/>
            <p:nvPr/>
          </p:nvSpPr>
          <p:spPr>
            <a:xfrm>
              <a:off x="71120" y="2214932"/>
              <a:ext cx="1794426" cy="1368347"/>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New technology</a:t>
              </a:r>
            </a:p>
            <a:p>
              <a:pPr>
                <a:tabLst>
                  <a:tab pos="93663" algn="l"/>
                </a:tabLst>
              </a:pPr>
              <a:r>
                <a:rPr lang="en-US" sz="1200" dirty="0">
                  <a:solidFill>
                    <a:srgbClr val="888888"/>
                  </a:solidFill>
                  <a:latin typeface="Vodafone Rg"/>
                </a:rPr>
                <a:t>New</a:t>
              </a:r>
              <a:r>
                <a:rPr lang="en-US" sz="1200" b="1" dirty="0">
                  <a:solidFill>
                    <a:schemeClr val="accent1"/>
                  </a:solidFill>
                  <a:latin typeface="Vodafone Rg"/>
                </a:rPr>
                <a:t> </a:t>
              </a:r>
              <a:r>
                <a:rPr lang="en-US" sz="1200" dirty="0">
                  <a:solidFill>
                    <a:srgbClr val="888888"/>
                  </a:solidFill>
                  <a:latin typeface="Vodafone Rg"/>
                </a:rPr>
                <a:t>competition</a:t>
              </a:r>
            </a:p>
            <a:p>
              <a:pPr>
                <a:tabLst>
                  <a:tab pos="93663" algn="l"/>
                </a:tabLst>
              </a:pPr>
              <a:r>
                <a:rPr lang="en-US" sz="1200" dirty="0">
                  <a:solidFill>
                    <a:srgbClr val="888888"/>
                  </a:solidFill>
                  <a:latin typeface="Vodafone Rg"/>
                </a:rPr>
                <a:t>Small Business Solutions overview</a:t>
              </a:r>
            </a:p>
            <a:p>
              <a:pPr>
                <a:tabLst>
                  <a:tab pos="93663" algn="l"/>
                </a:tabLst>
              </a:pPr>
              <a:r>
                <a:rPr lang="en-US" sz="1200" dirty="0">
                  <a:solidFill>
                    <a:srgbClr val="888888"/>
                  </a:solidFill>
                  <a:latin typeface="Vodafone Rg"/>
                </a:rPr>
                <a:t>Core business needs</a:t>
              </a:r>
            </a:p>
            <a:p>
              <a:pPr>
                <a:tabLst>
                  <a:tab pos="93663" algn="l"/>
                </a:tabLst>
              </a:pPr>
              <a:r>
                <a:rPr lang="en-US" sz="1200" dirty="0">
                  <a:solidFill>
                    <a:srgbClr val="888888"/>
                  </a:solidFill>
                  <a:latin typeface="Vodafone Rg"/>
                </a:rPr>
                <a:t>Vodafone SMB solutions</a:t>
              </a:r>
            </a:p>
            <a:p>
              <a:pPr>
                <a:tabLst>
                  <a:tab pos="93663" algn="l"/>
                </a:tabLst>
              </a:pPr>
              <a:r>
                <a:rPr lang="en-US" sz="1200" b="1" dirty="0">
                  <a:solidFill>
                    <a:schemeClr val="accent1"/>
                  </a:solidFill>
                  <a:latin typeface="Vodafone Rg"/>
                </a:rPr>
                <a:t>Test yourself</a:t>
              </a:r>
            </a:p>
          </p:txBody>
        </p:sp>
      </p:grpSp>
      <p:sp>
        <p:nvSpPr>
          <p:cNvPr id="32" name="23 Rectángulo"/>
          <p:cNvSpPr/>
          <p:nvPr/>
        </p:nvSpPr>
        <p:spPr>
          <a:xfrm>
            <a:off x="0" y="-1"/>
            <a:ext cx="9144000" cy="617539"/>
          </a:xfrm>
          <a:prstGeom prst="rect">
            <a:avLst/>
          </a:prstGeom>
          <a:solidFill>
            <a:srgbClr val="80008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33" name="6 CuadroTexto"/>
          <p:cNvSpPr txBox="1"/>
          <p:nvPr/>
        </p:nvSpPr>
        <p:spPr>
          <a:xfrm>
            <a:off x="1408482" y="-43931"/>
            <a:ext cx="66179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What are Small Business Solutions?</a:t>
            </a:r>
            <a:endParaRPr lang="en-GB" sz="2800" b="1" dirty="0" smtClean="0">
              <a:solidFill>
                <a:schemeClr val="bg1"/>
              </a:solidFill>
              <a:latin typeface="Vodafone Rg"/>
            </a:endParaRPr>
          </a:p>
        </p:txBody>
      </p:sp>
      <p:pic>
        <p:nvPicPr>
          <p:cNvPr id="34"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752" y="38164"/>
            <a:ext cx="435530" cy="602887"/>
          </a:xfrm>
          <a:prstGeom prst="rect">
            <a:avLst/>
          </a:prstGeom>
        </p:spPr>
      </p:pic>
      <p:sp>
        <p:nvSpPr>
          <p:cNvPr id="35" name="Pentagon 34"/>
          <p:cNvSpPr>
            <a:spLocks noChangeAspect="1"/>
          </p:cNvSpPr>
          <p:nvPr/>
        </p:nvSpPr>
        <p:spPr>
          <a:xfrm>
            <a:off x="58260" y="374043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Tree>
    <p:extLst>
      <p:ext uri="{BB962C8B-B14F-4D97-AF65-F5344CB8AC3E}">
        <p14:creationId xmlns:p14="http://schemas.microsoft.com/office/powerpoint/2010/main" val="317229749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0" name="Title 2"/>
          <p:cNvSpPr>
            <a:spLocks noGrp="1"/>
          </p:cNvSpPr>
          <p:nvPr>
            <p:ph type="title"/>
          </p:nvPr>
        </p:nvSpPr>
        <p:spPr>
          <a:xfrm>
            <a:off x="2318107" y="778531"/>
            <a:ext cx="6512004" cy="875675"/>
          </a:xfrm>
        </p:spPr>
        <p:txBody>
          <a:bodyPr/>
          <a:lstStyle/>
          <a:p>
            <a:r>
              <a:rPr lang="en-US" dirty="0" smtClean="0">
                <a:latin typeface="Vodafone Rg"/>
              </a:rPr>
              <a:t>Question 1</a:t>
            </a:r>
            <a:endParaRPr lang="en-US" dirty="0">
              <a:latin typeface="Vodafone Rg"/>
            </a:endParaRPr>
          </a:p>
        </p:txBody>
      </p:sp>
      <p:sp>
        <p:nvSpPr>
          <p:cNvPr id="15" name="Content Placeholder 1"/>
          <p:cNvSpPr>
            <a:spLocks noGrp="1"/>
          </p:cNvSpPr>
          <p:nvPr>
            <p:ph idx="1"/>
          </p:nvPr>
        </p:nvSpPr>
        <p:spPr>
          <a:xfrm>
            <a:off x="2342728" y="1171603"/>
            <a:ext cx="6478875" cy="3577660"/>
          </a:xfrm>
        </p:spPr>
        <p:txBody>
          <a:bodyPr/>
          <a:lstStyle/>
          <a:p>
            <a:pPr marL="0" indent="0">
              <a:buNone/>
            </a:pPr>
            <a:r>
              <a:rPr lang="en-US" dirty="0">
                <a:latin typeface="Vodafone Rg"/>
              </a:rPr>
              <a:t>Why are small businesses deploying new technologies? </a:t>
            </a:r>
            <a:endParaRPr lang="en-US" dirty="0" smtClean="0">
              <a:latin typeface="Vodafone Rg"/>
            </a:endParaRPr>
          </a:p>
          <a:p>
            <a:pPr marL="0" indent="0">
              <a:buNone/>
            </a:pPr>
            <a:r>
              <a:rPr lang="en-US" dirty="0" smtClean="0">
                <a:latin typeface="Vodafone Rg"/>
              </a:rPr>
              <a:t>(</a:t>
            </a:r>
            <a:r>
              <a:rPr lang="en-US" dirty="0">
                <a:latin typeface="Vodafone Rg"/>
              </a:rPr>
              <a:t>Select the best answer)</a:t>
            </a:r>
          </a:p>
          <a:p>
            <a:pPr marL="0" indent="0">
              <a:buNone/>
            </a:pPr>
            <a:endParaRPr lang="en-US" dirty="0">
              <a:latin typeface="Vodafone Rg"/>
            </a:endParaRPr>
          </a:p>
        </p:txBody>
      </p:sp>
      <p:sp>
        <p:nvSpPr>
          <p:cNvPr id="16" name="TextBox 15">
            <a:hlinkClick r:id="rId3" action="ppaction://hlinksldjump"/>
          </p:cNvPr>
          <p:cNvSpPr txBox="1"/>
          <p:nvPr/>
        </p:nvSpPr>
        <p:spPr>
          <a:xfrm>
            <a:off x="2658793" y="194766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latin typeface="Vodafone Rg"/>
              </a:rPr>
              <a:t> a</a:t>
            </a:r>
            <a:r>
              <a:rPr lang="en-US" sz="1600" dirty="0">
                <a:latin typeface="Vodafone Rg"/>
              </a:rPr>
              <a:t>) Vendors are forcing them to</a:t>
            </a:r>
          </a:p>
          <a:p>
            <a:pPr marL="0" lvl="1"/>
            <a:endParaRPr lang="en-US" sz="1600" dirty="0" smtClean="0">
              <a:latin typeface="Vodafone Rg"/>
            </a:endParaRPr>
          </a:p>
        </p:txBody>
      </p:sp>
      <p:sp>
        <p:nvSpPr>
          <p:cNvPr id="17" name="TextBox 16">
            <a:hlinkClick r:id="rId4" action="ppaction://hlinksldjump"/>
          </p:cNvPr>
          <p:cNvSpPr txBox="1"/>
          <p:nvPr/>
        </p:nvSpPr>
        <p:spPr>
          <a:xfrm>
            <a:off x="2662565" y="2397260"/>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latin typeface="Vodafone Rg"/>
              </a:rPr>
              <a:t> b</a:t>
            </a:r>
            <a:r>
              <a:rPr lang="en-US" sz="1600" dirty="0">
                <a:latin typeface="Vodafone Rg"/>
              </a:rPr>
              <a:t>) To </a:t>
            </a:r>
            <a:r>
              <a:rPr lang="en-US" sz="1600" dirty="0" smtClean="0">
                <a:latin typeface="Vodafone Rg"/>
              </a:rPr>
              <a:t>help them grow revenue</a:t>
            </a:r>
            <a:endParaRPr lang="en-US" sz="1600" dirty="0">
              <a:latin typeface="Vodafone Rg"/>
            </a:endParaRPr>
          </a:p>
          <a:p>
            <a:pPr marL="0" lvl="1"/>
            <a:endParaRPr lang="en-US" sz="1600" dirty="0" smtClean="0">
              <a:latin typeface="Vodafone Rg"/>
            </a:endParaRPr>
          </a:p>
        </p:txBody>
      </p:sp>
      <p:sp>
        <p:nvSpPr>
          <p:cNvPr id="22" name="TextBox 21">
            <a:hlinkClick r:id="rId5" action="ppaction://hlinksldjump"/>
          </p:cNvPr>
          <p:cNvSpPr txBox="1"/>
          <p:nvPr/>
        </p:nvSpPr>
        <p:spPr>
          <a:xfrm>
            <a:off x="2666337" y="284685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latin typeface="Vodafone Rg"/>
              </a:rPr>
              <a:t> c</a:t>
            </a:r>
            <a:r>
              <a:rPr lang="en-US" sz="1600" dirty="0">
                <a:latin typeface="Vodafone Rg"/>
              </a:rPr>
              <a:t>) To help with cash flow</a:t>
            </a:r>
          </a:p>
          <a:p>
            <a:pPr marL="0" lvl="1"/>
            <a:endParaRPr lang="en-US" sz="1600" dirty="0" smtClean="0">
              <a:latin typeface="Vodafone Rg"/>
            </a:endParaRPr>
          </a:p>
        </p:txBody>
      </p:sp>
      <p:sp>
        <p:nvSpPr>
          <p:cNvPr id="23" name="TextBox 22">
            <a:hlinkClick r:id="rId6" action="ppaction://hlinksldjump"/>
          </p:cNvPr>
          <p:cNvSpPr txBox="1"/>
          <p:nvPr/>
        </p:nvSpPr>
        <p:spPr>
          <a:xfrm>
            <a:off x="2656597" y="3309958"/>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latin typeface="Vodafone Rg"/>
              </a:rPr>
              <a:t> d</a:t>
            </a:r>
            <a:r>
              <a:rPr lang="en-US" sz="1600" dirty="0">
                <a:latin typeface="Vodafone Rg"/>
              </a:rPr>
              <a:t>) To keep their staff happy</a:t>
            </a:r>
          </a:p>
          <a:p>
            <a:pPr marL="0" lvl="1"/>
            <a:endParaRPr lang="en-US" sz="1600" dirty="0" smtClean="0">
              <a:latin typeface="Vodafone Rg"/>
            </a:endParaRPr>
          </a:p>
        </p:txBody>
      </p:sp>
      <p:grpSp>
        <p:nvGrpSpPr>
          <p:cNvPr id="40" name="Group 39"/>
          <p:cNvGrpSpPr/>
          <p:nvPr/>
        </p:nvGrpSpPr>
        <p:grpSpPr>
          <a:xfrm>
            <a:off x="0" y="-1"/>
            <a:ext cx="1945904" cy="5143501"/>
            <a:chOff x="0" y="-1"/>
            <a:chExt cx="1945904" cy="5143501"/>
          </a:xfrm>
        </p:grpSpPr>
        <p:grpSp>
          <p:nvGrpSpPr>
            <p:cNvPr id="41" name="Group 40"/>
            <p:cNvGrpSpPr/>
            <p:nvPr/>
          </p:nvGrpSpPr>
          <p:grpSpPr>
            <a:xfrm>
              <a:off x="0" y="-1"/>
              <a:ext cx="1945904" cy="5143501"/>
              <a:chOff x="0" y="-1"/>
              <a:chExt cx="1945904" cy="5143501"/>
            </a:xfrm>
          </p:grpSpPr>
          <p:sp>
            <p:nvSpPr>
              <p:cNvPr id="43" name="Rectangle 42"/>
              <p:cNvSpPr/>
              <p:nvPr/>
            </p:nvSpPr>
            <p:spPr>
              <a:xfrm>
                <a:off x="0" y="-1"/>
                <a:ext cx="1945904" cy="5143501"/>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t="100000" r="100000"/>
                </a:path>
                <a:tileRect l="-100000" b="-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45" name="Pentagon 44"/>
              <p:cNvSpPr>
                <a:spLocks noChangeAspect="1"/>
              </p:cNvSpPr>
              <p:nvPr/>
            </p:nvSpPr>
            <p:spPr>
              <a:xfrm>
                <a:off x="51846"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Introduction</a:t>
                </a:r>
              </a:p>
            </p:txBody>
          </p:sp>
          <p:sp>
            <p:nvSpPr>
              <p:cNvPr id="46" name="Pentagon 45"/>
              <p:cNvSpPr>
                <a:spLocks noChangeAspect="1"/>
              </p:cNvSpPr>
              <p:nvPr/>
            </p:nvSpPr>
            <p:spPr>
              <a:xfrm>
                <a:off x="51846"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47" name="Pentagon 46"/>
              <p:cNvSpPr>
                <a:spLocks noChangeAspect="1"/>
              </p:cNvSpPr>
              <p:nvPr/>
            </p:nvSpPr>
            <p:spPr>
              <a:xfrm>
                <a:off x="58260" y="1740607"/>
                <a:ext cx="1764000" cy="415048"/>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grpSp>
        <p:sp>
          <p:nvSpPr>
            <p:cNvPr id="42" name="TextBox 41"/>
            <p:cNvSpPr txBox="1"/>
            <p:nvPr/>
          </p:nvSpPr>
          <p:spPr>
            <a:xfrm>
              <a:off x="71120" y="2214932"/>
              <a:ext cx="1794426" cy="1368347"/>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New technology</a:t>
              </a:r>
            </a:p>
            <a:p>
              <a:pPr>
                <a:tabLst>
                  <a:tab pos="93663" algn="l"/>
                </a:tabLst>
              </a:pPr>
              <a:r>
                <a:rPr lang="en-US" sz="1200" dirty="0">
                  <a:solidFill>
                    <a:srgbClr val="888888"/>
                  </a:solidFill>
                  <a:latin typeface="Vodafone Rg"/>
                </a:rPr>
                <a:t>New</a:t>
              </a:r>
              <a:r>
                <a:rPr lang="en-US" sz="1200" b="1" dirty="0">
                  <a:solidFill>
                    <a:schemeClr val="accent1"/>
                  </a:solidFill>
                  <a:latin typeface="Vodafone Rg"/>
                </a:rPr>
                <a:t> </a:t>
              </a:r>
              <a:r>
                <a:rPr lang="en-US" sz="1200" dirty="0">
                  <a:solidFill>
                    <a:srgbClr val="888888"/>
                  </a:solidFill>
                  <a:latin typeface="Vodafone Rg"/>
                </a:rPr>
                <a:t>competition</a:t>
              </a:r>
            </a:p>
            <a:p>
              <a:pPr>
                <a:tabLst>
                  <a:tab pos="93663" algn="l"/>
                </a:tabLst>
              </a:pPr>
              <a:r>
                <a:rPr lang="en-US" sz="1200" dirty="0">
                  <a:solidFill>
                    <a:srgbClr val="888888"/>
                  </a:solidFill>
                  <a:latin typeface="Vodafone Rg"/>
                </a:rPr>
                <a:t>Small Business Solutions overview</a:t>
              </a:r>
            </a:p>
            <a:p>
              <a:pPr>
                <a:tabLst>
                  <a:tab pos="93663" algn="l"/>
                </a:tabLst>
              </a:pPr>
              <a:r>
                <a:rPr lang="en-US" sz="1200" dirty="0">
                  <a:solidFill>
                    <a:srgbClr val="888888"/>
                  </a:solidFill>
                  <a:latin typeface="Vodafone Rg"/>
                </a:rPr>
                <a:t>Core business needs</a:t>
              </a:r>
            </a:p>
            <a:p>
              <a:pPr>
                <a:tabLst>
                  <a:tab pos="93663" algn="l"/>
                </a:tabLst>
              </a:pPr>
              <a:r>
                <a:rPr lang="en-US" sz="1200" dirty="0">
                  <a:solidFill>
                    <a:srgbClr val="888888"/>
                  </a:solidFill>
                  <a:latin typeface="Vodafone Rg"/>
                </a:rPr>
                <a:t>Vodafone SMB solutions</a:t>
              </a:r>
            </a:p>
            <a:p>
              <a:pPr>
                <a:tabLst>
                  <a:tab pos="93663" algn="l"/>
                </a:tabLst>
              </a:pPr>
              <a:r>
                <a:rPr lang="en-US" sz="1200" b="1" dirty="0">
                  <a:solidFill>
                    <a:schemeClr val="accent1"/>
                  </a:solidFill>
                  <a:latin typeface="Vodafone Rg"/>
                </a:rPr>
                <a:t>Test yourself</a:t>
              </a:r>
            </a:p>
          </p:txBody>
        </p:sp>
      </p:grpSp>
      <p:sp>
        <p:nvSpPr>
          <p:cNvPr id="48" name="23 Rectángulo"/>
          <p:cNvSpPr/>
          <p:nvPr/>
        </p:nvSpPr>
        <p:spPr>
          <a:xfrm>
            <a:off x="0" y="-1"/>
            <a:ext cx="9144000" cy="617539"/>
          </a:xfrm>
          <a:prstGeom prst="rect">
            <a:avLst/>
          </a:prstGeom>
          <a:solidFill>
            <a:srgbClr val="80008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49" name="6 CuadroTexto"/>
          <p:cNvSpPr txBox="1"/>
          <p:nvPr/>
        </p:nvSpPr>
        <p:spPr>
          <a:xfrm>
            <a:off x="1408482" y="-43931"/>
            <a:ext cx="66179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What are Small Business Solutions?</a:t>
            </a:r>
            <a:endParaRPr lang="en-GB" sz="2800" b="1" dirty="0" smtClean="0">
              <a:solidFill>
                <a:schemeClr val="bg1"/>
              </a:solidFill>
              <a:latin typeface="Vodafone Rg"/>
            </a:endParaRPr>
          </a:p>
        </p:txBody>
      </p:sp>
      <p:pic>
        <p:nvPicPr>
          <p:cNvPr id="50"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9752" y="38164"/>
            <a:ext cx="435530" cy="602887"/>
          </a:xfrm>
          <a:prstGeom prst="rect">
            <a:avLst/>
          </a:prstGeom>
        </p:spPr>
      </p:pic>
      <p:sp>
        <p:nvSpPr>
          <p:cNvPr id="51" name="Pentagon 50"/>
          <p:cNvSpPr>
            <a:spLocks noChangeAspect="1"/>
          </p:cNvSpPr>
          <p:nvPr/>
        </p:nvSpPr>
        <p:spPr>
          <a:xfrm>
            <a:off x="58260" y="374043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Tree>
    <p:extLst>
      <p:ext uri="{BB962C8B-B14F-4D97-AF65-F5344CB8AC3E}">
        <p14:creationId xmlns:p14="http://schemas.microsoft.com/office/powerpoint/2010/main" val="229507372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6" name="TextBox 15"/>
          <p:cNvSpPr txBox="1"/>
          <p:nvPr/>
        </p:nvSpPr>
        <p:spPr>
          <a:xfrm>
            <a:off x="2658793" y="1947664"/>
            <a:ext cx="4837545" cy="311728"/>
          </a:xfrm>
          <a:prstGeom prst="rect">
            <a:avLst/>
          </a:prstGeom>
          <a:solidFill>
            <a:schemeClr val="accent1"/>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solidFill>
                  <a:schemeClr val="bg1"/>
                </a:solidFill>
                <a:latin typeface="Vodafone Rg"/>
              </a:rPr>
              <a:t> a</a:t>
            </a:r>
            <a:r>
              <a:rPr lang="en-US" sz="1600" dirty="0">
                <a:solidFill>
                  <a:schemeClr val="bg1"/>
                </a:solidFill>
                <a:latin typeface="Vodafone Rg"/>
              </a:rPr>
              <a:t>) Vendors are forcing them to</a:t>
            </a:r>
          </a:p>
          <a:p>
            <a:pPr marL="0" lvl="1"/>
            <a:endParaRPr lang="en-US" sz="1600" dirty="0" smtClean="0">
              <a:solidFill>
                <a:schemeClr val="bg1"/>
              </a:solidFill>
              <a:latin typeface="Vodafone Rg"/>
            </a:endParaRPr>
          </a:p>
        </p:txBody>
      </p:sp>
      <p:sp>
        <p:nvSpPr>
          <p:cNvPr id="17" name="TextBox 16"/>
          <p:cNvSpPr txBox="1"/>
          <p:nvPr/>
        </p:nvSpPr>
        <p:spPr>
          <a:xfrm>
            <a:off x="2662565" y="2397260"/>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latin typeface="Vodafone Rg"/>
              </a:rPr>
              <a:t> b</a:t>
            </a:r>
            <a:r>
              <a:rPr lang="en-US" sz="1600" dirty="0">
                <a:latin typeface="Vodafone Rg"/>
              </a:rPr>
              <a:t>) To </a:t>
            </a:r>
            <a:r>
              <a:rPr lang="en-US" sz="1600" dirty="0" smtClean="0">
                <a:latin typeface="Vodafone Rg"/>
              </a:rPr>
              <a:t>help </a:t>
            </a:r>
            <a:r>
              <a:rPr lang="en-US" sz="1600" dirty="0" smtClean="0">
                <a:latin typeface="Vodafone Rg"/>
              </a:rPr>
              <a:t>them grow </a:t>
            </a:r>
            <a:r>
              <a:rPr lang="en-US" sz="1600" dirty="0" smtClean="0">
                <a:latin typeface="Vodafone Rg"/>
              </a:rPr>
              <a:t>revenue</a:t>
            </a:r>
            <a:endParaRPr lang="en-US" sz="1600" dirty="0">
              <a:latin typeface="Vodafone Rg"/>
            </a:endParaRPr>
          </a:p>
          <a:p>
            <a:pPr marL="0" lvl="1"/>
            <a:endParaRPr lang="en-US" sz="1600" dirty="0" smtClean="0">
              <a:latin typeface="Vodafone Rg"/>
            </a:endParaRPr>
          </a:p>
        </p:txBody>
      </p:sp>
      <p:sp>
        <p:nvSpPr>
          <p:cNvPr id="22" name="TextBox 21"/>
          <p:cNvSpPr txBox="1"/>
          <p:nvPr/>
        </p:nvSpPr>
        <p:spPr>
          <a:xfrm>
            <a:off x="2666337" y="284685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latin typeface="Vodafone Rg"/>
              </a:rPr>
              <a:t> c</a:t>
            </a:r>
            <a:r>
              <a:rPr lang="en-US" sz="1600" dirty="0">
                <a:latin typeface="Vodafone Rg"/>
              </a:rPr>
              <a:t>) To help with cash flow</a:t>
            </a:r>
          </a:p>
          <a:p>
            <a:pPr marL="0" lvl="1"/>
            <a:endParaRPr lang="en-US" sz="1600" dirty="0" smtClean="0">
              <a:latin typeface="Vodafone Rg"/>
            </a:endParaRPr>
          </a:p>
        </p:txBody>
      </p:sp>
      <p:sp>
        <p:nvSpPr>
          <p:cNvPr id="23" name="TextBox 22"/>
          <p:cNvSpPr txBox="1"/>
          <p:nvPr/>
        </p:nvSpPr>
        <p:spPr>
          <a:xfrm>
            <a:off x="2656597" y="3309958"/>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latin typeface="Vodafone Rg"/>
              </a:rPr>
              <a:t> d</a:t>
            </a:r>
            <a:r>
              <a:rPr lang="en-US" sz="1600" dirty="0">
                <a:latin typeface="Vodafone Rg"/>
              </a:rPr>
              <a:t>) To keep their staff happy</a:t>
            </a:r>
          </a:p>
          <a:p>
            <a:pPr marL="0" lvl="1"/>
            <a:endParaRPr lang="en-US" sz="1600" dirty="0" smtClean="0">
              <a:latin typeface="Vodafone Rg"/>
            </a:endParaRPr>
          </a:p>
        </p:txBody>
      </p:sp>
      <p:sp>
        <p:nvSpPr>
          <p:cNvPr id="18" name="Pentagon 17">
            <a:hlinkClick r:id="rId3" action="ppaction://hlinksldjump"/>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Try again</a:t>
            </a:r>
          </a:p>
        </p:txBody>
      </p:sp>
      <p:sp>
        <p:nvSpPr>
          <p:cNvPr id="19" name="TextBox 18"/>
          <p:cNvSpPr txBox="1"/>
          <p:nvPr/>
        </p:nvSpPr>
        <p:spPr>
          <a:xfrm>
            <a:off x="3301998" y="3832087"/>
            <a:ext cx="3136349" cy="914400"/>
          </a:xfrm>
          <a:prstGeom prst="rect">
            <a:avLst/>
          </a:prstGeom>
        </p:spPr>
        <p:txBody>
          <a:bodyPr wrap="none" lIns="0" tIns="0" rIns="0" bIns="0" rtlCol="0">
            <a:noAutofit/>
          </a:bodyPr>
          <a:lstStyle/>
          <a:p>
            <a:r>
              <a:rPr lang="en-US" sz="5400" dirty="0" smtClean="0">
                <a:solidFill>
                  <a:srgbClr val="FF0000"/>
                </a:solidFill>
                <a:latin typeface="Vodafone Rg"/>
                <a:ea typeface="Wingdings"/>
                <a:cs typeface="Wingdings"/>
                <a:sym typeface="Wingdings"/>
              </a:rPr>
              <a:t>Incorrect</a:t>
            </a:r>
            <a:endParaRPr lang="en-US" sz="5400" dirty="0" smtClean="0">
              <a:solidFill>
                <a:srgbClr val="FF0000"/>
              </a:solidFill>
              <a:latin typeface="Vodafone Rg"/>
            </a:endParaRPr>
          </a:p>
        </p:txBody>
      </p:sp>
      <p:grpSp>
        <p:nvGrpSpPr>
          <p:cNvPr id="30" name="Group 29"/>
          <p:cNvGrpSpPr/>
          <p:nvPr/>
        </p:nvGrpSpPr>
        <p:grpSpPr>
          <a:xfrm>
            <a:off x="0" y="-1"/>
            <a:ext cx="1945904" cy="5143501"/>
            <a:chOff x="0" y="-1"/>
            <a:chExt cx="1945904" cy="5143501"/>
          </a:xfrm>
        </p:grpSpPr>
        <p:grpSp>
          <p:nvGrpSpPr>
            <p:cNvPr id="31" name="Group 30"/>
            <p:cNvGrpSpPr/>
            <p:nvPr/>
          </p:nvGrpSpPr>
          <p:grpSpPr>
            <a:xfrm>
              <a:off x="0" y="-1"/>
              <a:ext cx="1945904" cy="5143501"/>
              <a:chOff x="0" y="-1"/>
              <a:chExt cx="1945904" cy="5143501"/>
            </a:xfrm>
          </p:grpSpPr>
          <p:sp>
            <p:nvSpPr>
              <p:cNvPr id="33" name="Rectangle 32"/>
              <p:cNvSpPr/>
              <p:nvPr/>
            </p:nvSpPr>
            <p:spPr>
              <a:xfrm>
                <a:off x="0" y="-1"/>
                <a:ext cx="1945904" cy="5143501"/>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t="100000" r="100000"/>
                </a:path>
                <a:tileRect l="-100000" b="-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35" name="Pentagon 34"/>
              <p:cNvSpPr>
                <a:spLocks noChangeAspect="1"/>
              </p:cNvSpPr>
              <p:nvPr/>
            </p:nvSpPr>
            <p:spPr>
              <a:xfrm>
                <a:off x="51846"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Introduction</a:t>
                </a:r>
              </a:p>
            </p:txBody>
          </p:sp>
          <p:sp>
            <p:nvSpPr>
              <p:cNvPr id="36" name="Pentagon 35"/>
              <p:cNvSpPr>
                <a:spLocks noChangeAspect="1"/>
              </p:cNvSpPr>
              <p:nvPr/>
            </p:nvSpPr>
            <p:spPr>
              <a:xfrm>
                <a:off x="51846"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38" name="Pentagon 37"/>
              <p:cNvSpPr>
                <a:spLocks noChangeAspect="1"/>
              </p:cNvSpPr>
              <p:nvPr/>
            </p:nvSpPr>
            <p:spPr>
              <a:xfrm>
                <a:off x="58260" y="1740607"/>
                <a:ext cx="1764000" cy="415048"/>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grpSp>
        <p:sp>
          <p:nvSpPr>
            <p:cNvPr id="32" name="TextBox 31"/>
            <p:cNvSpPr txBox="1"/>
            <p:nvPr/>
          </p:nvSpPr>
          <p:spPr>
            <a:xfrm>
              <a:off x="71120" y="2214932"/>
              <a:ext cx="1794426" cy="1368347"/>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New technology</a:t>
              </a:r>
            </a:p>
            <a:p>
              <a:pPr>
                <a:tabLst>
                  <a:tab pos="93663" algn="l"/>
                </a:tabLst>
              </a:pPr>
              <a:r>
                <a:rPr lang="en-US" sz="1200" dirty="0">
                  <a:solidFill>
                    <a:srgbClr val="888888"/>
                  </a:solidFill>
                  <a:latin typeface="Vodafone Rg"/>
                </a:rPr>
                <a:t>New</a:t>
              </a:r>
              <a:r>
                <a:rPr lang="en-US" sz="1200" b="1" dirty="0">
                  <a:solidFill>
                    <a:schemeClr val="accent1"/>
                  </a:solidFill>
                  <a:latin typeface="Vodafone Rg"/>
                </a:rPr>
                <a:t> </a:t>
              </a:r>
              <a:r>
                <a:rPr lang="en-US" sz="1200" dirty="0">
                  <a:solidFill>
                    <a:srgbClr val="888888"/>
                  </a:solidFill>
                  <a:latin typeface="Vodafone Rg"/>
                </a:rPr>
                <a:t>competition</a:t>
              </a:r>
            </a:p>
            <a:p>
              <a:pPr>
                <a:tabLst>
                  <a:tab pos="93663" algn="l"/>
                </a:tabLst>
              </a:pPr>
              <a:r>
                <a:rPr lang="en-US" sz="1200" dirty="0">
                  <a:solidFill>
                    <a:srgbClr val="888888"/>
                  </a:solidFill>
                  <a:latin typeface="Vodafone Rg"/>
                </a:rPr>
                <a:t>Small Business Solutions overview</a:t>
              </a:r>
            </a:p>
            <a:p>
              <a:pPr>
                <a:tabLst>
                  <a:tab pos="93663" algn="l"/>
                </a:tabLst>
              </a:pPr>
              <a:r>
                <a:rPr lang="en-US" sz="1200" dirty="0">
                  <a:solidFill>
                    <a:srgbClr val="888888"/>
                  </a:solidFill>
                  <a:latin typeface="Vodafone Rg"/>
                </a:rPr>
                <a:t>Core business needs</a:t>
              </a:r>
            </a:p>
            <a:p>
              <a:pPr>
                <a:tabLst>
                  <a:tab pos="93663" algn="l"/>
                </a:tabLst>
              </a:pPr>
              <a:r>
                <a:rPr lang="en-US" sz="1200" dirty="0">
                  <a:solidFill>
                    <a:srgbClr val="888888"/>
                  </a:solidFill>
                  <a:latin typeface="Vodafone Rg"/>
                </a:rPr>
                <a:t>Vodafone SMB solutions</a:t>
              </a:r>
            </a:p>
            <a:p>
              <a:pPr>
                <a:tabLst>
                  <a:tab pos="93663" algn="l"/>
                </a:tabLst>
              </a:pPr>
              <a:r>
                <a:rPr lang="en-US" sz="1200" b="1" dirty="0">
                  <a:solidFill>
                    <a:schemeClr val="accent1"/>
                  </a:solidFill>
                  <a:latin typeface="Vodafone Rg"/>
                </a:rPr>
                <a:t>Test yourself</a:t>
              </a:r>
            </a:p>
          </p:txBody>
        </p:sp>
      </p:grpSp>
      <p:sp>
        <p:nvSpPr>
          <p:cNvPr id="39" name="23 Rectángulo"/>
          <p:cNvSpPr/>
          <p:nvPr/>
        </p:nvSpPr>
        <p:spPr>
          <a:xfrm>
            <a:off x="0" y="-1"/>
            <a:ext cx="9144000" cy="617539"/>
          </a:xfrm>
          <a:prstGeom prst="rect">
            <a:avLst/>
          </a:prstGeom>
          <a:solidFill>
            <a:srgbClr val="80008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40" name="6 CuadroTexto"/>
          <p:cNvSpPr txBox="1"/>
          <p:nvPr/>
        </p:nvSpPr>
        <p:spPr>
          <a:xfrm>
            <a:off x="1408482" y="-43931"/>
            <a:ext cx="66179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What are Small Business Solutions?</a:t>
            </a:r>
            <a:endParaRPr lang="en-GB" sz="2800" b="1" dirty="0" smtClean="0">
              <a:solidFill>
                <a:schemeClr val="bg1"/>
              </a:solidFill>
              <a:latin typeface="Vodafone Rg"/>
            </a:endParaRPr>
          </a:p>
        </p:txBody>
      </p:sp>
      <p:pic>
        <p:nvPicPr>
          <p:cNvPr id="41"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752" y="38164"/>
            <a:ext cx="435530" cy="602887"/>
          </a:xfrm>
          <a:prstGeom prst="rect">
            <a:avLst/>
          </a:prstGeom>
        </p:spPr>
      </p:pic>
      <p:sp>
        <p:nvSpPr>
          <p:cNvPr id="42" name="Pentagon 41"/>
          <p:cNvSpPr>
            <a:spLocks noChangeAspect="1"/>
          </p:cNvSpPr>
          <p:nvPr/>
        </p:nvSpPr>
        <p:spPr>
          <a:xfrm>
            <a:off x="58260" y="374043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43" name="Title 2"/>
          <p:cNvSpPr>
            <a:spLocks noGrp="1"/>
          </p:cNvSpPr>
          <p:nvPr>
            <p:ph type="title"/>
          </p:nvPr>
        </p:nvSpPr>
        <p:spPr>
          <a:xfrm>
            <a:off x="2318107" y="778531"/>
            <a:ext cx="6512004" cy="875675"/>
          </a:xfrm>
        </p:spPr>
        <p:txBody>
          <a:bodyPr/>
          <a:lstStyle/>
          <a:p>
            <a:r>
              <a:rPr lang="en-US" dirty="0" smtClean="0">
                <a:latin typeface="Vodafone Rg"/>
              </a:rPr>
              <a:t>Question 1</a:t>
            </a:r>
            <a:endParaRPr lang="en-US" dirty="0">
              <a:latin typeface="Vodafone Rg"/>
            </a:endParaRPr>
          </a:p>
        </p:txBody>
      </p:sp>
      <p:sp>
        <p:nvSpPr>
          <p:cNvPr id="44" name="Content Placeholder 1"/>
          <p:cNvSpPr>
            <a:spLocks noGrp="1"/>
          </p:cNvSpPr>
          <p:nvPr>
            <p:ph idx="1"/>
          </p:nvPr>
        </p:nvSpPr>
        <p:spPr>
          <a:xfrm>
            <a:off x="2342728" y="1171603"/>
            <a:ext cx="6478875" cy="3577660"/>
          </a:xfrm>
        </p:spPr>
        <p:txBody>
          <a:bodyPr/>
          <a:lstStyle/>
          <a:p>
            <a:pPr marL="0" indent="0">
              <a:buNone/>
            </a:pPr>
            <a:r>
              <a:rPr lang="en-US" dirty="0">
                <a:latin typeface="Vodafone Rg"/>
              </a:rPr>
              <a:t>Why are small businesses deploying new technologies? </a:t>
            </a:r>
            <a:endParaRPr lang="en-US" dirty="0" smtClean="0">
              <a:latin typeface="Vodafone Rg"/>
            </a:endParaRPr>
          </a:p>
          <a:p>
            <a:pPr marL="0" indent="0">
              <a:buNone/>
            </a:pPr>
            <a:r>
              <a:rPr lang="en-US" dirty="0" smtClean="0">
                <a:latin typeface="Vodafone Rg"/>
              </a:rPr>
              <a:t>(</a:t>
            </a:r>
            <a:r>
              <a:rPr lang="en-US" dirty="0">
                <a:latin typeface="Vodafone Rg"/>
              </a:rPr>
              <a:t>Select the best answer)</a:t>
            </a:r>
          </a:p>
          <a:p>
            <a:pPr marL="0" indent="0">
              <a:buNone/>
            </a:pPr>
            <a:endParaRPr lang="en-US" dirty="0">
              <a:latin typeface="Vodafone Rg"/>
            </a:endParaRPr>
          </a:p>
        </p:txBody>
      </p:sp>
    </p:spTree>
    <p:extLst>
      <p:ext uri="{BB962C8B-B14F-4D97-AF65-F5344CB8AC3E}">
        <p14:creationId xmlns:p14="http://schemas.microsoft.com/office/powerpoint/2010/main" val="8511596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ular Callout 32"/>
          <p:cNvSpPr/>
          <p:nvPr/>
        </p:nvSpPr>
        <p:spPr>
          <a:xfrm>
            <a:off x="2214880" y="1000125"/>
            <a:ext cx="6399731" cy="1656448"/>
          </a:xfrm>
          <a:prstGeom prst="wedgeRectCallout">
            <a:avLst>
              <a:gd name="adj1" fmla="val 14210"/>
              <a:gd name="adj2" fmla="val 91104"/>
            </a:avLst>
          </a:prstGeom>
          <a:solidFill>
            <a:schemeClr val="bg1">
              <a:lumMod val="95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kern="1200" dirty="0" smtClean="0">
              <a:solidFill>
                <a:srgbClr val="34342B"/>
              </a:solidFill>
              <a:latin typeface="Vodafone Rg" pitchFamily="34" charset="0"/>
              <a:ea typeface="+mn-ea"/>
              <a:cs typeface="+mn-cs"/>
            </a:endParaRPr>
          </a:p>
        </p:txBody>
      </p:sp>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pitchFamily="34" charset="0"/>
            </a:endParaRPr>
          </a:p>
        </p:txBody>
      </p:sp>
      <p:sp>
        <p:nvSpPr>
          <p:cNvPr id="21" name="TextBox 20"/>
          <p:cNvSpPr txBox="1"/>
          <p:nvPr/>
        </p:nvSpPr>
        <p:spPr>
          <a:xfrm>
            <a:off x="2308522" y="1003390"/>
            <a:ext cx="6306090" cy="4000523"/>
          </a:xfrm>
          <a:prstGeom prst="rect">
            <a:avLst/>
          </a:prstGeom>
        </p:spPr>
        <p:txBody>
          <a:bodyPr wrap="square" lIns="0" tIns="0" rIns="0" bIns="0" rtlCol="0">
            <a:noAutofit/>
          </a:bodyPr>
          <a:lstStyle>
            <a:defPPr>
              <a:defRPr lang="en-US"/>
            </a:defPPr>
            <a:lvl1pPr>
              <a:defRPr>
                <a:latin typeface="Vodafone Lt" panose="020B0606040202020204" pitchFamily="34" charset="0"/>
              </a:defRPr>
            </a:lvl1pPr>
          </a:lstStyle>
          <a:p>
            <a:r>
              <a:rPr lang="en-US" sz="1400" dirty="0" smtClean="0">
                <a:latin typeface="Vodafone Rg"/>
              </a:rPr>
              <a:t>Construction companies and Tradesman generate revenue by building </a:t>
            </a:r>
            <a:r>
              <a:rPr lang="en-US" sz="1400" dirty="0">
                <a:latin typeface="Vodafone Rg"/>
              </a:rPr>
              <a:t>and </a:t>
            </a:r>
            <a:r>
              <a:rPr lang="en-US" sz="1400" dirty="0" smtClean="0">
                <a:latin typeface="Vodafone Rg"/>
              </a:rPr>
              <a:t>maintaining houses, shops and commercial property. They increase their revenue by improving their </a:t>
            </a:r>
            <a:r>
              <a:rPr lang="en-US" sz="1400" b="1" dirty="0" smtClean="0">
                <a:solidFill>
                  <a:srgbClr val="FF0000"/>
                </a:solidFill>
                <a:latin typeface="Vodafone Rg"/>
              </a:rPr>
              <a:t>job productivity.</a:t>
            </a:r>
          </a:p>
          <a:p>
            <a:endParaRPr lang="en-US" sz="1400" dirty="0">
              <a:latin typeface="Vodafone Rg"/>
            </a:endParaRPr>
          </a:p>
          <a:p>
            <a:r>
              <a:rPr lang="en-US" sz="1400" dirty="0">
                <a:latin typeface="Vodafone Rg"/>
              </a:rPr>
              <a:t>E</a:t>
            </a:r>
            <a:r>
              <a:rPr lang="en-US" sz="1400" dirty="0" smtClean="0">
                <a:latin typeface="Vodafone Rg"/>
              </a:rPr>
              <a:t>xamples of construction businesses include: </a:t>
            </a:r>
            <a:r>
              <a:rPr lang="en-US" sz="1400" dirty="0">
                <a:latin typeface="Vodafone Rg"/>
              </a:rPr>
              <a:t>house builders, plumbers, plasterers and electricians.</a:t>
            </a:r>
          </a:p>
        </p:txBody>
      </p:sp>
      <p:sp>
        <p:nvSpPr>
          <p:cNvPr id="17" name="Pentagon 16">
            <a:hlinkClick r:id="rId3" action="ppaction://hlinksldjump"/>
          </p:cNvPr>
          <p:cNvSpPr>
            <a:spLocks noChangeAspect="1"/>
          </p:cNvSpPr>
          <p:nvPr/>
        </p:nvSpPr>
        <p:spPr>
          <a:xfrm flipH="1">
            <a:off x="2214880" y="4682362"/>
            <a:ext cx="1379313"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Back</a:t>
            </a:r>
          </a:p>
        </p:txBody>
      </p:sp>
      <p:grpSp>
        <p:nvGrpSpPr>
          <p:cNvPr id="18" name="Group 17"/>
          <p:cNvGrpSpPr/>
          <p:nvPr/>
        </p:nvGrpSpPr>
        <p:grpSpPr>
          <a:xfrm>
            <a:off x="0" y="-1"/>
            <a:ext cx="1945904" cy="5143501"/>
            <a:chOff x="0" y="-1"/>
            <a:chExt cx="1945904" cy="5143501"/>
          </a:xfrm>
        </p:grpSpPr>
        <p:sp>
          <p:nvSpPr>
            <p:cNvPr id="19" name="Rectangle 18"/>
            <p:cNvSpPr/>
            <p:nvPr/>
          </p:nvSpPr>
          <p:spPr>
            <a:xfrm>
              <a:off x="0" y="-1"/>
              <a:ext cx="1945904" cy="514350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23" name="Pentagon 22"/>
            <p:cNvSpPr>
              <a:spLocks noChangeAspect="1"/>
            </p:cNvSpPr>
            <p:nvPr/>
          </p:nvSpPr>
          <p:spPr>
            <a:xfrm>
              <a:off x="51846" y="88018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a:t>
              </a:r>
              <a:r>
                <a:rPr lang="en-GB" b="1" kern="1200" dirty="0" smtClean="0">
                  <a:solidFill>
                    <a:schemeClr val="bg1">
                      <a:lumMod val="95000"/>
                    </a:schemeClr>
                  </a:solidFill>
                  <a:latin typeface="Vodafone Rg"/>
                </a:rPr>
                <a:t>Introduction</a:t>
              </a:r>
            </a:p>
          </p:txBody>
        </p:sp>
        <p:sp>
          <p:nvSpPr>
            <p:cNvPr id="24" name="Pentagon 23"/>
            <p:cNvSpPr>
              <a:spLocks noChangeAspect="1"/>
            </p:cNvSpPr>
            <p:nvPr/>
          </p:nvSpPr>
          <p:spPr>
            <a:xfrm>
              <a:off x="51846" y="1289403"/>
              <a:ext cx="1764000" cy="415048"/>
            </a:xfrm>
            <a:prstGeom prst="homePlate">
              <a:avLst/>
            </a:prstGeom>
            <a:solidFill>
              <a:schemeClr val="accent1"/>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smtClean="0">
                  <a:solidFill>
                    <a:schemeClr val="bg1">
                      <a:lumMod val="95000"/>
                    </a:schemeClr>
                  </a:solidFill>
                  <a:latin typeface="Vodafone Rg"/>
                </a:rPr>
                <a:t> 1. Why?</a:t>
              </a:r>
              <a:endParaRPr lang="en-GB" b="1" kern="1200" dirty="0" smtClean="0">
                <a:solidFill>
                  <a:schemeClr val="bg1">
                    <a:lumMod val="95000"/>
                  </a:schemeClr>
                </a:solidFill>
                <a:latin typeface="Vodafone Rg"/>
              </a:endParaRPr>
            </a:p>
          </p:txBody>
        </p:sp>
      </p:grpSp>
      <p:sp>
        <p:nvSpPr>
          <p:cNvPr id="27" name="23 Rectángulo"/>
          <p:cNvSpPr/>
          <p:nvPr/>
        </p:nvSpPr>
        <p:spPr>
          <a:xfrm>
            <a:off x="0" y="-1"/>
            <a:ext cx="9144000" cy="617539"/>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200" b="1" kern="1200" dirty="0" smtClean="0">
              <a:solidFill>
                <a:srgbClr val="34342B"/>
              </a:solidFill>
              <a:latin typeface="Vodafone Lt" panose="020B0606040202020204" pitchFamily="34" charset="0"/>
            </a:endParaRPr>
          </a:p>
        </p:txBody>
      </p:sp>
      <p:pic>
        <p:nvPicPr>
          <p:cNvPr id="29"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317" y="11154"/>
            <a:ext cx="336654" cy="606384"/>
          </a:xfrm>
          <a:prstGeom prst="rect">
            <a:avLst/>
          </a:prstGeom>
        </p:spPr>
      </p:pic>
      <p:sp>
        <p:nvSpPr>
          <p:cNvPr id="34" name="Pentagon 33"/>
          <p:cNvSpPr>
            <a:spLocks noChangeAspect="1"/>
          </p:cNvSpPr>
          <p:nvPr/>
        </p:nvSpPr>
        <p:spPr>
          <a:xfrm>
            <a:off x="58260" y="353391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35" name="Pentagon 34"/>
          <p:cNvSpPr>
            <a:spLocks noChangeAspect="1"/>
          </p:cNvSpPr>
          <p:nvPr/>
        </p:nvSpPr>
        <p:spPr>
          <a:xfrm>
            <a:off x="58260" y="3059692"/>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sp>
        <p:nvSpPr>
          <p:cNvPr id="38" name="TextBox 37"/>
          <p:cNvSpPr txBox="1"/>
          <p:nvPr/>
        </p:nvSpPr>
        <p:spPr>
          <a:xfrm>
            <a:off x="124765" y="1851687"/>
            <a:ext cx="1794426" cy="3374803"/>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b="1" dirty="0">
                <a:solidFill>
                  <a:schemeClr val="accent1"/>
                </a:solidFill>
                <a:latin typeface="Vodafone Rg"/>
              </a:rPr>
              <a:t>Core Business Needs</a:t>
            </a:r>
          </a:p>
          <a:p>
            <a:pPr>
              <a:tabLst>
                <a:tab pos="93663" algn="l"/>
              </a:tabLst>
            </a:pPr>
            <a:r>
              <a:rPr lang="en-US" sz="1200" dirty="0" smtClean="0">
                <a:solidFill>
                  <a:srgbClr val="888888"/>
                </a:solidFill>
                <a:latin typeface="Vodafone Rg"/>
              </a:rPr>
              <a:t>Verticals Main Characteristics</a:t>
            </a:r>
            <a:endParaRPr lang="en-US" sz="1200" dirty="0">
              <a:solidFill>
                <a:srgbClr val="888888"/>
              </a:solidFill>
              <a:latin typeface="Vodafone Rg"/>
            </a:endParaRPr>
          </a:p>
          <a:p>
            <a:pPr>
              <a:tabLst>
                <a:tab pos="93663" algn="l"/>
              </a:tabLst>
            </a:pPr>
            <a:r>
              <a:rPr lang="en-US" sz="1200" dirty="0" smtClean="0">
                <a:solidFill>
                  <a:srgbClr val="888888"/>
                </a:solidFill>
                <a:latin typeface="Vodafone Rg"/>
              </a:rPr>
              <a:t>Summary</a:t>
            </a:r>
          </a:p>
          <a:p>
            <a:pPr>
              <a:tabLst>
                <a:tab pos="93663" algn="l"/>
              </a:tabLst>
            </a:pPr>
            <a:r>
              <a:rPr lang="en-US" sz="1200" dirty="0" smtClean="0">
                <a:solidFill>
                  <a:srgbClr val="888888"/>
                </a:solidFill>
                <a:latin typeface="Vodafone Rg"/>
              </a:rPr>
              <a:t>Test yourself</a:t>
            </a:r>
          </a:p>
        </p:txBody>
      </p:sp>
      <p:sp>
        <p:nvSpPr>
          <p:cNvPr id="31" name="33 CuadroTexto"/>
          <p:cNvSpPr txBox="1"/>
          <p:nvPr/>
        </p:nvSpPr>
        <p:spPr>
          <a:xfrm>
            <a:off x="1359147" y="-26986"/>
            <a:ext cx="6532987" cy="614150"/>
          </a:xfrm>
          <a:prstGeom prst="rect">
            <a:avLst/>
          </a:prstGeom>
        </p:spPr>
        <p:txBody>
          <a:bodyPr wrap="square" lIns="0" tIns="0" rIns="0" bIns="0" rtlCol="0" anchor="ctr">
            <a:noAutofit/>
          </a:bodyPr>
          <a:lstStyle/>
          <a:p>
            <a:r>
              <a:rPr lang="es-ES" sz="2800" b="1" dirty="0" err="1" smtClean="0">
                <a:solidFill>
                  <a:schemeClr val="bg1"/>
                </a:solidFill>
                <a:latin typeface="Vodafone Rg"/>
              </a:rPr>
              <a:t>Why</a:t>
            </a:r>
            <a:r>
              <a:rPr lang="es-ES" sz="2800" b="1" dirty="0">
                <a:solidFill>
                  <a:schemeClr val="bg1"/>
                </a:solidFill>
                <a:latin typeface="Vodafone Rg"/>
              </a:rPr>
              <a:t> </a:t>
            </a:r>
            <a:r>
              <a:rPr lang="es-ES" sz="2800" b="1" dirty="0" smtClean="0">
                <a:solidFill>
                  <a:schemeClr val="bg1"/>
                </a:solidFill>
                <a:latin typeface="Vodafone Rg"/>
              </a:rPr>
              <a:t>are Small </a:t>
            </a:r>
            <a:r>
              <a:rPr lang="es-ES" sz="2800" b="1" dirty="0" err="1" smtClean="0">
                <a:solidFill>
                  <a:schemeClr val="bg1"/>
                </a:solidFill>
                <a:latin typeface="Vodafone Rg"/>
              </a:rPr>
              <a:t>Businesses</a:t>
            </a:r>
            <a:r>
              <a:rPr lang="es-ES" sz="2800" b="1" dirty="0" smtClean="0">
                <a:solidFill>
                  <a:schemeClr val="bg1"/>
                </a:solidFill>
                <a:latin typeface="Vodafone Rg"/>
              </a:rPr>
              <a:t> </a:t>
            </a:r>
            <a:r>
              <a:rPr lang="es-ES" sz="2800" b="1" dirty="0" err="1" smtClean="0">
                <a:solidFill>
                  <a:schemeClr val="bg1"/>
                </a:solidFill>
                <a:latin typeface="Vodafone Rg"/>
              </a:rPr>
              <a:t>Important</a:t>
            </a:r>
            <a:r>
              <a:rPr lang="es-ES" sz="2800" b="1" dirty="0" smtClean="0">
                <a:solidFill>
                  <a:schemeClr val="bg1"/>
                </a:solidFill>
                <a:latin typeface="Vodafone Rg"/>
              </a:rPr>
              <a:t>?</a:t>
            </a:r>
            <a:endParaRPr lang="es-ES" sz="2800" b="1" dirty="0">
              <a:solidFill>
                <a:schemeClr val="bg1"/>
              </a:solidFill>
              <a:latin typeface="Vodafone Rg"/>
            </a:endParaRPr>
          </a:p>
        </p:txBody>
      </p:sp>
      <p:grpSp>
        <p:nvGrpSpPr>
          <p:cNvPr id="25" name="Group 24"/>
          <p:cNvGrpSpPr/>
          <p:nvPr/>
        </p:nvGrpSpPr>
        <p:grpSpPr>
          <a:xfrm>
            <a:off x="5514622" y="3319272"/>
            <a:ext cx="1476000" cy="1040028"/>
            <a:chOff x="5514622" y="3319272"/>
            <a:chExt cx="1476000" cy="1040028"/>
          </a:xfrm>
        </p:grpSpPr>
        <p:sp>
          <p:nvSpPr>
            <p:cNvPr id="30" name="TextBox 29"/>
            <p:cNvSpPr txBox="1"/>
            <p:nvPr/>
          </p:nvSpPr>
          <p:spPr>
            <a:xfrm>
              <a:off x="5514622" y="3319272"/>
              <a:ext cx="1476000" cy="1040028"/>
            </a:xfrm>
            <a:prstGeom prst="rect">
              <a:avLst/>
            </a:prstGeom>
            <a:solidFill>
              <a:srgbClr val="FFC000"/>
            </a:solidFill>
            <a:effectLst>
              <a:outerShdw blurRad="50800" dist="38100" dir="2700000" algn="tl" rotWithShape="0">
                <a:prstClr val="black">
                  <a:alpha val="40000"/>
                </a:prstClr>
              </a:outerShdw>
            </a:effectLst>
          </p:spPr>
          <p:txBody>
            <a:bodyPr wrap="square" lIns="0" tIns="0" rIns="0" bIns="0" rtlCol="0">
              <a:noAutofit/>
            </a:bodyPr>
            <a:lstStyle/>
            <a:p>
              <a:pPr marL="0" indent="0" algn="ctr">
                <a:buFont typeface="Arial" pitchFamily="34" charset="0"/>
                <a:buNone/>
              </a:pPr>
              <a:r>
                <a:rPr lang="en-US" sz="1600" b="1" dirty="0" smtClean="0">
                  <a:solidFill>
                    <a:schemeClr val="bg1"/>
                  </a:solidFill>
                  <a:latin typeface="Vodafone Rg"/>
                </a:rPr>
                <a:t>Construction</a:t>
              </a:r>
            </a:p>
          </p:txBody>
        </p:sp>
        <p:pic>
          <p:nvPicPr>
            <p:cNvPr id="32" name="Picture 28">
              <a:hlinkClick r:id="rId5" action="ppaction://hlinksldjump"/>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006877" y="3658249"/>
              <a:ext cx="362203" cy="499976"/>
            </a:xfrm>
            <a:prstGeom prst="rect">
              <a:avLst/>
            </a:prstGeom>
            <a:solidFill>
              <a:srgbClr val="FFC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56383691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6" name="TextBox 15"/>
          <p:cNvSpPr txBox="1"/>
          <p:nvPr/>
        </p:nvSpPr>
        <p:spPr>
          <a:xfrm>
            <a:off x="2658793" y="194766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latin typeface="Vodafone Rg"/>
              </a:rPr>
              <a:t> a</a:t>
            </a:r>
            <a:r>
              <a:rPr lang="en-US" sz="1600" dirty="0">
                <a:latin typeface="Vodafone Rg"/>
              </a:rPr>
              <a:t>) Vendors are forcing them to</a:t>
            </a:r>
          </a:p>
          <a:p>
            <a:pPr marL="0" lvl="1"/>
            <a:endParaRPr lang="en-US" sz="1600" dirty="0" smtClean="0">
              <a:latin typeface="Vodafone Rg"/>
            </a:endParaRPr>
          </a:p>
        </p:txBody>
      </p:sp>
      <p:sp>
        <p:nvSpPr>
          <p:cNvPr id="17" name="TextBox 16"/>
          <p:cNvSpPr txBox="1"/>
          <p:nvPr/>
        </p:nvSpPr>
        <p:spPr>
          <a:xfrm>
            <a:off x="2662565" y="2397260"/>
            <a:ext cx="4837545" cy="311728"/>
          </a:xfrm>
          <a:prstGeom prst="rect">
            <a:avLst/>
          </a:prstGeom>
          <a:solidFill>
            <a:srgbClr val="008000"/>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b="1" dirty="0" smtClean="0">
                <a:solidFill>
                  <a:schemeClr val="bg1"/>
                </a:solidFill>
                <a:latin typeface="Vodafone Rg"/>
              </a:rPr>
              <a:t> b</a:t>
            </a:r>
            <a:r>
              <a:rPr lang="en-US" sz="1600" b="1" dirty="0">
                <a:solidFill>
                  <a:schemeClr val="bg1"/>
                </a:solidFill>
                <a:latin typeface="Vodafone Rg"/>
              </a:rPr>
              <a:t>) To help </a:t>
            </a:r>
            <a:r>
              <a:rPr lang="en-US" sz="1600" b="1" dirty="0" smtClean="0">
                <a:solidFill>
                  <a:schemeClr val="bg1"/>
                </a:solidFill>
                <a:latin typeface="Vodafone Rg"/>
              </a:rPr>
              <a:t>them grow </a:t>
            </a:r>
            <a:r>
              <a:rPr lang="en-US" sz="1600" b="1" dirty="0" smtClean="0">
                <a:solidFill>
                  <a:schemeClr val="bg1"/>
                </a:solidFill>
                <a:latin typeface="Vodafone Rg"/>
              </a:rPr>
              <a:t>revenue</a:t>
            </a:r>
          </a:p>
        </p:txBody>
      </p:sp>
      <p:sp>
        <p:nvSpPr>
          <p:cNvPr id="22" name="TextBox 21"/>
          <p:cNvSpPr txBox="1"/>
          <p:nvPr/>
        </p:nvSpPr>
        <p:spPr>
          <a:xfrm>
            <a:off x="2666337" y="284685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latin typeface="Vodafone Rg"/>
              </a:rPr>
              <a:t> c</a:t>
            </a:r>
            <a:r>
              <a:rPr lang="en-US" sz="1600" dirty="0">
                <a:latin typeface="Vodafone Rg"/>
              </a:rPr>
              <a:t>) To help with cash flow</a:t>
            </a:r>
          </a:p>
          <a:p>
            <a:pPr marL="0" lvl="1"/>
            <a:endParaRPr lang="en-US" sz="1600" dirty="0" smtClean="0">
              <a:latin typeface="Vodafone Rg"/>
            </a:endParaRPr>
          </a:p>
        </p:txBody>
      </p:sp>
      <p:sp>
        <p:nvSpPr>
          <p:cNvPr id="23" name="TextBox 22"/>
          <p:cNvSpPr txBox="1"/>
          <p:nvPr/>
        </p:nvSpPr>
        <p:spPr>
          <a:xfrm>
            <a:off x="2656597" y="3309958"/>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latin typeface="Vodafone Rg"/>
              </a:rPr>
              <a:t> d</a:t>
            </a:r>
            <a:r>
              <a:rPr lang="en-US" sz="1600" dirty="0">
                <a:latin typeface="Vodafone Rg"/>
              </a:rPr>
              <a:t>) To keep their staff happy</a:t>
            </a:r>
          </a:p>
          <a:p>
            <a:pPr marL="0" lvl="1"/>
            <a:endParaRPr lang="en-US" sz="1600" dirty="0" smtClean="0">
              <a:latin typeface="Vodafone Rg"/>
            </a:endParaRPr>
          </a:p>
        </p:txBody>
      </p:sp>
      <p:sp>
        <p:nvSpPr>
          <p:cNvPr id="18" name="Pentagon 17">
            <a:hlinkClick r:id="rId3" action="ppaction://hlinksldjump"/>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sp>
        <p:nvSpPr>
          <p:cNvPr id="19" name="TextBox 18"/>
          <p:cNvSpPr txBox="1"/>
          <p:nvPr/>
        </p:nvSpPr>
        <p:spPr>
          <a:xfrm>
            <a:off x="3301998" y="3832087"/>
            <a:ext cx="3357219" cy="914400"/>
          </a:xfrm>
          <a:prstGeom prst="rect">
            <a:avLst/>
          </a:prstGeom>
        </p:spPr>
        <p:txBody>
          <a:bodyPr wrap="none" lIns="0" tIns="0" rIns="0" bIns="0" rtlCol="0">
            <a:noAutofit/>
          </a:bodyPr>
          <a:lstStyle/>
          <a:p>
            <a:r>
              <a:rPr lang="en-US" sz="5400" dirty="0" smtClean="0">
                <a:solidFill>
                  <a:srgbClr val="008000"/>
                </a:solidFill>
                <a:latin typeface="Vodafone Rg"/>
                <a:ea typeface="Wingdings"/>
                <a:cs typeface="Wingdings"/>
                <a:sym typeface="Wingdings"/>
              </a:rPr>
              <a:t>Correct</a:t>
            </a:r>
            <a:endParaRPr lang="en-US" sz="5400" dirty="0" smtClean="0">
              <a:solidFill>
                <a:srgbClr val="008000"/>
              </a:solidFill>
              <a:latin typeface="Vodafone Rg"/>
            </a:endParaRPr>
          </a:p>
        </p:txBody>
      </p:sp>
      <p:grpSp>
        <p:nvGrpSpPr>
          <p:cNvPr id="30" name="Group 29"/>
          <p:cNvGrpSpPr/>
          <p:nvPr/>
        </p:nvGrpSpPr>
        <p:grpSpPr>
          <a:xfrm>
            <a:off x="0" y="-1"/>
            <a:ext cx="1945904" cy="5143501"/>
            <a:chOff x="0" y="-1"/>
            <a:chExt cx="1945904" cy="5143501"/>
          </a:xfrm>
        </p:grpSpPr>
        <p:grpSp>
          <p:nvGrpSpPr>
            <p:cNvPr id="31" name="Group 30"/>
            <p:cNvGrpSpPr/>
            <p:nvPr/>
          </p:nvGrpSpPr>
          <p:grpSpPr>
            <a:xfrm>
              <a:off x="0" y="-1"/>
              <a:ext cx="1945904" cy="5143501"/>
              <a:chOff x="0" y="-1"/>
              <a:chExt cx="1945904" cy="5143501"/>
            </a:xfrm>
          </p:grpSpPr>
          <p:sp>
            <p:nvSpPr>
              <p:cNvPr id="33" name="Rectangle 32"/>
              <p:cNvSpPr/>
              <p:nvPr/>
            </p:nvSpPr>
            <p:spPr>
              <a:xfrm>
                <a:off x="0" y="-1"/>
                <a:ext cx="1945904" cy="5143501"/>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t="100000" r="100000"/>
                </a:path>
                <a:tileRect l="-100000" b="-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35" name="Pentagon 34"/>
              <p:cNvSpPr>
                <a:spLocks noChangeAspect="1"/>
              </p:cNvSpPr>
              <p:nvPr/>
            </p:nvSpPr>
            <p:spPr>
              <a:xfrm>
                <a:off x="51846"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Introduction</a:t>
                </a:r>
              </a:p>
            </p:txBody>
          </p:sp>
          <p:sp>
            <p:nvSpPr>
              <p:cNvPr id="36" name="Pentagon 35"/>
              <p:cNvSpPr>
                <a:spLocks noChangeAspect="1"/>
              </p:cNvSpPr>
              <p:nvPr/>
            </p:nvSpPr>
            <p:spPr>
              <a:xfrm>
                <a:off x="51846"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38" name="Pentagon 37"/>
              <p:cNvSpPr>
                <a:spLocks noChangeAspect="1"/>
              </p:cNvSpPr>
              <p:nvPr/>
            </p:nvSpPr>
            <p:spPr>
              <a:xfrm>
                <a:off x="58260" y="1740607"/>
                <a:ext cx="1764000" cy="415048"/>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grpSp>
        <p:sp>
          <p:nvSpPr>
            <p:cNvPr id="32" name="TextBox 31"/>
            <p:cNvSpPr txBox="1"/>
            <p:nvPr/>
          </p:nvSpPr>
          <p:spPr>
            <a:xfrm>
              <a:off x="71120" y="2214932"/>
              <a:ext cx="1794426" cy="1368347"/>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New technology</a:t>
              </a:r>
            </a:p>
            <a:p>
              <a:pPr>
                <a:tabLst>
                  <a:tab pos="93663" algn="l"/>
                </a:tabLst>
              </a:pPr>
              <a:r>
                <a:rPr lang="en-US" sz="1200" dirty="0">
                  <a:solidFill>
                    <a:srgbClr val="888888"/>
                  </a:solidFill>
                  <a:latin typeface="Vodafone Rg"/>
                </a:rPr>
                <a:t>New</a:t>
              </a:r>
              <a:r>
                <a:rPr lang="en-US" sz="1200" b="1" dirty="0">
                  <a:solidFill>
                    <a:schemeClr val="accent1"/>
                  </a:solidFill>
                  <a:latin typeface="Vodafone Rg"/>
                </a:rPr>
                <a:t> </a:t>
              </a:r>
              <a:r>
                <a:rPr lang="en-US" sz="1200" dirty="0">
                  <a:solidFill>
                    <a:srgbClr val="888888"/>
                  </a:solidFill>
                  <a:latin typeface="Vodafone Rg"/>
                </a:rPr>
                <a:t>competition</a:t>
              </a:r>
            </a:p>
            <a:p>
              <a:pPr>
                <a:tabLst>
                  <a:tab pos="93663" algn="l"/>
                </a:tabLst>
              </a:pPr>
              <a:r>
                <a:rPr lang="en-US" sz="1200" dirty="0">
                  <a:solidFill>
                    <a:srgbClr val="888888"/>
                  </a:solidFill>
                  <a:latin typeface="Vodafone Rg"/>
                </a:rPr>
                <a:t>Small Business Solutions overview</a:t>
              </a:r>
            </a:p>
            <a:p>
              <a:pPr>
                <a:tabLst>
                  <a:tab pos="93663" algn="l"/>
                </a:tabLst>
              </a:pPr>
              <a:r>
                <a:rPr lang="en-US" sz="1200" dirty="0">
                  <a:solidFill>
                    <a:srgbClr val="888888"/>
                  </a:solidFill>
                  <a:latin typeface="Vodafone Rg"/>
                </a:rPr>
                <a:t>Core business needs</a:t>
              </a:r>
            </a:p>
            <a:p>
              <a:pPr>
                <a:tabLst>
                  <a:tab pos="93663" algn="l"/>
                </a:tabLst>
              </a:pPr>
              <a:r>
                <a:rPr lang="en-US" sz="1200" dirty="0">
                  <a:solidFill>
                    <a:srgbClr val="888888"/>
                  </a:solidFill>
                  <a:latin typeface="Vodafone Rg"/>
                </a:rPr>
                <a:t>Vodafone SMB solutions</a:t>
              </a:r>
            </a:p>
            <a:p>
              <a:pPr>
                <a:tabLst>
                  <a:tab pos="93663" algn="l"/>
                </a:tabLst>
              </a:pPr>
              <a:r>
                <a:rPr lang="en-US" sz="1200" b="1" dirty="0">
                  <a:solidFill>
                    <a:schemeClr val="accent1"/>
                  </a:solidFill>
                  <a:latin typeface="Vodafone Rg"/>
                </a:rPr>
                <a:t>Test yourself</a:t>
              </a:r>
            </a:p>
          </p:txBody>
        </p:sp>
      </p:grpSp>
      <p:sp>
        <p:nvSpPr>
          <p:cNvPr id="39" name="23 Rectángulo"/>
          <p:cNvSpPr/>
          <p:nvPr/>
        </p:nvSpPr>
        <p:spPr>
          <a:xfrm>
            <a:off x="0" y="-1"/>
            <a:ext cx="9144000" cy="617539"/>
          </a:xfrm>
          <a:prstGeom prst="rect">
            <a:avLst/>
          </a:prstGeom>
          <a:solidFill>
            <a:srgbClr val="80008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40" name="6 CuadroTexto"/>
          <p:cNvSpPr txBox="1"/>
          <p:nvPr/>
        </p:nvSpPr>
        <p:spPr>
          <a:xfrm>
            <a:off x="1408482" y="-43931"/>
            <a:ext cx="66179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What are Small Business Solutions?</a:t>
            </a:r>
            <a:endParaRPr lang="en-GB" sz="2800" b="1" dirty="0" smtClean="0">
              <a:solidFill>
                <a:schemeClr val="bg1"/>
              </a:solidFill>
              <a:latin typeface="Vodafone Rg"/>
            </a:endParaRPr>
          </a:p>
        </p:txBody>
      </p:sp>
      <p:pic>
        <p:nvPicPr>
          <p:cNvPr id="41"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752" y="38164"/>
            <a:ext cx="435530" cy="602887"/>
          </a:xfrm>
          <a:prstGeom prst="rect">
            <a:avLst/>
          </a:prstGeom>
        </p:spPr>
      </p:pic>
      <p:sp>
        <p:nvSpPr>
          <p:cNvPr id="42" name="Pentagon 41"/>
          <p:cNvSpPr>
            <a:spLocks noChangeAspect="1"/>
          </p:cNvSpPr>
          <p:nvPr/>
        </p:nvSpPr>
        <p:spPr>
          <a:xfrm>
            <a:off x="58260" y="374043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43" name="Title 2"/>
          <p:cNvSpPr>
            <a:spLocks noGrp="1"/>
          </p:cNvSpPr>
          <p:nvPr>
            <p:ph type="title"/>
          </p:nvPr>
        </p:nvSpPr>
        <p:spPr>
          <a:xfrm>
            <a:off x="2318107" y="778531"/>
            <a:ext cx="6512004" cy="875675"/>
          </a:xfrm>
        </p:spPr>
        <p:txBody>
          <a:bodyPr/>
          <a:lstStyle/>
          <a:p>
            <a:r>
              <a:rPr lang="en-US" dirty="0" smtClean="0">
                <a:latin typeface="Vodafone Rg"/>
              </a:rPr>
              <a:t>Question 1</a:t>
            </a:r>
            <a:endParaRPr lang="en-US" dirty="0">
              <a:latin typeface="Vodafone Rg"/>
            </a:endParaRPr>
          </a:p>
        </p:txBody>
      </p:sp>
      <p:sp>
        <p:nvSpPr>
          <p:cNvPr id="44" name="Content Placeholder 1"/>
          <p:cNvSpPr>
            <a:spLocks noGrp="1"/>
          </p:cNvSpPr>
          <p:nvPr>
            <p:ph idx="1"/>
          </p:nvPr>
        </p:nvSpPr>
        <p:spPr>
          <a:xfrm>
            <a:off x="2342728" y="1171603"/>
            <a:ext cx="6478875" cy="3577660"/>
          </a:xfrm>
        </p:spPr>
        <p:txBody>
          <a:bodyPr/>
          <a:lstStyle/>
          <a:p>
            <a:pPr marL="0" indent="0">
              <a:buNone/>
            </a:pPr>
            <a:r>
              <a:rPr lang="en-US" dirty="0">
                <a:latin typeface="Vodafone Rg"/>
              </a:rPr>
              <a:t>Why are small businesses deploying new technologies? </a:t>
            </a:r>
            <a:endParaRPr lang="en-US" dirty="0" smtClean="0">
              <a:latin typeface="Vodafone Rg"/>
            </a:endParaRPr>
          </a:p>
          <a:p>
            <a:pPr marL="0" indent="0">
              <a:buNone/>
            </a:pPr>
            <a:r>
              <a:rPr lang="en-US" dirty="0" smtClean="0">
                <a:latin typeface="Vodafone Rg"/>
              </a:rPr>
              <a:t>(</a:t>
            </a:r>
            <a:r>
              <a:rPr lang="en-US" dirty="0">
                <a:latin typeface="Vodafone Rg"/>
              </a:rPr>
              <a:t>Select the best answer)</a:t>
            </a:r>
          </a:p>
          <a:p>
            <a:pPr marL="0" indent="0">
              <a:buNone/>
            </a:pPr>
            <a:endParaRPr lang="en-US" dirty="0">
              <a:latin typeface="Vodafone Rg"/>
            </a:endParaRPr>
          </a:p>
        </p:txBody>
      </p:sp>
    </p:spTree>
    <p:extLst>
      <p:ext uri="{BB962C8B-B14F-4D97-AF65-F5344CB8AC3E}">
        <p14:creationId xmlns:p14="http://schemas.microsoft.com/office/powerpoint/2010/main" val="85115962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6" name="TextBox 15"/>
          <p:cNvSpPr txBox="1"/>
          <p:nvPr/>
        </p:nvSpPr>
        <p:spPr>
          <a:xfrm>
            <a:off x="2658793" y="194766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latin typeface="Vodafone Rg"/>
              </a:rPr>
              <a:t> a</a:t>
            </a:r>
            <a:r>
              <a:rPr lang="en-US" sz="1600" dirty="0">
                <a:latin typeface="Vodafone Rg"/>
              </a:rPr>
              <a:t>) Vendors are forcing them to</a:t>
            </a:r>
          </a:p>
          <a:p>
            <a:pPr marL="0" lvl="1"/>
            <a:endParaRPr lang="en-US" sz="1600" dirty="0" smtClean="0">
              <a:latin typeface="Vodafone Rg"/>
            </a:endParaRPr>
          </a:p>
        </p:txBody>
      </p:sp>
      <p:sp>
        <p:nvSpPr>
          <p:cNvPr id="17" name="TextBox 16"/>
          <p:cNvSpPr txBox="1"/>
          <p:nvPr/>
        </p:nvSpPr>
        <p:spPr>
          <a:xfrm>
            <a:off x="2662565" y="2397260"/>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latin typeface="Vodafone Rg"/>
              </a:rPr>
              <a:t> b</a:t>
            </a:r>
            <a:r>
              <a:rPr lang="en-US" sz="1600" dirty="0">
                <a:latin typeface="Vodafone Rg"/>
              </a:rPr>
              <a:t>) To </a:t>
            </a:r>
            <a:r>
              <a:rPr lang="en-US" sz="1600" dirty="0" smtClean="0">
                <a:latin typeface="Vodafone Rg"/>
              </a:rPr>
              <a:t>help </a:t>
            </a:r>
            <a:r>
              <a:rPr lang="en-US" sz="1600" dirty="0" smtClean="0">
                <a:latin typeface="Vodafone Rg"/>
              </a:rPr>
              <a:t>them grow </a:t>
            </a:r>
            <a:r>
              <a:rPr lang="en-US" sz="1600" dirty="0" smtClean="0">
                <a:latin typeface="Vodafone Rg"/>
              </a:rPr>
              <a:t>revenue</a:t>
            </a:r>
            <a:endParaRPr lang="en-US" sz="1600" dirty="0">
              <a:latin typeface="Vodafone Rg"/>
            </a:endParaRPr>
          </a:p>
        </p:txBody>
      </p:sp>
      <p:sp>
        <p:nvSpPr>
          <p:cNvPr id="22" name="TextBox 21"/>
          <p:cNvSpPr txBox="1"/>
          <p:nvPr/>
        </p:nvSpPr>
        <p:spPr>
          <a:xfrm>
            <a:off x="2666337" y="2846854"/>
            <a:ext cx="4837545" cy="311728"/>
          </a:xfrm>
          <a:prstGeom prst="rect">
            <a:avLst/>
          </a:prstGeom>
          <a:solidFill>
            <a:srgbClr val="E60000"/>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b="1" dirty="0" smtClean="0">
                <a:solidFill>
                  <a:schemeClr val="bg1"/>
                </a:solidFill>
                <a:latin typeface="Vodafone Rg"/>
              </a:rPr>
              <a:t> c</a:t>
            </a:r>
            <a:r>
              <a:rPr lang="en-US" sz="1600" b="1" dirty="0">
                <a:solidFill>
                  <a:schemeClr val="bg1"/>
                </a:solidFill>
                <a:latin typeface="Vodafone Rg"/>
              </a:rPr>
              <a:t>) To help with cash flow</a:t>
            </a:r>
          </a:p>
          <a:p>
            <a:pPr marL="0" lvl="1"/>
            <a:endParaRPr lang="en-US" sz="1600" b="1" dirty="0" smtClean="0">
              <a:solidFill>
                <a:schemeClr val="bg1"/>
              </a:solidFill>
              <a:latin typeface="Vodafone Rg"/>
            </a:endParaRPr>
          </a:p>
        </p:txBody>
      </p:sp>
      <p:sp>
        <p:nvSpPr>
          <p:cNvPr id="23" name="TextBox 22"/>
          <p:cNvSpPr txBox="1"/>
          <p:nvPr/>
        </p:nvSpPr>
        <p:spPr>
          <a:xfrm>
            <a:off x="2656597" y="3309958"/>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latin typeface="Vodafone Rg"/>
              </a:rPr>
              <a:t> d</a:t>
            </a:r>
            <a:r>
              <a:rPr lang="en-US" sz="1600" dirty="0">
                <a:latin typeface="Vodafone Rg"/>
              </a:rPr>
              <a:t>) To keep their staff happy</a:t>
            </a:r>
          </a:p>
          <a:p>
            <a:pPr marL="0" lvl="1"/>
            <a:endParaRPr lang="en-US" sz="1600" dirty="0" smtClean="0">
              <a:latin typeface="Vodafone Rg"/>
            </a:endParaRPr>
          </a:p>
        </p:txBody>
      </p:sp>
      <p:sp>
        <p:nvSpPr>
          <p:cNvPr id="21" name="Pentagon 20">
            <a:hlinkClick r:id="rId3" action="ppaction://hlinksldjump"/>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Try again</a:t>
            </a:r>
          </a:p>
        </p:txBody>
      </p:sp>
      <p:sp>
        <p:nvSpPr>
          <p:cNvPr id="24" name="TextBox 23"/>
          <p:cNvSpPr txBox="1"/>
          <p:nvPr/>
        </p:nvSpPr>
        <p:spPr>
          <a:xfrm>
            <a:off x="3301998" y="3832087"/>
            <a:ext cx="3136349" cy="914400"/>
          </a:xfrm>
          <a:prstGeom prst="rect">
            <a:avLst/>
          </a:prstGeom>
        </p:spPr>
        <p:txBody>
          <a:bodyPr wrap="none" lIns="0" tIns="0" rIns="0" bIns="0" rtlCol="0">
            <a:noAutofit/>
          </a:bodyPr>
          <a:lstStyle/>
          <a:p>
            <a:r>
              <a:rPr lang="en-US" sz="5400" dirty="0" smtClean="0">
                <a:solidFill>
                  <a:srgbClr val="FF0000"/>
                </a:solidFill>
                <a:latin typeface="Vodafone Rg"/>
                <a:ea typeface="Wingdings"/>
                <a:cs typeface="Wingdings"/>
                <a:sym typeface="Wingdings"/>
              </a:rPr>
              <a:t>Incorrect</a:t>
            </a:r>
            <a:endParaRPr lang="en-US" sz="5400" dirty="0" smtClean="0">
              <a:solidFill>
                <a:srgbClr val="FF0000"/>
              </a:solidFill>
              <a:latin typeface="Vodafone Rg"/>
            </a:endParaRPr>
          </a:p>
        </p:txBody>
      </p:sp>
      <p:grpSp>
        <p:nvGrpSpPr>
          <p:cNvPr id="19" name="Group 18"/>
          <p:cNvGrpSpPr/>
          <p:nvPr/>
        </p:nvGrpSpPr>
        <p:grpSpPr>
          <a:xfrm>
            <a:off x="0" y="-1"/>
            <a:ext cx="1945904" cy="5143501"/>
            <a:chOff x="0" y="-1"/>
            <a:chExt cx="1945904" cy="5143501"/>
          </a:xfrm>
        </p:grpSpPr>
        <p:grpSp>
          <p:nvGrpSpPr>
            <p:cNvPr id="30" name="Group 29"/>
            <p:cNvGrpSpPr/>
            <p:nvPr/>
          </p:nvGrpSpPr>
          <p:grpSpPr>
            <a:xfrm>
              <a:off x="0" y="-1"/>
              <a:ext cx="1945904" cy="5143501"/>
              <a:chOff x="0" y="-1"/>
              <a:chExt cx="1945904" cy="5143501"/>
            </a:xfrm>
          </p:grpSpPr>
          <p:sp>
            <p:nvSpPr>
              <p:cNvPr id="32" name="Rectangle 31"/>
              <p:cNvSpPr/>
              <p:nvPr/>
            </p:nvSpPr>
            <p:spPr>
              <a:xfrm>
                <a:off x="0" y="-1"/>
                <a:ext cx="1945904" cy="5143501"/>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t="100000" r="100000"/>
                </a:path>
                <a:tileRect l="-100000" b="-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34" name="Pentagon 33"/>
              <p:cNvSpPr>
                <a:spLocks noChangeAspect="1"/>
              </p:cNvSpPr>
              <p:nvPr/>
            </p:nvSpPr>
            <p:spPr>
              <a:xfrm>
                <a:off x="51846"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Introduction</a:t>
                </a:r>
              </a:p>
            </p:txBody>
          </p:sp>
          <p:sp>
            <p:nvSpPr>
              <p:cNvPr id="35" name="Pentagon 34"/>
              <p:cNvSpPr>
                <a:spLocks noChangeAspect="1"/>
              </p:cNvSpPr>
              <p:nvPr/>
            </p:nvSpPr>
            <p:spPr>
              <a:xfrm>
                <a:off x="51846"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36" name="Pentagon 35"/>
              <p:cNvSpPr>
                <a:spLocks noChangeAspect="1"/>
              </p:cNvSpPr>
              <p:nvPr/>
            </p:nvSpPr>
            <p:spPr>
              <a:xfrm>
                <a:off x="58260" y="1740607"/>
                <a:ext cx="1764000" cy="415048"/>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grpSp>
        <p:sp>
          <p:nvSpPr>
            <p:cNvPr id="31" name="TextBox 30"/>
            <p:cNvSpPr txBox="1"/>
            <p:nvPr/>
          </p:nvSpPr>
          <p:spPr>
            <a:xfrm>
              <a:off x="71120" y="2214932"/>
              <a:ext cx="1794426" cy="1368347"/>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New technology</a:t>
              </a:r>
            </a:p>
            <a:p>
              <a:pPr>
                <a:tabLst>
                  <a:tab pos="93663" algn="l"/>
                </a:tabLst>
              </a:pPr>
              <a:r>
                <a:rPr lang="en-US" sz="1200" dirty="0">
                  <a:solidFill>
                    <a:srgbClr val="888888"/>
                  </a:solidFill>
                  <a:latin typeface="Vodafone Rg"/>
                </a:rPr>
                <a:t>New</a:t>
              </a:r>
              <a:r>
                <a:rPr lang="en-US" sz="1200" b="1" dirty="0">
                  <a:solidFill>
                    <a:schemeClr val="accent1"/>
                  </a:solidFill>
                  <a:latin typeface="Vodafone Rg"/>
                </a:rPr>
                <a:t> </a:t>
              </a:r>
              <a:r>
                <a:rPr lang="en-US" sz="1200" dirty="0">
                  <a:solidFill>
                    <a:srgbClr val="888888"/>
                  </a:solidFill>
                  <a:latin typeface="Vodafone Rg"/>
                </a:rPr>
                <a:t>competition</a:t>
              </a:r>
            </a:p>
            <a:p>
              <a:pPr>
                <a:tabLst>
                  <a:tab pos="93663" algn="l"/>
                </a:tabLst>
              </a:pPr>
              <a:r>
                <a:rPr lang="en-US" sz="1200" dirty="0">
                  <a:solidFill>
                    <a:srgbClr val="888888"/>
                  </a:solidFill>
                  <a:latin typeface="Vodafone Rg"/>
                </a:rPr>
                <a:t>Small Business Solutions overview</a:t>
              </a:r>
            </a:p>
            <a:p>
              <a:pPr>
                <a:tabLst>
                  <a:tab pos="93663" algn="l"/>
                </a:tabLst>
              </a:pPr>
              <a:r>
                <a:rPr lang="en-US" sz="1200" dirty="0">
                  <a:solidFill>
                    <a:srgbClr val="888888"/>
                  </a:solidFill>
                  <a:latin typeface="Vodafone Rg"/>
                </a:rPr>
                <a:t>Core business needs</a:t>
              </a:r>
            </a:p>
            <a:p>
              <a:pPr>
                <a:tabLst>
                  <a:tab pos="93663" algn="l"/>
                </a:tabLst>
              </a:pPr>
              <a:r>
                <a:rPr lang="en-US" sz="1200" dirty="0">
                  <a:solidFill>
                    <a:srgbClr val="888888"/>
                  </a:solidFill>
                  <a:latin typeface="Vodafone Rg"/>
                </a:rPr>
                <a:t>Vodafone SMB solutions</a:t>
              </a:r>
            </a:p>
            <a:p>
              <a:pPr>
                <a:tabLst>
                  <a:tab pos="93663" algn="l"/>
                </a:tabLst>
              </a:pPr>
              <a:r>
                <a:rPr lang="en-US" sz="1200" b="1" dirty="0">
                  <a:solidFill>
                    <a:schemeClr val="accent1"/>
                  </a:solidFill>
                  <a:latin typeface="Vodafone Rg"/>
                </a:rPr>
                <a:t>Test yourself</a:t>
              </a:r>
            </a:p>
          </p:txBody>
        </p:sp>
      </p:grpSp>
      <p:sp>
        <p:nvSpPr>
          <p:cNvPr id="40" name="23 Rectángulo"/>
          <p:cNvSpPr/>
          <p:nvPr/>
        </p:nvSpPr>
        <p:spPr>
          <a:xfrm>
            <a:off x="0" y="-1"/>
            <a:ext cx="9144000" cy="617539"/>
          </a:xfrm>
          <a:prstGeom prst="rect">
            <a:avLst/>
          </a:prstGeom>
          <a:solidFill>
            <a:srgbClr val="80008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41" name="6 CuadroTexto"/>
          <p:cNvSpPr txBox="1"/>
          <p:nvPr/>
        </p:nvSpPr>
        <p:spPr>
          <a:xfrm>
            <a:off x="1408482" y="-43931"/>
            <a:ext cx="66179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What are Small Business Solutions?</a:t>
            </a:r>
            <a:endParaRPr lang="en-GB" sz="2800" b="1" dirty="0" smtClean="0">
              <a:solidFill>
                <a:schemeClr val="bg1"/>
              </a:solidFill>
              <a:latin typeface="Vodafone Rg"/>
            </a:endParaRPr>
          </a:p>
        </p:txBody>
      </p:sp>
      <p:pic>
        <p:nvPicPr>
          <p:cNvPr id="42"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752" y="38164"/>
            <a:ext cx="435530" cy="602887"/>
          </a:xfrm>
          <a:prstGeom prst="rect">
            <a:avLst/>
          </a:prstGeom>
        </p:spPr>
      </p:pic>
      <p:sp>
        <p:nvSpPr>
          <p:cNvPr id="43" name="Pentagon 42"/>
          <p:cNvSpPr>
            <a:spLocks noChangeAspect="1"/>
          </p:cNvSpPr>
          <p:nvPr/>
        </p:nvSpPr>
        <p:spPr>
          <a:xfrm>
            <a:off x="58260" y="374043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44" name="Title 2"/>
          <p:cNvSpPr>
            <a:spLocks noGrp="1"/>
          </p:cNvSpPr>
          <p:nvPr>
            <p:ph type="title"/>
          </p:nvPr>
        </p:nvSpPr>
        <p:spPr>
          <a:xfrm>
            <a:off x="2318107" y="778531"/>
            <a:ext cx="6512004" cy="875675"/>
          </a:xfrm>
        </p:spPr>
        <p:txBody>
          <a:bodyPr/>
          <a:lstStyle/>
          <a:p>
            <a:r>
              <a:rPr lang="en-US" dirty="0" smtClean="0">
                <a:latin typeface="Vodafone Rg"/>
              </a:rPr>
              <a:t>Question 1</a:t>
            </a:r>
            <a:endParaRPr lang="en-US" dirty="0">
              <a:latin typeface="Vodafone Rg"/>
            </a:endParaRPr>
          </a:p>
        </p:txBody>
      </p:sp>
      <p:sp>
        <p:nvSpPr>
          <p:cNvPr id="45" name="Content Placeholder 1"/>
          <p:cNvSpPr>
            <a:spLocks noGrp="1"/>
          </p:cNvSpPr>
          <p:nvPr>
            <p:ph idx="1"/>
          </p:nvPr>
        </p:nvSpPr>
        <p:spPr>
          <a:xfrm>
            <a:off x="2342728" y="1171603"/>
            <a:ext cx="6478875" cy="3577660"/>
          </a:xfrm>
        </p:spPr>
        <p:txBody>
          <a:bodyPr/>
          <a:lstStyle/>
          <a:p>
            <a:pPr marL="0" indent="0">
              <a:buNone/>
            </a:pPr>
            <a:r>
              <a:rPr lang="en-US" dirty="0">
                <a:latin typeface="Vodafone Rg"/>
              </a:rPr>
              <a:t>Why are small businesses deploying new technologies? </a:t>
            </a:r>
            <a:endParaRPr lang="en-US" dirty="0" smtClean="0">
              <a:latin typeface="Vodafone Rg"/>
            </a:endParaRPr>
          </a:p>
          <a:p>
            <a:pPr marL="0" indent="0">
              <a:buNone/>
            </a:pPr>
            <a:r>
              <a:rPr lang="en-US" dirty="0" smtClean="0">
                <a:latin typeface="Vodafone Rg"/>
              </a:rPr>
              <a:t>(</a:t>
            </a:r>
            <a:r>
              <a:rPr lang="en-US" dirty="0">
                <a:latin typeface="Vodafone Rg"/>
              </a:rPr>
              <a:t>Select the best answer)</a:t>
            </a:r>
          </a:p>
          <a:p>
            <a:pPr marL="0" indent="0">
              <a:buNone/>
            </a:pPr>
            <a:endParaRPr lang="en-US" dirty="0">
              <a:latin typeface="Vodafone Rg"/>
            </a:endParaRPr>
          </a:p>
        </p:txBody>
      </p:sp>
    </p:spTree>
    <p:extLst>
      <p:ext uri="{BB962C8B-B14F-4D97-AF65-F5344CB8AC3E}">
        <p14:creationId xmlns:p14="http://schemas.microsoft.com/office/powerpoint/2010/main" val="85115962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658793" y="194766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latin typeface="Vodafone Rg"/>
              </a:rPr>
              <a:t> a</a:t>
            </a:r>
            <a:r>
              <a:rPr lang="en-US" sz="1600" dirty="0">
                <a:latin typeface="Vodafone Rg"/>
              </a:rPr>
              <a:t>) Vendors are forcing them to</a:t>
            </a:r>
          </a:p>
          <a:p>
            <a:pPr marL="0" lvl="1"/>
            <a:endParaRPr lang="en-US" sz="1600" dirty="0" smtClean="0">
              <a:latin typeface="Vodafone Rg"/>
            </a:endParaRPr>
          </a:p>
        </p:txBody>
      </p:sp>
      <p:sp>
        <p:nvSpPr>
          <p:cNvPr id="17" name="TextBox 16"/>
          <p:cNvSpPr txBox="1"/>
          <p:nvPr/>
        </p:nvSpPr>
        <p:spPr>
          <a:xfrm>
            <a:off x="2662565" y="2397260"/>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latin typeface="Vodafone Rg"/>
              </a:rPr>
              <a:t> b</a:t>
            </a:r>
            <a:r>
              <a:rPr lang="en-US" sz="1600" dirty="0">
                <a:latin typeface="Vodafone Rg"/>
              </a:rPr>
              <a:t>) To help </a:t>
            </a:r>
            <a:r>
              <a:rPr lang="en-US" sz="1600" dirty="0" smtClean="0">
                <a:latin typeface="Vodafone Rg"/>
              </a:rPr>
              <a:t>them grow </a:t>
            </a:r>
            <a:r>
              <a:rPr lang="en-US" sz="1600" dirty="0" smtClean="0">
                <a:latin typeface="Vodafone Rg"/>
              </a:rPr>
              <a:t>revenue</a:t>
            </a:r>
            <a:endParaRPr lang="en-US" sz="1600" dirty="0">
              <a:latin typeface="Vodafone Rg"/>
            </a:endParaRPr>
          </a:p>
          <a:p>
            <a:pPr marL="0" lvl="1"/>
            <a:endParaRPr lang="en-US" sz="1600" dirty="0" smtClean="0">
              <a:latin typeface="Vodafone Rg"/>
            </a:endParaRPr>
          </a:p>
        </p:txBody>
      </p:sp>
      <p:sp>
        <p:nvSpPr>
          <p:cNvPr id="22" name="TextBox 21"/>
          <p:cNvSpPr txBox="1"/>
          <p:nvPr/>
        </p:nvSpPr>
        <p:spPr>
          <a:xfrm>
            <a:off x="2666337" y="284685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latin typeface="Vodafone Rg"/>
              </a:rPr>
              <a:t> c</a:t>
            </a:r>
            <a:r>
              <a:rPr lang="en-US" sz="1600" dirty="0">
                <a:latin typeface="Vodafone Rg"/>
              </a:rPr>
              <a:t>) To help with cash flow</a:t>
            </a:r>
          </a:p>
          <a:p>
            <a:pPr marL="0" lvl="1"/>
            <a:endParaRPr lang="en-US" sz="1600" dirty="0" smtClean="0">
              <a:latin typeface="Vodafone Rg"/>
            </a:endParaRPr>
          </a:p>
        </p:txBody>
      </p:sp>
      <p:sp>
        <p:nvSpPr>
          <p:cNvPr id="23" name="TextBox 22"/>
          <p:cNvSpPr txBox="1"/>
          <p:nvPr/>
        </p:nvSpPr>
        <p:spPr>
          <a:xfrm>
            <a:off x="2656597" y="3309958"/>
            <a:ext cx="4837545" cy="311728"/>
          </a:xfrm>
          <a:prstGeom prst="rect">
            <a:avLst/>
          </a:prstGeom>
          <a:solidFill>
            <a:srgbClr val="E60000"/>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b="1" dirty="0" smtClean="0">
                <a:solidFill>
                  <a:schemeClr val="bg1"/>
                </a:solidFill>
                <a:latin typeface="Vodafone Rg"/>
              </a:rPr>
              <a:t> d</a:t>
            </a:r>
            <a:r>
              <a:rPr lang="en-US" sz="1600" b="1" dirty="0">
                <a:solidFill>
                  <a:schemeClr val="bg1"/>
                </a:solidFill>
                <a:latin typeface="Vodafone Rg"/>
              </a:rPr>
              <a:t>) To keep their staff happy</a:t>
            </a:r>
          </a:p>
          <a:p>
            <a:pPr marL="0" lvl="1"/>
            <a:endParaRPr lang="en-US" sz="1600" b="1" dirty="0" smtClean="0">
              <a:solidFill>
                <a:schemeClr val="bg1"/>
              </a:solidFill>
              <a:latin typeface="Vodafone Rg"/>
            </a:endParaRPr>
          </a:p>
        </p:txBody>
      </p:sp>
      <p:sp>
        <p:nvSpPr>
          <p:cNvPr id="21" name="Pentagon 20">
            <a:hlinkClick r:id="rId3" action="ppaction://hlinksldjump"/>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Try again</a:t>
            </a:r>
          </a:p>
        </p:txBody>
      </p:sp>
      <p:sp>
        <p:nvSpPr>
          <p:cNvPr id="24" name="TextBox 23"/>
          <p:cNvSpPr txBox="1"/>
          <p:nvPr/>
        </p:nvSpPr>
        <p:spPr>
          <a:xfrm>
            <a:off x="3301998" y="3832087"/>
            <a:ext cx="3136349" cy="914400"/>
          </a:xfrm>
          <a:prstGeom prst="rect">
            <a:avLst/>
          </a:prstGeom>
        </p:spPr>
        <p:txBody>
          <a:bodyPr wrap="none" lIns="0" tIns="0" rIns="0" bIns="0" rtlCol="0">
            <a:noAutofit/>
          </a:bodyPr>
          <a:lstStyle/>
          <a:p>
            <a:r>
              <a:rPr lang="en-US" sz="5400" dirty="0" smtClean="0">
                <a:solidFill>
                  <a:srgbClr val="FF0000"/>
                </a:solidFill>
                <a:latin typeface="Vodafone Rg"/>
                <a:ea typeface="Wingdings"/>
                <a:cs typeface="Wingdings"/>
                <a:sym typeface="Wingdings"/>
              </a:rPr>
              <a:t>Incorrect</a:t>
            </a:r>
            <a:endParaRPr lang="en-US" sz="5400" dirty="0" smtClean="0">
              <a:solidFill>
                <a:srgbClr val="FF0000"/>
              </a:solidFill>
              <a:latin typeface="Vodafone Rg"/>
            </a:endParaRPr>
          </a:p>
        </p:txBody>
      </p:sp>
      <p:grpSp>
        <p:nvGrpSpPr>
          <p:cNvPr id="30" name="Group 29"/>
          <p:cNvGrpSpPr/>
          <p:nvPr/>
        </p:nvGrpSpPr>
        <p:grpSpPr>
          <a:xfrm>
            <a:off x="0" y="-1"/>
            <a:ext cx="1945904" cy="5143501"/>
            <a:chOff x="0" y="-1"/>
            <a:chExt cx="1945904" cy="5143501"/>
          </a:xfrm>
        </p:grpSpPr>
        <p:grpSp>
          <p:nvGrpSpPr>
            <p:cNvPr id="31" name="Group 30"/>
            <p:cNvGrpSpPr/>
            <p:nvPr/>
          </p:nvGrpSpPr>
          <p:grpSpPr>
            <a:xfrm>
              <a:off x="0" y="-1"/>
              <a:ext cx="1945904" cy="5143501"/>
              <a:chOff x="0" y="-1"/>
              <a:chExt cx="1945904" cy="5143501"/>
            </a:xfrm>
          </p:grpSpPr>
          <p:sp>
            <p:nvSpPr>
              <p:cNvPr id="33" name="Rectangle 32"/>
              <p:cNvSpPr/>
              <p:nvPr/>
            </p:nvSpPr>
            <p:spPr>
              <a:xfrm>
                <a:off x="0" y="-1"/>
                <a:ext cx="1945904" cy="5143501"/>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t="100000" r="100000"/>
                </a:path>
                <a:tileRect l="-100000" b="-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35" name="Pentagon 34"/>
              <p:cNvSpPr>
                <a:spLocks noChangeAspect="1"/>
              </p:cNvSpPr>
              <p:nvPr/>
            </p:nvSpPr>
            <p:spPr>
              <a:xfrm>
                <a:off x="51846"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Introduction</a:t>
                </a:r>
              </a:p>
            </p:txBody>
          </p:sp>
          <p:sp>
            <p:nvSpPr>
              <p:cNvPr id="36" name="Pentagon 35"/>
              <p:cNvSpPr>
                <a:spLocks noChangeAspect="1"/>
              </p:cNvSpPr>
              <p:nvPr/>
            </p:nvSpPr>
            <p:spPr>
              <a:xfrm>
                <a:off x="51846"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40" name="Pentagon 39"/>
              <p:cNvSpPr>
                <a:spLocks noChangeAspect="1"/>
              </p:cNvSpPr>
              <p:nvPr/>
            </p:nvSpPr>
            <p:spPr>
              <a:xfrm>
                <a:off x="58260" y="1740607"/>
                <a:ext cx="1764000" cy="415048"/>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grpSp>
        <p:sp>
          <p:nvSpPr>
            <p:cNvPr id="32" name="TextBox 31"/>
            <p:cNvSpPr txBox="1"/>
            <p:nvPr/>
          </p:nvSpPr>
          <p:spPr>
            <a:xfrm>
              <a:off x="71120" y="2214932"/>
              <a:ext cx="1794426" cy="1368347"/>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New technology</a:t>
              </a:r>
            </a:p>
            <a:p>
              <a:pPr>
                <a:tabLst>
                  <a:tab pos="93663" algn="l"/>
                </a:tabLst>
              </a:pPr>
              <a:r>
                <a:rPr lang="en-US" sz="1200" dirty="0">
                  <a:solidFill>
                    <a:srgbClr val="888888"/>
                  </a:solidFill>
                  <a:latin typeface="Vodafone Rg"/>
                </a:rPr>
                <a:t>New</a:t>
              </a:r>
              <a:r>
                <a:rPr lang="en-US" sz="1200" b="1" dirty="0">
                  <a:solidFill>
                    <a:schemeClr val="accent1"/>
                  </a:solidFill>
                  <a:latin typeface="Vodafone Rg"/>
                </a:rPr>
                <a:t> </a:t>
              </a:r>
              <a:r>
                <a:rPr lang="en-US" sz="1200" dirty="0">
                  <a:solidFill>
                    <a:srgbClr val="888888"/>
                  </a:solidFill>
                  <a:latin typeface="Vodafone Rg"/>
                </a:rPr>
                <a:t>competition</a:t>
              </a:r>
            </a:p>
            <a:p>
              <a:pPr>
                <a:tabLst>
                  <a:tab pos="93663" algn="l"/>
                </a:tabLst>
              </a:pPr>
              <a:r>
                <a:rPr lang="en-US" sz="1200" dirty="0">
                  <a:solidFill>
                    <a:srgbClr val="888888"/>
                  </a:solidFill>
                  <a:latin typeface="Vodafone Rg"/>
                </a:rPr>
                <a:t>Small Business Solutions overview</a:t>
              </a:r>
            </a:p>
            <a:p>
              <a:pPr>
                <a:tabLst>
                  <a:tab pos="93663" algn="l"/>
                </a:tabLst>
              </a:pPr>
              <a:r>
                <a:rPr lang="en-US" sz="1200" dirty="0">
                  <a:solidFill>
                    <a:srgbClr val="888888"/>
                  </a:solidFill>
                  <a:latin typeface="Vodafone Rg"/>
                </a:rPr>
                <a:t>Core business needs</a:t>
              </a:r>
            </a:p>
            <a:p>
              <a:pPr>
                <a:tabLst>
                  <a:tab pos="93663" algn="l"/>
                </a:tabLst>
              </a:pPr>
              <a:r>
                <a:rPr lang="en-US" sz="1200" dirty="0">
                  <a:solidFill>
                    <a:srgbClr val="888888"/>
                  </a:solidFill>
                  <a:latin typeface="Vodafone Rg"/>
                </a:rPr>
                <a:t>Vodafone SMB solutions</a:t>
              </a:r>
            </a:p>
            <a:p>
              <a:pPr>
                <a:tabLst>
                  <a:tab pos="93663" algn="l"/>
                </a:tabLst>
              </a:pPr>
              <a:r>
                <a:rPr lang="en-US" sz="1200" b="1" dirty="0">
                  <a:solidFill>
                    <a:schemeClr val="accent1"/>
                  </a:solidFill>
                  <a:latin typeface="Vodafone Rg"/>
                </a:rPr>
                <a:t>Test yourself</a:t>
              </a:r>
            </a:p>
          </p:txBody>
        </p:sp>
      </p:grpSp>
      <p:sp>
        <p:nvSpPr>
          <p:cNvPr id="41" name="23 Rectángulo"/>
          <p:cNvSpPr/>
          <p:nvPr/>
        </p:nvSpPr>
        <p:spPr>
          <a:xfrm>
            <a:off x="0" y="-1"/>
            <a:ext cx="9144000" cy="617539"/>
          </a:xfrm>
          <a:prstGeom prst="rect">
            <a:avLst/>
          </a:prstGeom>
          <a:solidFill>
            <a:srgbClr val="80008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42" name="6 CuadroTexto"/>
          <p:cNvSpPr txBox="1"/>
          <p:nvPr/>
        </p:nvSpPr>
        <p:spPr>
          <a:xfrm>
            <a:off x="1408482" y="-43931"/>
            <a:ext cx="66179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What are Small Business Solutions?</a:t>
            </a:r>
            <a:endParaRPr lang="en-GB" sz="2800" b="1" dirty="0" smtClean="0">
              <a:solidFill>
                <a:schemeClr val="bg1"/>
              </a:solidFill>
              <a:latin typeface="Vodafone Rg"/>
            </a:endParaRPr>
          </a:p>
        </p:txBody>
      </p:sp>
      <p:pic>
        <p:nvPicPr>
          <p:cNvPr id="43"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752" y="38164"/>
            <a:ext cx="435530" cy="602887"/>
          </a:xfrm>
          <a:prstGeom prst="rect">
            <a:avLst/>
          </a:prstGeom>
        </p:spPr>
      </p:pic>
      <p:sp>
        <p:nvSpPr>
          <p:cNvPr id="44" name="Pentagon 43"/>
          <p:cNvSpPr>
            <a:spLocks noChangeAspect="1"/>
          </p:cNvSpPr>
          <p:nvPr/>
        </p:nvSpPr>
        <p:spPr>
          <a:xfrm>
            <a:off x="58260" y="374043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47" name="Title 2"/>
          <p:cNvSpPr>
            <a:spLocks noGrp="1"/>
          </p:cNvSpPr>
          <p:nvPr>
            <p:ph type="title"/>
          </p:nvPr>
        </p:nvSpPr>
        <p:spPr>
          <a:xfrm>
            <a:off x="2318107" y="778531"/>
            <a:ext cx="6512004" cy="875675"/>
          </a:xfrm>
        </p:spPr>
        <p:txBody>
          <a:bodyPr/>
          <a:lstStyle/>
          <a:p>
            <a:r>
              <a:rPr lang="en-US" dirty="0" smtClean="0">
                <a:latin typeface="Vodafone Rg"/>
              </a:rPr>
              <a:t>Question 1</a:t>
            </a:r>
            <a:endParaRPr lang="en-US" dirty="0">
              <a:latin typeface="Vodafone Rg"/>
            </a:endParaRPr>
          </a:p>
        </p:txBody>
      </p:sp>
      <p:sp>
        <p:nvSpPr>
          <p:cNvPr id="48" name="Content Placeholder 1"/>
          <p:cNvSpPr>
            <a:spLocks noGrp="1"/>
          </p:cNvSpPr>
          <p:nvPr>
            <p:ph idx="1"/>
          </p:nvPr>
        </p:nvSpPr>
        <p:spPr>
          <a:xfrm>
            <a:off x="2342728" y="1171603"/>
            <a:ext cx="6478875" cy="3577660"/>
          </a:xfrm>
        </p:spPr>
        <p:txBody>
          <a:bodyPr/>
          <a:lstStyle/>
          <a:p>
            <a:pPr marL="0" indent="0">
              <a:buNone/>
            </a:pPr>
            <a:r>
              <a:rPr lang="en-US" dirty="0">
                <a:latin typeface="Vodafone Rg"/>
              </a:rPr>
              <a:t>Why are small businesses deploying new technologies? </a:t>
            </a:r>
            <a:endParaRPr lang="en-US" dirty="0" smtClean="0">
              <a:latin typeface="Vodafone Rg"/>
            </a:endParaRPr>
          </a:p>
          <a:p>
            <a:pPr marL="0" indent="0">
              <a:buNone/>
            </a:pPr>
            <a:r>
              <a:rPr lang="en-US" dirty="0" smtClean="0">
                <a:latin typeface="Vodafone Rg"/>
              </a:rPr>
              <a:t>(</a:t>
            </a:r>
            <a:r>
              <a:rPr lang="en-US" dirty="0">
                <a:latin typeface="Vodafone Rg"/>
              </a:rPr>
              <a:t>Select the best answer)</a:t>
            </a:r>
          </a:p>
          <a:p>
            <a:pPr marL="0" indent="0">
              <a:buNone/>
            </a:pPr>
            <a:endParaRPr lang="en-US" dirty="0">
              <a:latin typeface="Vodafone Rg"/>
            </a:endParaRPr>
          </a:p>
        </p:txBody>
      </p:sp>
    </p:spTree>
    <p:extLst>
      <p:ext uri="{BB962C8B-B14F-4D97-AF65-F5344CB8AC3E}">
        <p14:creationId xmlns:p14="http://schemas.microsoft.com/office/powerpoint/2010/main" val="85115962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ontent Placeholder 1"/>
          <p:cNvSpPr>
            <a:spLocks noGrp="1"/>
          </p:cNvSpPr>
          <p:nvPr>
            <p:ph idx="1"/>
          </p:nvPr>
        </p:nvSpPr>
        <p:spPr>
          <a:xfrm>
            <a:off x="2342728" y="1171603"/>
            <a:ext cx="6478875" cy="3577660"/>
          </a:xfrm>
        </p:spPr>
        <p:txBody>
          <a:bodyPr/>
          <a:lstStyle/>
          <a:p>
            <a:pPr marL="0" indent="0">
              <a:buNone/>
            </a:pPr>
            <a:r>
              <a:rPr lang="en-GB" dirty="0">
                <a:latin typeface="Vodafone Rg"/>
              </a:rPr>
              <a:t>What is a</a:t>
            </a:r>
            <a:r>
              <a:rPr lang="en-GB" dirty="0" smtClean="0">
                <a:latin typeface="Vodafone Rg"/>
              </a:rPr>
              <a:t> </a:t>
            </a:r>
            <a:r>
              <a:rPr lang="en-GB" dirty="0">
                <a:latin typeface="Vodafone Rg"/>
              </a:rPr>
              <a:t>key benefit of </a:t>
            </a:r>
            <a:r>
              <a:rPr lang="en-GB" dirty="0" smtClean="0">
                <a:latin typeface="Vodafone Rg"/>
              </a:rPr>
              <a:t>a complete ICT business solution </a:t>
            </a:r>
            <a:r>
              <a:rPr lang="en-GB" dirty="0">
                <a:latin typeface="Vodafone Rg"/>
              </a:rPr>
              <a:t>for </a:t>
            </a:r>
            <a:r>
              <a:rPr lang="en-GB" dirty="0" smtClean="0">
                <a:latin typeface="Vodafone Rg"/>
              </a:rPr>
              <a:t>a small business?</a:t>
            </a:r>
            <a:endParaRPr lang="en-GB" dirty="0">
              <a:latin typeface="Vodafone Rg"/>
            </a:endParaRPr>
          </a:p>
        </p:txBody>
      </p:sp>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6" name="TextBox 15">
            <a:hlinkClick r:id="rId3" action="ppaction://hlinksldjump"/>
          </p:cNvPr>
          <p:cNvSpPr txBox="1"/>
          <p:nvPr/>
        </p:nvSpPr>
        <p:spPr>
          <a:xfrm>
            <a:off x="2658793" y="194766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latin typeface="Vodafone Rg"/>
              </a:rPr>
              <a:t> a</a:t>
            </a:r>
            <a:r>
              <a:rPr lang="en-US" sz="1600" dirty="0">
                <a:latin typeface="Vodafone Rg"/>
              </a:rPr>
              <a:t>) They pay less for data sharing solutions</a:t>
            </a:r>
          </a:p>
          <a:p>
            <a:pPr marL="0" lvl="1"/>
            <a:endParaRPr lang="en-US" sz="1600" dirty="0">
              <a:latin typeface="Vodafone Rg"/>
            </a:endParaRPr>
          </a:p>
          <a:p>
            <a:pPr marL="0" lvl="1"/>
            <a:endParaRPr lang="en-US" sz="1600" dirty="0" smtClean="0">
              <a:latin typeface="Vodafone Rg"/>
            </a:endParaRPr>
          </a:p>
        </p:txBody>
      </p:sp>
      <p:sp>
        <p:nvSpPr>
          <p:cNvPr id="17" name="TextBox 16">
            <a:hlinkClick r:id="rId4" action="ppaction://hlinksldjump"/>
          </p:cNvPr>
          <p:cNvSpPr txBox="1"/>
          <p:nvPr/>
        </p:nvSpPr>
        <p:spPr>
          <a:xfrm>
            <a:off x="2662565" y="2397260"/>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latin typeface="Vodafone Rg"/>
              </a:rPr>
              <a:t> b) </a:t>
            </a:r>
            <a:r>
              <a:rPr lang="en-US" sz="1600" dirty="0">
                <a:latin typeface="Vodafone Rg"/>
              </a:rPr>
              <a:t>They can work with </a:t>
            </a:r>
            <a:r>
              <a:rPr lang="en-US" sz="1600" dirty="0" smtClean="0">
                <a:latin typeface="Vodafone Rg"/>
              </a:rPr>
              <a:t>one end-to-end </a:t>
            </a:r>
            <a:r>
              <a:rPr lang="en-US" sz="1600" dirty="0">
                <a:latin typeface="Vodafone Rg"/>
              </a:rPr>
              <a:t>ICT </a:t>
            </a:r>
            <a:r>
              <a:rPr lang="en-US" sz="1600" dirty="0" smtClean="0">
                <a:latin typeface="Vodafone Rg"/>
              </a:rPr>
              <a:t>provider</a:t>
            </a:r>
            <a:endParaRPr lang="en-US" sz="1600" dirty="0">
              <a:latin typeface="Vodafone Rg"/>
            </a:endParaRPr>
          </a:p>
          <a:p>
            <a:pPr marL="0" lvl="1"/>
            <a:endParaRPr lang="en-US" sz="1600" dirty="0" smtClean="0">
              <a:latin typeface="Vodafone Rg"/>
            </a:endParaRPr>
          </a:p>
        </p:txBody>
      </p:sp>
      <p:sp>
        <p:nvSpPr>
          <p:cNvPr id="22" name="TextBox 21">
            <a:hlinkClick r:id="rId5" action="ppaction://hlinksldjump"/>
          </p:cNvPr>
          <p:cNvSpPr txBox="1"/>
          <p:nvPr/>
        </p:nvSpPr>
        <p:spPr>
          <a:xfrm>
            <a:off x="2666337" y="284685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latin typeface="Vodafone Rg"/>
              </a:rPr>
              <a:t> c</a:t>
            </a:r>
            <a:r>
              <a:rPr lang="en-US" sz="1600" dirty="0">
                <a:latin typeface="Vodafone Rg"/>
              </a:rPr>
              <a:t>) They help address </a:t>
            </a:r>
            <a:r>
              <a:rPr lang="en-US" sz="1600" dirty="0" smtClean="0">
                <a:latin typeface="Vodafone Rg"/>
              </a:rPr>
              <a:t>integration issues</a:t>
            </a:r>
            <a:endParaRPr lang="en-US" sz="1600" dirty="0">
              <a:latin typeface="Vodafone Rg"/>
            </a:endParaRPr>
          </a:p>
          <a:p>
            <a:pPr marL="0" lvl="1"/>
            <a:r>
              <a:rPr lang="en-US" sz="1600" dirty="0" smtClean="0">
                <a:latin typeface="Vodafone Rg"/>
              </a:rPr>
              <a:t> </a:t>
            </a:r>
          </a:p>
        </p:txBody>
      </p:sp>
      <p:sp>
        <p:nvSpPr>
          <p:cNvPr id="23" name="TextBox 22">
            <a:hlinkClick r:id="rId6" action="ppaction://hlinksldjump"/>
          </p:cNvPr>
          <p:cNvSpPr txBox="1"/>
          <p:nvPr/>
        </p:nvSpPr>
        <p:spPr>
          <a:xfrm>
            <a:off x="2656597" y="3309958"/>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latin typeface="Vodafone Rg"/>
              </a:rPr>
              <a:t> d</a:t>
            </a:r>
            <a:r>
              <a:rPr lang="en-US" sz="1600" dirty="0">
                <a:latin typeface="Vodafone Rg"/>
              </a:rPr>
              <a:t>) They get to select their own devices</a:t>
            </a:r>
          </a:p>
          <a:p>
            <a:pPr marL="0" lvl="1"/>
            <a:endParaRPr lang="en-US" sz="1600" dirty="0" smtClean="0">
              <a:latin typeface="Vodafone Rg"/>
            </a:endParaRPr>
          </a:p>
        </p:txBody>
      </p:sp>
      <p:grpSp>
        <p:nvGrpSpPr>
          <p:cNvPr id="18" name="Group 17"/>
          <p:cNvGrpSpPr/>
          <p:nvPr/>
        </p:nvGrpSpPr>
        <p:grpSpPr>
          <a:xfrm>
            <a:off x="0" y="-1"/>
            <a:ext cx="1945904" cy="5143501"/>
            <a:chOff x="0" y="-1"/>
            <a:chExt cx="1945904" cy="5143501"/>
          </a:xfrm>
        </p:grpSpPr>
        <p:grpSp>
          <p:nvGrpSpPr>
            <p:cNvPr id="19" name="Group 18"/>
            <p:cNvGrpSpPr/>
            <p:nvPr/>
          </p:nvGrpSpPr>
          <p:grpSpPr>
            <a:xfrm>
              <a:off x="0" y="-1"/>
              <a:ext cx="1945904" cy="5143501"/>
              <a:chOff x="0" y="-1"/>
              <a:chExt cx="1945904" cy="5143501"/>
            </a:xfrm>
          </p:grpSpPr>
          <p:sp>
            <p:nvSpPr>
              <p:cNvPr id="31" name="Rectangle 30"/>
              <p:cNvSpPr/>
              <p:nvPr/>
            </p:nvSpPr>
            <p:spPr>
              <a:xfrm>
                <a:off x="0" y="-1"/>
                <a:ext cx="1945904" cy="5143501"/>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t="100000" r="100000"/>
                </a:path>
                <a:tileRect l="-100000" b="-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33" name="Pentagon 32"/>
              <p:cNvSpPr>
                <a:spLocks noChangeAspect="1"/>
              </p:cNvSpPr>
              <p:nvPr/>
            </p:nvSpPr>
            <p:spPr>
              <a:xfrm>
                <a:off x="51846"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Introduction</a:t>
                </a:r>
              </a:p>
            </p:txBody>
          </p:sp>
          <p:sp>
            <p:nvSpPr>
              <p:cNvPr id="34" name="Pentagon 33"/>
              <p:cNvSpPr>
                <a:spLocks noChangeAspect="1"/>
              </p:cNvSpPr>
              <p:nvPr/>
            </p:nvSpPr>
            <p:spPr>
              <a:xfrm>
                <a:off x="51846"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35" name="Pentagon 34"/>
              <p:cNvSpPr>
                <a:spLocks noChangeAspect="1"/>
              </p:cNvSpPr>
              <p:nvPr/>
            </p:nvSpPr>
            <p:spPr>
              <a:xfrm>
                <a:off x="58260" y="1740607"/>
                <a:ext cx="1764000" cy="415048"/>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grpSp>
        <p:sp>
          <p:nvSpPr>
            <p:cNvPr id="30" name="TextBox 29"/>
            <p:cNvSpPr txBox="1"/>
            <p:nvPr/>
          </p:nvSpPr>
          <p:spPr>
            <a:xfrm>
              <a:off x="71120" y="2214932"/>
              <a:ext cx="1794426" cy="1368347"/>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New technology</a:t>
              </a:r>
            </a:p>
            <a:p>
              <a:pPr>
                <a:tabLst>
                  <a:tab pos="93663" algn="l"/>
                </a:tabLst>
              </a:pPr>
              <a:r>
                <a:rPr lang="en-US" sz="1200" dirty="0">
                  <a:solidFill>
                    <a:srgbClr val="888888"/>
                  </a:solidFill>
                  <a:latin typeface="Vodafone Rg"/>
                </a:rPr>
                <a:t>New</a:t>
              </a:r>
              <a:r>
                <a:rPr lang="en-US" sz="1200" b="1" dirty="0">
                  <a:solidFill>
                    <a:schemeClr val="accent1"/>
                  </a:solidFill>
                  <a:latin typeface="Vodafone Rg"/>
                </a:rPr>
                <a:t> </a:t>
              </a:r>
              <a:r>
                <a:rPr lang="en-US" sz="1200" dirty="0">
                  <a:solidFill>
                    <a:srgbClr val="888888"/>
                  </a:solidFill>
                  <a:latin typeface="Vodafone Rg"/>
                </a:rPr>
                <a:t>competition</a:t>
              </a:r>
            </a:p>
            <a:p>
              <a:pPr>
                <a:tabLst>
                  <a:tab pos="93663" algn="l"/>
                </a:tabLst>
              </a:pPr>
              <a:r>
                <a:rPr lang="en-US" sz="1200" dirty="0">
                  <a:solidFill>
                    <a:srgbClr val="888888"/>
                  </a:solidFill>
                  <a:latin typeface="Vodafone Rg"/>
                </a:rPr>
                <a:t>Small Business Solutions overview</a:t>
              </a:r>
            </a:p>
            <a:p>
              <a:pPr>
                <a:tabLst>
                  <a:tab pos="93663" algn="l"/>
                </a:tabLst>
              </a:pPr>
              <a:r>
                <a:rPr lang="en-US" sz="1200" dirty="0">
                  <a:solidFill>
                    <a:srgbClr val="888888"/>
                  </a:solidFill>
                  <a:latin typeface="Vodafone Rg"/>
                </a:rPr>
                <a:t>Core business needs</a:t>
              </a:r>
            </a:p>
            <a:p>
              <a:pPr>
                <a:tabLst>
                  <a:tab pos="93663" algn="l"/>
                </a:tabLst>
              </a:pPr>
              <a:r>
                <a:rPr lang="en-US" sz="1200" dirty="0">
                  <a:solidFill>
                    <a:srgbClr val="888888"/>
                  </a:solidFill>
                  <a:latin typeface="Vodafone Rg"/>
                </a:rPr>
                <a:t>Vodafone SMB solutions</a:t>
              </a:r>
            </a:p>
            <a:p>
              <a:pPr>
                <a:tabLst>
                  <a:tab pos="93663" algn="l"/>
                </a:tabLst>
              </a:pPr>
              <a:r>
                <a:rPr lang="en-US" sz="1200" b="1" dirty="0">
                  <a:solidFill>
                    <a:schemeClr val="accent1"/>
                  </a:solidFill>
                  <a:latin typeface="Vodafone Rg"/>
                </a:rPr>
                <a:t>Test yourself</a:t>
              </a:r>
            </a:p>
          </p:txBody>
        </p:sp>
      </p:grpSp>
      <p:sp>
        <p:nvSpPr>
          <p:cNvPr id="36" name="23 Rectángulo"/>
          <p:cNvSpPr/>
          <p:nvPr/>
        </p:nvSpPr>
        <p:spPr>
          <a:xfrm>
            <a:off x="0" y="-1"/>
            <a:ext cx="9144000" cy="617539"/>
          </a:xfrm>
          <a:prstGeom prst="rect">
            <a:avLst/>
          </a:prstGeom>
          <a:solidFill>
            <a:srgbClr val="80008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38" name="6 CuadroTexto"/>
          <p:cNvSpPr txBox="1"/>
          <p:nvPr/>
        </p:nvSpPr>
        <p:spPr>
          <a:xfrm>
            <a:off x="1408482" y="-43931"/>
            <a:ext cx="66179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What are Small Business Solutions?</a:t>
            </a:r>
            <a:endParaRPr lang="en-GB" sz="2800" b="1" dirty="0" smtClean="0">
              <a:solidFill>
                <a:schemeClr val="bg1"/>
              </a:solidFill>
              <a:latin typeface="Vodafone Rg"/>
            </a:endParaRPr>
          </a:p>
        </p:txBody>
      </p:sp>
      <p:pic>
        <p:nvPicPr>
          <p:cNvPr id="39"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9752" y="38164"/>
            <a:ext cx="435530" cy="602887"/>
          </a:xfrm>
          <a:prstGeom prst="rect">
            <a:avLst/>
          </a:prstGeom>
        </p:spPr>
      </p:pic>
      <p:sp>
        <p:nvSpPr>
          <p:cNvPr id="40" name="Pentagon 39"/>
          <p:cNvSpPr>
            <a:spLocks noChangeAspect="1"/>
          </p:cNvSpPr>
          <p:nvPr/>
        </p:nvSpPr>
        <p:spPr>
          <a:xfrm>
            <a:off x="58260" y="374043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41" name="Title 2"/>
          <p:cNvSpPr>
            <a:spLocks noGrp="1"/>
          </p:cNvSpPr>
          <p:nvPr>
            <p:ph type="title"/>
          </p:nvPr>
        </p:nvSpPr>
        <p:spPr>
          <a:xfrm>
            <a:off x="2318107" y="778531"/>
            <a:ext cx="6512004" cy="875675"/>
          </a:xfrm>
        </p:spPr>
        <p:txBody>
          <a:bodyPr/>
          <a:lstStyle/>
          <a:p>
            <a:r>
              <a:rPr lang="en-US" dirty="0" smtClean="0">
                <a:latin typeface="Vodafone Rg"/>
              </a:rPr>
              <a:t>Question 2</a:t>
            </a:r>
            <a:endParaRPr lang="en-US" dirty="0">
              <a:latin typeface="Vodafone Rg"/>
            </a:endParaRPr>
          </a:p>
        </p:txBody>
      </p:sp>
    </p:spTree>
    <p:extLst>
      <p:ext uri="{BB962C8B-B14F-4D97-AF65-F5344CB8AC3E}">
        <p14:creationId xmlns:p14="http://schemas.microsoft.com/office/powerpoint/2010/main" val="367106419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6" name="TextBox 15"/>
          <p:cNvSpPr txBox="1"/>
          <p:nvPr/>
        </p:nvSpPr>
        <p:spPr>
          <a:xfrm>
            <a:off x="2658793" y="1947664"/>
            <a:ext cx="4837545" cy="311728"/>
          </a:xfrm>
          <a:prstGeom prst="rect">
            <a:avLst/>
          </a:prstGeom>
          <a:solidFill>
            <a:srgbClr val="E60000"/>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b="1" dirty="0" smtClean="0">
                <a:solidFill>
                  <a:schemeClr val="bg1"/>
                </a:solidFill>
                <a:latin typeface="Vodafone Rg"/>
              </a:rPr>
              <a:t> a</a:t>
            </a:r>
            <a:r>
              <a:rPr lang="en-US" sz="1600" b="1" dirty="0">
                <a:solidFill>
                  <a:schemeClr val="bg1"/>
                </a:solidFill>
                <a:latin typeface="Vodafone Rg"/>
              </a:rPr>
              <a:t>) They pay less for data sharing solutions</a:t>
            </a:r>
          </a:p>
          <a:p>
            <a:pPr marL="0" lvl="1"/>
            <a:endParaRPr lang="en-US" sz="1600" b="1" dirty="0">
              <a:solidFill>
                <a:schemeClr val="bg1"/>
              </a:solidFill>
              <a:latin typeface="Vodafone Rg"/>
            </a:endParaRPr>
          </a:p>
          <a:p>
            <a:pPr marL="0" lvl="1"/>
            <a:endParaRPr lang="en-US" sz="1600" b="1" dirty="0" smtClean="0">
              <a:solidFill>
                <a:schemeClr val="bg1"/>
              </a:solidFill>
              <a:latin typeface="Vodafone Rg"/>
            </a:endParaRPr>
          </a:p>
        </p:txBody>
      </p:sp>
      <p:sp>
        <p:nvSpPr>
          <p:cNvPr id="17" name="TextBox 16"/>
          <p:cNvSpPr txBox="1"/>
          <p:nvPr/>
        </p:nvSpPr>
        <p:spPr>
          <a:xfrm>
            <a:off x="2662565" y="2397260"/>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latin typeface="Vodafone Rg"/>
              </a:rPr>
              <a:t> b) </a:t>
            </a:r>
            <a:r>
              <a:rPr lang="en-US" sz="1600" dirty="0">
                <a:latin typeface="Vodafone Rg"/>
              </a:rPr>
              <a:t>They can work with </a:t>
            </a:r>
            <a:r>
              <a:rPr lang="en-US" sz="1600" dirty="0" smtClean="0">
                <a:latin typeface="Vodafone Rg"/>
              </a:rPr>
              <a:t>one end-to-end </a:t>
            </a:r>
            <a:r>
              <a:rPr lang="en-US" sz="1600" dirty="0">
                <a:latin typeface="Vodafone Rg"/>
              </a:rPr>
              <a:t>ICT </a:t>
            </a:r>
            <a:r>
              <a:rPr lang="en-US" sz="1600" dirty="0" smtClean="0">
                <a:latin typeface="Vodafone Rg"/>
              </a:rPr>
              <a:t>provider</a:t>
            </a:r>
            <a:endParaRPr lang="en-US" sz="1600" dirty="0">
              <a:latin typeface="Vodafone Rg"/>
            </a:endParaRPr>
          </a:p>
          <a:p>
            <a:pPr marL="0" lvl="1"/>
            <a:endParaRPr lang="en-US" sz="1600" dirty="0" smtClean="0">
              <a:latin typeface="Vodafone Rg"/>
            </a:endParaRPr>
          </a:p>
        </p:txBody>
      </p:sp>
      <p:sp>
        <p:nvSpPr>
          <p:cNvPr id="22" name="TextBox 21"/>
          <p:cNvSpPr txBox="1"/>
          <p:nvPr/>
        </p:nvSpPr>
        <p:spPr>
          <a:xfrm>
            <a:off x="2666337" y="284685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latin typeface="Vodafone Rg"/>
              </a:rPr>
              <a:t> c</a:t>
            </a:r>
            <a:r>
              <a:rPr lang="en-US" sz="1600" dirty="0">
                <a:latin typeface="Vodafone Rg"/>
              </a:rPr>
              <a:t>) They help address </a:t>
            </a:r>
            <a:r>
              <a:rPr lang="en-US" sz="1600" dirty="0" smtClean="0">
                <a:latin typeface="Vodafone Rg"/>
              </a:rPr>
              <a:t>integration issues</a:t>
            </a:r>
            <a:endParaRPr lang="en-US" sz="1600" dirty="0">
              <a:latin typeface="Vodafone Rg"/>
            </a:endParaRPr>
          </a:p>
          <a:p>
            <a:pPr marL="0" lvl="1"/>
            <a:r>
              <a:rPr lang="en-US" sz="1600" dirty="0" smtClean="0">
                <a:latin typeface="Vodafone Rg"/>
              </a:rPr>
              <a:t> </a:t>
            </a:r>
          </a:p>
        </p:txBody>
      </p:sp>
      <p:sp>
        <p:nvSpPr>
          <p:cNvPr id="23" name="TextBox 22"/>
          <p:cNvSpPr txBox="1"/>
          <p:nvPr/>
        </p:nvSpPr>
        <p:spPr>
          <a:xfrm>
            <a:off x="2656597" y="3309958"/>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latin typeface="Vodafone Rg"/>
              </a:rPr>
              <a:t> d</a:t>
            </a:r>
            <a:r>
              <a:rPr lang="en-US" sz="1600" dirty="0">
                <a:latin typeface="Vodafone Rg"/>
              </a:rPr>
              <a:t>) They get to select their own devices</a:t>
            </a:r>
          </a:p>
          <a:p>
            <a:pPr marL="0" lvl="1"/>
            <a:endParaRPr lang="en-US" sz="1600" dirty="0" smtClean="0">
              <a:latin typeface="Vodafone Rg"/>
            </a:endParaRPr>
          </a:p>
        </p:txBody>
      </p:sp>
      <p:sp>
        <p:nvSpPr>
          <p:cNvPr id="18" name="Pentagon 17">
            <a:hlinkClick r:id="rId3" action="ppaction://hlinksldjump"/>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Try again</a:t>
            </a:r>
          </a:p>
        </p:txBody>
      </p:sp>
      <p:sp>
        <p:nvSpPr>
          <p:cNvPr id="19" name="TextBox 18"/>
          <p:cNvSpPr txBox="1"/>
          <p:nvPr/>
        </p:nvSpPr>
        <p:spPr>
          <a:xfrm>
            <a:off x="3301998" y="3832087"/>
            <a:ext cx="3136349" cy="914400"/>
          </a:xfrm>
          <a:prstGeom prst="rect">
            <a:avLst/>
          </a:prstGeom>
          <a:effectLst/>
        </p:spPr>
        <p:txBody>
          <a:bodyPr wrap="none" lIns="0" tIns="0" rIns="0" bIns="0" rtlCol="0">
            <a:noAutofit/>
          </a:bodyPr>
          <a:lstStyle/>
          <a:p>
            <a:r>
              <a:rPr lang="en-US" sz="5400" dirty="0" smtClean="0">
                <a:solidFill>
                  <a:srgbClr val="FF0000"/>
                </a:solidFill>
                <a:latin typeface="Vodafone Rg"/>
                <a:ea typeface="Wingdings"/>
                <a:cs typeface="Wingdings"/>
                <a:sym typeface="Wingdings"/>
              </a:rPr>
              <a:t>Incorrect</a:t>
            </a:r>
            <a:endParaRPr lang="en-US" sz="5400" dirty="0" smtClean="0">
              <a:solidFill>
                <a:srgbClr val="FF0000"/>
              </a:solidFill>
              <a:latin typeface="Vodafone Rg"/>
            </a:endParaRPr>
          </a:p>
        </p:txBody>
      </p:sp>
      <p:grpSp>
        <p:nvGrpSpPr>
          <p:cNvPr id="30" name="Group 29"/>
          <p:cNvGrpSpPr/>
          <p:nvPr/>
        </p:nvGrpSpPr>
        <p:grpSpPr>
          <a:xfrm>
            <a:off x="0" y="-1"/>
            <a:ext cx="1945904" cy="5143501"/>
            <a:chOff x="0" y="-1"/>
            <a:chExt cx="1945904" cy="5143501"/>
          </a:xfrm>
        </p:grpSpPr>
        <p:grpSp>
          <p:nvGrpSpPr>
            <p:cNvPr id="31" name="Group 30"/>
            <p:cNvGrpSpPr/>
            <p:nvPr/>
          </p:nvGrpSpPr>
          <p:grpSpPr>
            <a:xfrm>
              <a:off x="0" y="-1"/>
              <a:ext cx="1945904" cy="5143501"/>
              <a:chOff x="0" y="-1"/>
              <a:chExt cx="1945904" cy="5143501"/>
            </a:xfrm>
          </p:grpSpPr>
          <p:sp>
            <p:nvSpPr>
              <p:cNvPr id="33" name="Rectangle 32"/>
              <p:cNvSpPr/>
              <p:nvPr/>
            </p:nvSpPr>
            <p:spPr>
              <a:xfrm>
                <a:off x="0" y="-1"/>
                <a:ext cx="1945904" cy="5143501"/>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t="100000" r="100000"/>
                </a:path>
                <a:tileRect l="-100000" b="-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35" name="Pentagon 34"/>
              <p:cNvSpPr>
                <a:spLocks noChangeAspect="1"/>
              </p:cNvSpPr>
              <p:nvPr/>
            </p:nvSpPr>
            <p:spPr>
              <a:xfrm>
                <a:off x="51846"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Introduction</a:t>
                </a:r>
              </a:p>
            </p:txBody>
          </p:sp>
          <p:sp>
            <p:nvSpPr>
              <p:cNvPr id="36" name="Pentagon 35"/>
              <p:cNvSpPr>
                <a:spLocks noChangeAspect="1"/>
              </p:cNvSpPr>
              <p:nvPr/>
            </p:nvSpPr>
            <p:spPr>
              <a:xfrm>
                <a:off x="51846"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38" name="Pentagon 37"/>
              <p:cNvSpPr>
                <a:spLocks noChangeAspect="1"/>
              </p:cNvSpPr>
              <p:nvPr/>
            </p:nvSpPr>
            <p:spPr>
              <a:xfrm>
                <a:off x="58260" y="1740607"/>
                <a:ext cx="1764000" cy="415048"/>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grpSp>
        <p:sp>
          <p:nvSpPr>
            <p:cNvPr id="32" name="TextBox 31"/>
            <p:cNvSpPr txBox="1"/>
            <p:nvPr/>
          </p:nvSpPr>
          <p:spPr>
            <a:xfrm>
              <a:off x="71120" y="2214932"/>
              <a:ext cx="1794426" cy="1368347"/>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New technology</a:t>
              </a:r>
            </a:p>
            <a:p>
              <a:pPr>
                <a:tabLst>
                  <a:tab pos="93663" algn="l"/>
                </a:tabLst>
              </a:pPr>
              <a:r>
                <a:rPr lang="en-US" sz="1200" dirty="0">
                  <a:solidFill>
                    <a:srgbClr val="888888"/>
                  </a:solidFill>
                  <a:latin typeface="Vodafone Rg"/>
                </a:rPr>
                <a:t>New</a:t>
              </a:r>
              <a:r>
                <a:rPr lang="en-US" sz="1200" b="1" dirty="0">
                  <a:solidFill>
                    <a:schemeClr val="accent1"/>
                  </a:solidFill>
                  <a:latin typeface="Vodafone Rg"/>
                </a:rPr>
                <a:t> </a:t>
              </a:r>
              <a:r>
                <a:rPr lang="en-US" sz="1200" dirty="0">
                  <a:solidFill>
                    <a:srgbClr val="888888"/>
                  </a:solidFill>
                  <a:latin typeface="Vodafone Rg"/>
                </a:rPr>
                <a:t>competition</a:t>
              </a:r>
            </a:p>
            <a:p>
              <a:pPr>
                <a:tabLst>
                  <a:tab pos="93663" algn="l"/>
                </a:tabLst>
              </a:pPr>
              <a:r>
                <a:rPr lang="en-US" sz="1200" dirty="0">
                  <a:solidFill>
                    <a:srgbClr val="888888"/>
                  </a:solidFill>
                  <a:latin typeface="Vodafone Rg"/>
                </a:rPr>
                <a:t>Small Business Solutions overview</a:t>
              </a:r>
            </a:p>
            <a:p>
              <a:pPr>
                <a:tabLst>
                  <a:tab pos="93663" algn="l"/>
                </a:tabLst>
              </a:pPr>
              <a:r>
                <a:rPr lang="en-US" sz="1200" dirty="0">
                  <a:solidFill>
                    <a:srgbClr val="888888"/>
                  </a:solidFill>
                  <a:latin typeface="Vodafone Rg"/>
                </a:rPr>
                <a:t>Core business needs</a:t>
              </a:r>
            </a:p>
            <a:p>
              <a:pPr>
                <a:tabLst>
                  <a:tab pos="93663" algn="l"/>
                </a:tabLst>
              </a:pPr>
              <a:r>
                <a:rPr lang="en-US" sz="1200" dirty="0">
                  <a:solidFill>
                    <a:srgbClr val="888888"/>
                  </a:solidFill>
                  <a:latin typeface="Vodafone Rg"/>
                </a:rPr>
                <a:t>Vodafone SMB solutions</a:t>
              </a:r>
            </a:p>
            <a:p>
              <a:pPr>
                <a:tabLst>
                  <a:tab pos="93663" algn="l"/>
                </a:tabLst>
              </a:pPr>
              <a:r>
                <a:rPr lang="en-US" sz="1200" b="1" dirty="0">
                  <a:solidFill>
                    <a:schemeClr val="accent1"/>
                  </a:solidFill>
                  <a:latin typeface="Vodafone Rg"/>
                </a:rPr>
                <a:t>Test yourself</a:t>
              </a:r>
            </a:p>
          </p:txBody>
        </p:sp>
      </p:grpSp>
      <p:sp>
        <p:nvSpPr>
          <p:cNvPr id="39" name="23 Rectángulo"/>
          <p:cNvSpPr/>
          <p:nvPr/>
        </p:nvSpPr>
        <p:spPr>
          <a:xfrm>
            <a:off x="0" y="-1"/>
            <a:ext cx="9144000" cy="617539"/>
          </a:xfrm>
          <a:prstGeom prst="rect">
            <a:avLst/>
          </a:prstGeom>
          <a:solidFill>
            <a:srgbClr val="80008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40" name="6 CuadroTexto"/>
          <p:cNvSpPr txBox="1"/>
          <p:nvPr/>
        </p:nvSpPr>
        <p:spPr>
          <a:xfrm>
            <a:off x="1408482" y="-43931"/>
            <a:ext cx="66179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What are Small Business Solutions?</a:t>
            </a:r>
            <a:endParaRPr lang="en-GB" sz="2800" b="1" dirty="0" smtClean="0">
              <a:solidFill>
                <a:schemeClr val="bg1"/>
              </a:solidFill>
              <a:latin typeface="Vodafone Rg"/>
            </a:endParaRPr>
          </a:p>
        </p:txBody>
      </p:sp>
      <p:pic>
        <p:nvPicPr>
          <p:cNvPr id="41"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752" y="38164"/>
            <a:ext cx="435530" cy="602887"/>
          </a:xfrm>
          <a:prstGeom prst="rect">
            <a:avLst/>
          </a:prstGeom>
        </p:spPr>
      </p:pic>
      <p:sp>
        <p:nvSpPr>
          <p:cNvPr id="42" name="Pentagon 41"/>
          <p:cNvSpPr>
            <a:spLocks noChangeAspect="1"/>
          </p:cNvSpPr>
          <p:nvPr/>
        </p:nvSpPr>
        <p:spPr>
          <a:xfrm>
            <a:off x="58260" y="374043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43" name="Title 2"/>
          <p:cNvSpPr>
            <a:spLocks noGrp="1"/>
          </p:cNvSpPr>
          <p:nvPr>
            <p:ph type="title"/>
          </p:nvPr>
        </p:nvSpPr>
        <p:spPr>
          <a:xfrm>
            <a:off x="2318107" y="778531"/>
            <a:ext cx="6512004" cy="875675"/>
          </a:xfrm>
        </p:spPr>
        <p:txBody>
          <a:bodyPr/>
          <a:lstStyle/>
          <a:p>
            <a:r>
              <a:rPr lang="en-US" dirty="0" smtClean="0">
                <a:latin typeface="Vodafone Rg"/>
              </a:rPr>
              <a:t>Question 2</a:t>
            </a:r>
            <a:endParaRPr lang="en-US" dirty="0">
              <a:latin typeface="Vodafone Rg"/>
            </a:endParaRPr>
          </a:p>
        </p:txBody>
      </p:sp>
      <p:sp>
        <p:nvSpPr>
          <p:cNvPr id="44" name="Content Placeholder 1"/>
          <p:cNvSpPr>
            <a:spLocks noGrp="1"/>
          </p:cNvSpPr>
          <p:nvPr>
            <p:ph idx="1"/>
          </p:nvPr>
        </p:nvSpPr>
        <p:spPr>
          <a:xfrm>
            <a:off x="2342728" y="1171603"/>
            <a:ext cx="6478875" cy="3577660"/>
          </a:xfrm>
        </p:spPr>
        <p:txBody>
          <a:bodyPr/>
          <a:lstStyle/>
          <a:p>
            <a:pPr marL="0" indent="0">
              <a:buNone/>
            </a:pPr>
            <a:r>
              <a:rPr lang="en-GB" dirty="0">
                <a:latin typeface="Vodafone Rg"/>
              </a:rPr>
              <a:t>What is a key benefit of a complete ICT business solution for a small business?</a:t>
            </a:r>
          </a:p>
        </p:txBody>
      </p:sp>
    </p:spTree>
    <p:extLst>
      <p:ext uri="{BB962C8B-B14F-4D97-AF65-F5344CB8AC3E}">
        <p14:creationId xmlns:p14="http://schemas.microsoft.com/office/powerpoint/2010/main" val="83824118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ontent Placeholder 1"/>
          <p:cNvSpPr>
            <a:spLocks noGrp="1"/>
          </p:cNvSpPr>
          <p:nvPr>
            <p:ph idx="1"/>
          </p:nvPr>
        </p:nvSpPr>
        <p:spPr>
          <a:xfrm>
            <a:off x="2342728" y="1171603"/>
            <a:ext cx="6478875" cy="3577660"/>
          </a:xfrm>
        </p:spPr>
        <p:txBody>
          <a:bodyPr/>
          <a:lstStyle/>
          <a:p>
            <a:pPr marL="0" indent="0">
              <a:buNone/>
            </a:pPr>
            <a:r>
              <a:rPr lang="en-GB" dirty="0">
                <a:latin typeface="Vodafone Rg"/>
              </a:rPr>
              <a:t>What is a key benefit of a complete ICT business solution for a small business?</a:t>
            </a:r>
          </a:p>
        </p:txBody>
      </p:sp>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6" name="TextBox 15"/>
          <p:cNvSpPr txBox="1"/>
          <p:nvPr/>
        </p:nvSpPr>
        <p:spPr>
          <a:xfrm>
            <a:off x="2658793" y="194766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latin typeface="Vodafone Rg"/>
              </a:rPr>
              <a:t> a</a:t>
            </a:r>
            <a:r>
              <a:rPr lang="en-US" sz="1600" dirty="0">
                <a:latin typeface="Vodafone Rg"/>
              </a:rPr>
              <a:t>) They pay less for data sharing solutions</a:t>
            </a:r>
          </a:p>
          <a:p>
            <a:pPr marL="0" lvl="1"/>
            <a:endParaRPr lang="en-US" sz="1600" dirty="0">
              <a:latin typeface="Vodafone Rg"/>
            </a:endParaRPr>
          </a:p>
          <a:p>
            <a:pPr marL="0" lvl="1"/>
            <a:endParaRPr lang="en-US" sz="1600" dirty="0" smtClean="0">
              <a:latin typeface="Vodafone Rg"/>
            </a:endParaRPr>
          </a:p>
        </p:txBody>
      </p:sp>
      <p:sp>
        <p:nvSpPr>
          <p:cNvPr id="17" name="TextBox 16"/>
          <p:cNvSpPr txBox="1"/>
          <p:nvPr/>
        </p:nvSpPr>
        <p:spPr>
          <a:xfrm>
            <a:off x="2662565" y="2397260"/>
            <a:ext cx="4837545" cy="311728"/>
          </a:xfrm>
          <a:prstGeom prst="rect">
            <a:avLst/>
          </a:prstGeom>
          <a:solidFill>
            <a:srgbClr val="008000"/>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solidFill>
                  <a:schemeClr val="bg1"/>
                </a:solidFill>
                <a:latin typeface="Vodafone Rg"/>
              </a:rPr>
              <a:t> b) </a:t>
            </a:r>
            <a:r>
              <a:rPr lang="en-US" sz="1600" dirty="0">
                <a:solidFill>
                  <a:schemeClr val="bg1"/>
                </a:solidFill>
                <a:latin typeface="Vodafone Rg"/>
              </a:rPr>
              <a:t>They can work with </a:t>
            </a:r>
            <a:r>
              <a:rPr lang="en-US" sz="1600" dirty="0" smtClean="0">
                <a:solidFill>
                  <a:schemeClr val="bg1"/>
                </a:solidFill>
                <a:latin typeface="Vodafone Rg"/>
              </a:rPr>
              <a:t>one end-to-end </a:t>
            </a:r>
            <a:r>
              <a:rPr lang="en-US" sz="1600" dirty="0">
                <a:solidFill>
                  <a:schemeClr val="bg1"/>
                </a:solidFill>
                <a:latin typeface="Vodafone Rg"/>
              </a:rPr>
              <a:t>ICT </a:t>
            </a:r>
            <a:r>
              <a:rPr lang="en-US" sz="1600" dirty="0" smtClean="0">
                <a:solidFill>
                  <a:schemeClr val="bg1"/>
                </a:solidFill>
                <a:latin typeface="Vodafone Rg"/>
              </a:rPr>
              <a:t>provider</a:t>
            </a:r>
            <a:endParaRPr lang="en-US" sz="1600" dirty="0">
              <a:solidFill>
                <a:schemeClr val="bg1"/>
              </a:solidFill>
              <a:latin typeface="Vodafone Rg"/>
            </a:endParaRPr>
          </a:p>
          <a:p>
            <a:pPr marL="0" lvl="1"/>
            <a:endParaRPr lang="en-US" sz="1600" b="1" dirty="0" smtClean="0">
              <a:solidFill>
                <a:schemeClr val="bg1"/>
              </a:solidFill>
              <a:latin typeface="Vodafone Rg"/>
            </a:endParaRPr>
          </a:p>
        </p:txBody>
      </p:sp>
      <p:sp>
        <p:nvSpPr>
          <p:cNvPr id="22" name="TextBox 21"/>
          <p:cNvSpPr txBox="1"/>
          <p:nvPr/>
        </p:nvSpPr>
        <p:spPr>
          <a:xfrm>
            <a:off x="2666337" y="284685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latin typeface="Vodafone Rg"/>
              </a:rPr>
              <a:t> c</a:t>
            </a:r>
            <a:r>
              <a:rPr lang="en-US" sz="1600" dirty="0">
                <a:latin typeface="Vodafone Rg"/>
              </a:rPr>
              <a:t>) They help address </a:t>
            </a:r>
            <a:r>
              <a:rPr lang="en-US" sz="1600" dirty="0" smtClean="0">
                <a:latin typeface="Vodafone Rg"/>
              </a:rPr>
              <a:t>integration issues</a:t>
            </a:r>
            <a:endParaRPr lang="en-US" sz="1600" dirty="0">
              <a:latin typeface="Vodafone Rg"/>
            </a:endParaRPr>
          </a:p>
          <a:p>
            <a:pPr marL="0" lvl="1"/>
            <a:r>
              <a:rPr lang="en-US" sz="1600" dirty="0" smtClean="0">
                <a:latin typeface="Vodafone Rg"/>
              </a:rPr>
              <a:t> </a:t>
            </a:r>
          </a:p>
        </p:txBody>
      </p:sp>
      <p:sp>
        <p:nvSpPr>
          <p:cNvPr id="23" name="TextBox 22"/>
          <p:cNvSpPr txBox="1"/>
          <p:nvPr/>
        </p:nvSpPr>
        <p:spPr>
          <a:xfrm>
            <a:off x="2656597" y="3309958"/>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latin typeface="Vodafone Rg"/>
              </a:rPr>
              <a:t> d</a:t>
            </a:r>
            <a:r>
              <a:rPr lang="en-US" sz="1600" dirty="0">
                <a:latin typeface="Vodafone Rg"/>
              </a:rPr>
              <a:t>) They get to select their own devices</a:t>
            </a:r>
          </a:p>
          <a:p>
            <a:pPr marL="0" lvl="1"/>
            <a:endParaRPr lang="en-US" sz="1600" dirty="0" smtClean="0">
              <a:latin typeface="Vodafone Rg"/>
            </a:endParaRPr>
          </a:p>
        </p:txBody>
      </p:sp>
      <p:sp>
        <p:nvSpPr>
          <p:cNvPr id="18" name="Pentagon 17">
            <a:hlinkClick r:id="rId3" action="ppaction://hlinksldjump"/>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sp>
        <p:nvSpPr>
          <p:cNvPr id="19" name="TextBox 18"/>
          <p:cNvSpPr txBox="1"/>
          <p:nvPr/>
        </p:nvSpPr>
        <p:spPr>
          <a:xfrm>
            <a:off x="3301998" y="3832087"/>
            <a:ext cx="3357219" cy="914400"/>
          </a:xfrm>
          <a:prstGeom prst="rect">
            <a:avLst/>
          </a:prstGeom>
        </p:spPr>
        <p:txBody>
          <a:bodyPr wrap="none" lIns="0" tIns="0" rIns="0" bIns="0" rtlCol="0">
            <a:noAutofit/>
          </a:bodyPr>
          <a:lstStyle/>
          <a:p>
            <a:r>
              <a:rPr lang="en-US" sz="5400" dirty="0" smtClean="0">
                <a:solidFill>
                  <a:srgbClr val="008000"/>
                </a:solidFill>
                <a:latin typeface="Vodafone Rg"/>
                <a:ea typeface="Wingdings"/>
                <a:cs typeface="Wingdings"/>
                <a:sym typeface="Wingdings"/>
              </a:rPr>
              <a:t>Correct</a:t>
            </a:r>
            <a:endParaRPr lang="en-US" sz="5400" dirty="0" smtClean="0">
              <a:solidFill>
                <a:srgbClr val="008000"/>
              </a:solidFill>
              <a:latin typeface="Vodafone Rg"/>
            </a:endParaRPr>
          </a:p>
        </p:txBody>
      </p:sp>
      <p:grpSp>
        <p:nvGrpSpPr>
          <p:cNvPr id="30" name="Group 29"/>
          <p:cNvGrpSpPr/>
          <p:nvPr/>
        </p:nvGrpSpPr>
        <p:grpSpPr>
          <a:xfrm>
            <a:off x="0" y="-1"/>
            <a:ext cx="1945904" cy="5143501"/>
            <a:chOff x="0" y="-1"/>
            <a:chExt cx="1945904" cy="5143501"/>
          </a:xfrm>
        </p:grpSpPr>
        <p:grpSp>
          <p:nvGrpSpPr>
            <p:cNvPr id="31" name="Group 30"/>
            <p:cNvGrpSpPr/>
            <p:nvPr/>
          </p:nvGrpSpPr>
          <p:grpSpPr>
            <a:xfrm>
              <a:off x="0" y="-1"/>
              <a:ext cx="1945904" cy="5143501"/>
              <a:chOff x="0" y="-1"/>
              <a:chExt cx="1945904" cy="5143501"/>
            </a:xfrm>
          </p:grpSpPr>
          <p:sp>
            <p:nvSpPr>
              <p:cNvPr id="33" name="Rectangle 32"/>
              <p:cNvSpPr/>
              <p:nvPr/>
            </p:nvSpPr>
            <p:spPr>
              <a:xfrm>
                <a:off x="0" y="-1"/>
                <a:ext cx="1945904" cy="5143501"/>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t="100000" r="100000"/>
                </a:path>
                <a:tileRect l="-100000" b="-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35" name="Pentagon 34"/>
              <p:cNvSpPr>
                <a:spLocks noChangeAspect="1"/>
              </p:cNvSpPr>
              <p:nvPr/>
            </p:nvSpPr>
            <p:spPr>
              <a:xfrm>
                <a:off x="51846"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Introduction</a:t>
                </a:r>
              </a:p>
            </p:txBody>
          </p:sp>
          <p:sp>
            <p:nvSpPr>
              <p:cNvPr id="36" name="Pentagon 35"/>
              <p:cNvSpPr>
                <a:spLocks noChangeAspect="1"/>
              </p:cNvSpPr>
              <p:nvPr/>
            </p:nvSpPr>
            <p:spPr>
              <a:xfrm>
                <a:off x="51846"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38" name="Pentagon 37"/>
              <p:cNvSpPr>
                <a:spLocks noChangeAspect="1"/>
              </p:cNvSpPr>
              <p:nvPr/>
            </p:nvSpPr>
            <p:spPr>
              <a:xfrm>
                <a:off x="58260" y="1740607"/>
                <a:ext cx="1764000" cy="415048"/>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grpSp>
        <p:sp>
          <p:nvSpPr>
            <p:cNvPr id="32" name="TextBox 31"/>
            <p:cNvSpPr txBox="1"/>
            <p:nvPr/>
          </p:nvSpPr>
          <p:spPr>
            <a:xfrm>
              <a:off x="71120" y="2214932"/>
              <a:ext cx="1794426" cy="1368347"/>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New technology</a:t>
              </a:r>
            </a:p>
            <a:p>
              <a:pPr>
                <a:tabLst>
                  <a:tab pos="93663" algn="l"/>
                </a:tabLst>
              </a:pPr>
              <a:r>
                <a:rPr lang="en-US" sz="1200" dirty="0">
                  <a:solidFill>
                    <a:srgbClr val="888888"/>
                  </a:solidFill>
                  <a:latin typeface="Vodafone Rg"/>
                </a:rPr>
                <a:t>New</a:t>
              </a:r>
              <a:r>
                <a:rPr lang="en-US" sz="1200" b="1" dirty="0">
                  <a:solidFill>
                    <a:schemeClr val="accent1"/>
                  </a:solidFill>
                  <a:latin typeface="Vodafone Rg"/>
                </a:rPr>
                <a:t> </a:t>
              </a:r>
              <a:r>
                <a:rPr lang="en-US" sz="1200" dirty="0">
                  <a:solidFill>
                    <a:srgbClr val="888888"/>
                  </a:solidFill>
                  <a:latin typeface="Vodafone Rg"/>
                </a:rPr>
                <a:t>competition</a:t>
              </a:r>
            </a:p>
            <a:p>
              <a:pPr>
                <a:tabLst>
                  <a:tab pos="93663" algn="l"/>
                </a:tabLst>
              </a:pPr>
              <a:r>
                <a:rPr lang="en-US" sz="1200" dirty="0">
                  <a:solidFill>
                    <a:srgbClr val="888888"/>
                  </a:solidFill>
                  <a:latin typeface="Vodafone Rg"/>
                </a:rPr>
                <a:t>Small Business Solutions overview</a:t>
              </a:r>
            </a:p>
            <a:p>
              <a:pPr>
                <a:tabLst>
                  <a:tab pos="93663" algn="l"/>
                </a:tabLst>
              </a:pPr>
              <a:r>
                <a:rPr lang="en-US" sz="1200" dirty="0">
                  <a:solidFill>
                    <a:srgbClr val="888888"/>
                  </a:solidFill>
                  <a:latin typeface="Vodafone Rg"/>
                </a:rPr>
                <a:t>Core business needs</a:t>
              </a:r>
            </a:p>
            <a:p>
              <a:pPr>
                <a:tabLst>
                  <a:tab pos="93663" algn="l"/>
                </a:tabLst>
              </a:pPr>
              <a:r>
                <a:rPr lang="en-US" sz="1200" dirty="0">
                  <a:solidFill>
                    <a:srgbClr val="888888"/>
                  </a:solidFill>
                  <a:latin typeface="Vodafone Rg"/>
                </a:rPr>
                <a:t>Vodafone SMB solutions</a:t>
              </a:r>
            </a:p>
            <a:p>
              <a:pPr>
                <a:tabLst>
                  <a:tab pos="93663" algn="l"/>
                </a:tabLst>
              </a:pPr>
              <a:r>
                <a:rPr lang="en-US" sz="1200" b="1" dirty="0">
                  <a:solidFill>
                    <a:schemeClr val="accent1"/>
                  </a:solidFill>
                  <a:latin typeface="Vodafone Rg"/>
                </a:rPr>
                <a:t>Test yourself</a:t>
              </a:r>
            </a:p>
          </p:txBody>
        </p:sp>
      </p:grpSp>
      <p:sp>
        <p:nvSpPr>
          <p:cNvPr id="39" name="23 Rectángulo"/>
          <p:cNvSpPr/>
          <p:nvPr/>
        </p:nvSpPr>
        <p:spPr>
          <a:xfrm>
            <a:off x="0" y="-1"/>
            <a:ext cx="9144000" cy="617539"/>
          </a:xfrm>
          <a:prstGeom prst="rect">
            <a:avLst/>
          </a:prstGeom>
          <a:solidFill>
            <a:srgbClr val="80008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40" name="6 CuadroTexto"/>
          <p:cNvSpPr txBox="1"/>
          <p:nvPr/>
        </p:nvSpPr>
        <p:spPr>
          <a:xfrm>
            <a:off x="1408482" y="-43931"/>
            <a:ext cx="66179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What are Small Business Solutions?</a:t>
            </a:r>
            <a:endParaRPr lang="en-GB" sz="2800" b="1" dirty="0" smtClean="0">
              <a:solidFill>
                <a:schemeClr val="bg1"/>
              </a:solidFill>
              <a:latin typeface="Vodafone Rg"/>
            </a:endParaRPr>
          </a:p>
        </p:txBody>
      </p:sp>
      <p:pic>
        <p:nvPicPr>
          <p:cNvPr id="41"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752" y="38164"/>
            <a:ext cx="435530" cy="602887"/>
          </a:xfrm>
          <a:prstGeom prst="rect">
            <a:avLst/>
          </a:prstGeom>
        </p:spPr>
      </p:pic>
      <p:sp>
        <p:nvSpPr>
          <p:cNvPr id="42" name="Pentagon 41"/>
          <p:cNvSpPr>
            <a:spLocks noChangeAspect="1"/>
          </p:cNvSpPr>
          <p:nvPr/>
        </p:nvSpPr>
        <p:spPr>
          <a:xfrm>
            <a:off x="58260" y="374043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43" name="Title 2"/>
          <p:cNvSpPr>
            <a:spLocks noGrp="1"/>
          </p:cNvSpPr>
          <p:nvPr>
            <p:ph type="title"/>
          </p:nvPr>
        </p:nvSpPr>
        <p:spPr>
          <a:xfrm>
            <a:off x="2318107" y="778531"/>
            <a:ext cx="6512004" cy="875675"/>
          </a:xfrm>
        </p:spPr>
        <p:txBody>
          <a:bodyPr/>
          <a:lstStyle/>
          <a:p>
            <a:r>
              <a:rPr lang="en-US" dirty="0" smtClean="0">
                <a:latin typeface="Vodafone Rg"/>
              </a:rPr>
              <a:t>Question 2</a:t>
            </a:r>
            <a:endParaRPr lang="en-US" dirty="0">
              <a:latin typeface="Vodafone Rg"/>
            </a:endParaRPr>
          </a:p>
        </p:txBody>
      </p:sp>
    </p:spTree>
    <p:extLst>
      <p:ext uri="{BB962C8B-B14F-4D97-AF65-F5344CB8AC3E}">
        <p14:creationId xmlns:p14="http://schemas.microsoft.com/office/powerpoint/2010/main" val="83824118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6" name="TextBox 15"/>
          <p:cNvSpPr txBox="1"/>
          <p:nvPr/>
        </p:nvSpPr>
        <p:spPr>
          <a:xfrm>
            <a:off x="2658793" y="194766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latin typeface="Vodafone Rg"/>
              </a:rPr>
              <a:t> a</a:t>
            </a:r>
            <a:r>
              <a:rPr lang="en-US" sz="1600" dirty="0">
                <a:latin typeface="Vodafone Rg"/>
              </a:rPr>
              <a:t>) They pay less for data sharing solutions</a:t>
            </a:r>
          </a:p>
          <a:p>
            <a:pPr marL="0" lvl="1"/>
            <a:endParaRPr lang="en-US" sz="1600" dirty="0">
              <a:latin typeface="Vodafone Rg"/>
            </a:endParaRPr>
          </a:p>
          <a:p>
            <a:pPr marL="0" lvl="1"/>
            <a:endParaRPr lang="en-US" sz="1600" dirty="0" smtClean="0">
              <a:latin typeface="Vodafone Rg"/>
            </a:endParaRPr>
          </a:p>
        </p:txBody>
      </p:sp>
      <p:sp>
        <p:nvSpPr>
          <p:cNvPr id="17" name="TextBox 16"/>
          <p:cNvSpPr txBox="1"/>
          <p:nvPr/>
        </p:nvSpPr>
        <p:spPr>
          <a:xfrm>
            <a:off x="2662565" y="2397260"/>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latin typeface="Vodafone Rg"/>
              </a:rPr>
              <a:t> b) </a:t>
            </a:r>
            <a:r>
              <a:rPr lang="en-US" sz="1600" dirty="0">
                <a:latin typeface="Vodafone Rg"/>
              </a:rPr>
              <a:t>They can work with </a:t>
            </a:r>
            <a:r>
              <a:rPr lang="en-US" sz="1600" dirty="0" smtClean="0">
                <a:latin typeface="Vodafone Rg"/>
              </a:rPr>
              <a:t>one end-to-end </a:t>
            </a:r>
            <a:r>
              <a:rPr lang="en-US" sz="1600" dirty="0">
                <a:latin typeface="Vodafone Rg"/>
              </a:rPr>
              <a:t>ICT </a:t>
            </a:r>
            <a:r>
              <a:rPr lang="en-US" sz="1600" dirty="0" smtClean="0">
                <a:latin typeface="Vodafone Rg"/>
              </a:rPr>
              <a:t>provider</a:t>
            </a:r>
            <a:endParaRPr lang="en-US" sz="1600" dirty="0">
              <a:latin typeface="Vodafone Rg"/>
            </a:endParaRPr>
          </a:p>
          <a:p>
            <a:pPr marL="0" lvl="1"/>
            <a:endParaRPr lang="en-US" sz="1600" dirty="0" smtClean="0">
              <a:latin typeface="Vodafone Rg"/>
            </a:endParaRPr>
          </a:p>
        </p:txBody>
      </p:sp>
      <p:sp>
        <p:nvSpPr>
          <p:cNvPr id="22" name="TextBox 21"/>
          <p:cNvSpPr txBox="1"/>
          <p:nvPr/>
        </p:nvSpPr>
        <p:spPr>
          <a:xfrm>
            <a:off x="2666337" y="2846854"/>
            <a:ext cx="4837545" cy="311728"/>
          </a:xfrm>
          <a:prstGeom prst="rect">
            <a:avLst/>
          </a:prstGeom>
          <a:solidFill>
            <a:srgbClr val="E60000"/>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b="1" dirty="0" smtClean="0">
                <a:solidFill>
                  <a:schemeClr val="bg1"/>
                </a:solidFill>
                <a:latin typeface="Vodafone Rg"/>
              </a:rPr>
              <a:t> c</a:t>
            </a:r>
            <a:r>
              <a:rPr lang="en-US" sz="1600" b="1" dirty="0">
                <a:solidFill>
                  <a:schemeClr val="bg1"/>
                </a:solidFill>
                <a:latin typeface="Vodafone Rg"/>
              </a:rPr>
              <a:t>) They help address </a:t>
            </a:r>
            <a:r>
              <a:rPr lang="en-US" sz="1600" b="1" dirty="0" smtClean="0">
                <a:solidFill>
                  <a:schemeClr val="bg1"/>
                </a:solidFill>
                <a:latin typeface="Vodafone Rg"/>
              </a:rPr>
              <a:t>integration issues</a:t>
            </a:r>
            <a:endParaRPr lang="en-US" sz="1600" b="1" dirty="0">
              <a:solidFill>
                <a:schemeClr val="bg1"/>
              </a:solidFill>
              <a:latin typeface="Vodafone Rg"/>
            </a:endParaRPr>
          </a:p>
          <a:p>
            <a:pPr marL="0" lvl="1"/>
            <a:r>
              <a:rPr lang="en-US" sz="1600" b="1" dirty="0" smtClean="0">
                <a:solidFill>
                  <a:schemeClr val="bg1"/>
                </a:solidFill>
                <a:latin typeface="Vodafone Rg"/>
              </a:rPr>
              <a:t> </a:t>
            </a:r>
          </a:p>
        </p:txBody>
      </p:sp>
      <p:sp>
        <p:nvSpPr>
          <p:cNvPr id="23" name="TextBox 22"/>
          <p:cNvSpPr txBox="1"/>
          <p:nvPr/>
        </p:nvSpPr>
        <p:spPr>
          <a:xfrm>
            <a:off x="2656597" y="3309958"/>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latin typeface="Vodafone Rg"/>
              </a:rPr>
              <a:t> d</a:t>
            </a:r>
            <a:r>
              <a:rPr lang="en-US" sz="1600" dirty="0">
                <a:latin typeface="Vodafone Rg"/>
              </a:rPr>
              <a:t>) They get to select their own devices</a:t>
            </a:r>
          </a:p>
          <a:p>
            <a:pPr marL="0" lvl="1"/>
            <a:endParaRPr lang="en-US" sz="1600" dirty="0" smtClean="0">
              <a:latin typeface="Vodafone Rg"/>
            </a:endParaRPr>
          </a:p>
        </p:txBody>
      </p:sp>
      <p:sp>
        <p:nvSpPr>
          <p:cNvPr id="18" name="Pentagon 17">
            <a:hlinkClick r:id="rId3" action="ppaction://hlinksldjump"/>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Try again</a:t>
            </a:r>
          </a:p>
        </p:txBody>
      </p:sp>
      <p:sp>
        <p:nvSpPr>
          <p:cNvPr id="19" name="TextBox 18"/>
          <p:cNvSpPr txBox="1"/>
          <p:nvPr/>
        </p:nvSpPr>
        <p:spPr>
          <a:xfrm>
            <a:off x="3301998" y="3832087"/>
            <a:ext cx="3136349" cy="914400"/>
          </a:xfrm>
          <a:prstGeom prst="rect">
            <a:avLst/>
          </a:prstGeom>
          <a:effectLst/>
        </p:spPr>
        <p:txBody>
          <a:bodyPr wrap="none" lIns="0" tIns="0" rIns="0" bIns="0" rtlCol="0">
            <a:noAutofit/>
          </a:bodyPr>
          <a:lstStyle/>
          <a:p>
            <a:r>
              <a:rPr lang="en-US" sz="5400" dirty="0" smtClean="0">
                <a:solidFill>
                  <a:srgbClr val="FF0000"/>
                </a:solidFill>
                <a:latin typeface="Vodafone Rg"/>
                <a:ea typeface="Wingdings"/>
                <a:cs typeface="Wingdings"/>
                <a:sym typeface="Wingdings"/>
              </a:rPr>
              <a:t>Incorrect</a:t>
            </a:r>
            <a:endParaRPr lang="en-US" sz="5400" dirty="0" smtClean="0">
              <a:solidFill>
                <a:srgbClr val="FF0000"/>
              </a:solidFill>
              <a:latin typeface="Vodafone Rg"/>
            </a:endParaRPr>
          </a:p>
        </p:txBody>
      </p:sp>
      <p:grpSp>
        <p:nvGrpSpPr>
          <p:cNvPr id="30" name="Group 29"/>
          <p:cNvGrpSpPr/>
          <p:nvPr/>
        </p:nvGrpSpPr>
        <p:grpSpPr>
          <a:xfrm>
            <a:off x="0" y="-1"/>
            <a:ext cx="1945904" cy="5143501"/>
            <a:chOff x="0" y="-1"/>
            <a:chExt cx="1945904" cy="5143501"/>
          </a:xfrm>
        </p:grpSpPr>
        <p:grpSp>
          <p:nvGrpSpPr>
            <p:cNvPr id="31" name="Group 30"/>
            <p:cNvGrpSpPr/>
            <p:nvPr/>
          </p:nvGrpSpPr>
          <p:grpSpPr>
            <a:xfrm>
              <a:off x="0" y="-1"/>
              <a:ext cx="1945904" cy="5143501"/>
              <a:chOff x="0" y="-1"/>
              <a:chExt cx="1945904" cy="5143501"/>
            </a:xfrm>
          </p:grpSpPr>
          <p:sp>
            <p:nvSpPr>
              <p:cNvPr id="33" name="Rectangle 32"/>
              <p:cNvSpPr/>
              <p:nvPr/>
            </p:nvSpPr>
            <p:spPr>
              <a:xfrm>
                <a:off x="0" y="-1"/>
                <a:ext cx="1945904" cy="5143501"/>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t="100000" r="100000"/>
                </a:path>
                <a:tileRect l="-100000" b="-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35" name="Pentagon 34"/>
              <p:cNvSpPr>
                <a:spLocks noChangeAspect="1"/>
              </p:cNvSpPr>
              <p:nvPr/>
            </p:nvSpPr>
            <p:spPr>
              <a:xfrm>
                <a:off x="51846"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Introduction</a:t>
                </a:r>
              </a:p>
            </p:txBody>
          </p:sp>
          <p:sp>
            <p:nvSpPr>
              <p:cNvPr id="36" name="Pentagon 35"/>
              <p:cNvSpPr>
                <a:spLocks noChangeAspect="1"/>
              </p:cNvSpPr>
              <p:nvPr/>
            </p:nvSpPr>
            <p:spPr>
              <a:xfrm>
                <a:off x="51846"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38" name="Pentagon 37"/>
              <p:cNvSpPr>
                <a:spLocks noChangeAspect="1"/>
              </p:cNvSpPr>
              <p:nvPr/>
            </p:nvSpPr>
            <p:spPr>
              <a:xfrm>
                <a:off x="58260" y="1740607"/>
                <a:ext cx="1764000" cy="415048"/>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grpSp>
        <p:sp>
          <p:nvSpPr>
            <p:cNvPr id="32" name="TextBox 31"/>
            <p:cNvSpPr txBox="1"/>
            <p:nvPr/>
          </p:nvSpPr>
          <p:spPr>
            <a:xfrm>
              <a:off x="71120" y="2214932"/>
              <a:ext cx="1794426" cy="1368347"/>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New technology</a:t>
              </a:r>
            </a:p>
            <a:p>
              <a:pPr>
                <a:tabLst>
                  <a:tab pos="93663" algn="l"/>
                </a:tabLst>
              </a:pPr>
              <a:r>
                <a:rPr lang="en-US" sz="1200" dirty="0">
                  <a:solidFill>
                    <a:srgbClr val="888888"/>
                  </a:solidFill>
                  <a:latin typeface="Vodafone Rg"/>
                </a:rPr>
                <a:t>New</a:t>
              </a:r>
              <a:r>
                <a:rPr lang="en-US" sz="1200" b="1" dirty="0">
                  <a:solidFill>
                    <a:schemeClr val="accent1"/>
                  </a:solidFill>
                  <a:latin typeface="Vodafone Rg"/>
                </a:rPr>
                <a:t> </a:t>
              </a:r>
              <a:r>
                <a:rPr lang="en-US" sz="1200" dirty="0">
                  <a:solidFill>
                    <a:srgbClr val="888888"/>
                  </a:solidFill>
                  <a:latin typeface="Vodafone Rg"/>
                </a:rPr>
                <a:t>competition</a:t>
              </a:r>
            </a:p>
            <a:p>
              <a:pPr>
                <a:tabLst>
                  <a:tab pos="93663" algn="l"/>
                </a:tabLst>
              </a:pPr>
              <a:r>
                <a:rPr lang="en-US" sz="1200" dirty="0">
                  <a:solidFill>
                    <a:srgbClr val="888888"/>
                  </a:solidFill>
                  <a:latin typeface="Vodafone Rg"/>
                </a:rPr>
                <a:t>Small Business Solutions overview</a:t>
              </a:r>
            </a:p>
            <a:p>
              <a:pPr>
                <a:tabLst>
                  <a:tab pos="93663" algn="l"/>
                </a:tabLst>
              </a:pPr>
              <a:r>
                <a:rPr lang="en-US" sz="1200" dirty="0">
                  <a:solidFill>
                    <a:srgbClr val="888888"/>
                  </a:solidFill>
                  <a:latin typeface="Vodafone Rg"/>
                </a:rPr>
                <a:t>Core business needs</a:t>
              </a:r>
            </a:p>
            <a:p>
              <a:pPr>
                <a:tabLst>
                  <a:tab pos="93663" algn="l"/>
                </a:tabLst>
              </a:pPr>
              <a:r>
                <a:rPr lang="en-US" sz="1200" dirty="0">
                  <a:solidFill>
                    <a:srgbClr val="888888"/>
                  </a:solidFill>
                  <a:latin typeface="Vodafone Rg"/>
                </a:rPr>
                <a:t>Vodafone SMB solutions</a:t>
              </a:r>
            </a:p>
            <a:p>
              <a:pPr>
                <a:tabLst>
                  <a:tab pos="93663" algn="l"/>
                </a:tabLst>
              </a:pPr>
              <a:r>
                <a:rPr lang="en-US" sz="1200" b="1" dirty="0">
                  <a:solidFill>
                    <a:schemeClr val="accent1"/>
                  </a:solidFill>
                  <a:latin typeface="Vodafone Rg"/>
                </a:rPr>
                <a:t>Test yourself</a:t>
              </a:r>
            </a:p>
          </p:txBody>
        </p:sp>
      </p:grpSp>
      <p:sp>
        <p:nvSpPr>
          <p:cNvPr id="39" name="23 Rectángulo"/>
          <p:cNvSpPr/>
          <p:nvPr/>
        </p:nvSpPr>
        <p:spPr>
          <a:xfrm>
            <a:off x="0" y="-1"/>
            <a:ext cx="9144000" cy="617539"/>
          </a:xfrm>
          <a:prstGeom prst="rect">
            <a:avLst/>
          </a:prstGeom>
          <a:solidFill>
            <a:srgbClr val="80008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40" name="6 CuadroTexto"/>
          <p:cNvSpPr txBox="1"/>
          <p:nvPr/>
        </p:nvSpPr>
        <p:spPr>
          <a:xfrm>
            <a:off x="1408482" y="-43931"/>
            <a:ext cx="66179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What are Small Business Solutions?</a:t>
            </a:r>
            <a:endParaRPr lang="en-GB" sz="2800" b="1" dirty="0" smtClean="0">
              <a:solidFill>
                <a:schemeClr val="bg1"/>
              </a:solidFill>
              <a:latin typeface="Vodafone Rg"/>
            </a:endParaRPr>
          </a:p>
        </p:txBody>
      </p:sp>
      <p:pic>
        <p:nvPicPr>
          <p:cNvPr id="41"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752" y="38164"/>
            <a:ext cx="435530" cy="602887"/>
          </a:xfrm>
          <a:prstGeom prst="rect">
            <a:avLst/>
          </a:prstGeom>
        </p:spPr>
      </p:pic>
      <p:sp>
        <p:nvSpPr>
          <p:cNvPr id="42" name="Pentagon 41"/>
          <p:cNvSpPr>
            <a:spLocks noChangeAspect="1"/>
          </p:cNvSpPr>
          <p:nvPr/>
        </p:nvSpPr>
        <p:spPr>
          <a:xfrm>
            <a:off x="58260" y="374043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43" name="Title 2"/>
          <p:cNvSpPr>
            <a:spLocks noGrp="1"/>
          </p:cNvSpPr>
          <p:nvPr>
            <p:ph type="title"/>
          </p:nvPr>
        </p:nvSpPr>
        <p:spPr>
          <a:xfrm>
            <a:off x="2318107" y="778531"/>
            <a:ext cx="6512004" cy="875675"/>
          </a:xfrm>
        </p:spPr>
        <p:txBody>
          <a:bodyPr/>
          <a:lstStyle/>
          <a:p>
            <a:r>
              <a:rPr lang="en-US" dirty="0" smtClean="0">
                <a:latin typeface="Vodafone Rg"/>
              </a:rPr>
              <a:t>Question 2</a:t>
            </a:r>
            <a:endParaRPr lang="en-US" dirty="0">
              <a:latin typeface="Vodafone Rg"/>
            </a:endParaRPr>
          </a:p>
        </p:txBody>
      </p:sp>
      <p:sp>
        <p:nvSpPr>
          <p:cNvPr id="44" name="Content Placeholder 1"/>
          <p:cNvSpPr>
            <a:spLocks noGrp="1"/>
          </p:cNvSpPr>
          <p:nvPr>
            <p:ph idx="1"/>
          </p:nvPr>
        </p:nvSpPr>
        <p:spPr>
          <a:xfrm>
            <a:off x="2342728" y="1171603"/>
            <a:ext cx="6478875" cy="3577660"/>
          </a:xfrm>
        </p:spPr>
        <p:txBody>
          <a:bodyPr/>
          <a:lstStyle/>
          <a:p>
            <a:pPr marL="0" indent="0">
              <a:buNone/>
            </a:pPr>
            <a:r>
              <a:rPr lang="en-GB" dirty="0">
                <a:latin typeface="Vodafone Rg"/>
              </a:rPr>
              <a:t>What is a key benefit of a complete ICT business solution for a small business?</a:t>
            </a:r>
          </a:p>
        </p:txBody>
      </p:sp>
    </p:spTree>
    <p:extLst>
      <p:ext uri="{BB962C8B-B14F-4D97-AF65-F5344CB8AC3E}">
        <p14:creationId xmlns:p14="http://schemas.microsoft.com/office/powerpoint/2010/main" val="83824118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6" name="TextBox 15"/>
          <p:cNvSpPr txBox="1"/>
          <p:nvPr/>
        </p:nvSpPr>
        <p:spPr>
          <a:xfrm>
            <a:off x="2658793" y="194766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latin typeface="Vodafone Rg"/>
              </a:rPr>
              <a:t> a</a:t>
            </a:r>
            <a:r>
              <a:rPr lang="en-US" sz="1600" dirty="0">
                <a:latin typeface="Vodafone Rg"/>
              </a:rPr>
              <a:t>) They pay less for data sharing solutions</a:t>
            </a:r>
          </a:p>
          <a:p>
            <a:pPr marL="0" lvl="1"/>
            <a:endParaRPr lang="en-US" sz="1600" dirty="0">
              <a:latin typeface="Vodafone Rg"/>
            </a:endParaRPr>
          </a:p>
          <a:p>
            <a:pPr marL="0" lvl="1"/>
            <a:endParaRPr lang="en-US" sz="1600" dirty="0" smtClean="0">
              <a:latin typeface="Vodafone Rg"/>
            </a:endParaRPr>
          </a:p>
        </p:txBody>
      </p:sp>
      <p:sp>
        <p:nvSpPr>
          <p:cNvPr id="17" name="TextBox 16"/>
          <p:cNvSpPr txBox="1"/>
          <p:nvPr/>
        </p:nvSpPr>
        <p:spPr>
          <a:xfrm>
            <a:off x="2662565" y="2397260"/>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latin typeface="Vodafone Rg"/>
              </a:rPr>
              <a:t> b) </a:t>
            </a:r>
            <a:r>
              <a:rPr lang="en-US" sz="1600" dirty="0">
                <a:latin typeface="Vodafone Rg"/>
              </a:rPr>
              <a:t>They can work with </a:t>
            </a:r>
            <a:r>
              <a:rPr lang="en-US" sz="1600" dirty="0" smtClean="0">
                <a:latin typeface="Vodafone Rg"/>
              </a:rPr>
              <a:t>one end-to-end </a:t>
            </a:r>
            <a:r>
              <a:rPr lang="en-US" sz="1600" dirty="0">
                <a:latin typeface="Vodafone Rg"/>
              </a:rPr>
              <a:t>ICT </a:t>
            </a:r>
            <a:r>
              <a:rPr lang="en-US" sz="1600" dirty="0" smtClean="0">
                <a:latin typeface="Vodafone Rg"/>
              </a:rPr>
              <a:t>provider</a:t>
            </a:r>
            <a:endParaRPr lang="en-US" sz="1600" dirty="0">
              <a:latin typeface="Vodafone Rg"/>
            </a:endParaRPr>
          </a:p>
          <a:p>
            <a:pPr marL="0" lvl="1"/>
            <a:endParaRPr lang="en-US" sz="1600" dirty="0" smtClean="0">
              <a:latin typeface="Vodafone Rg"/>
            </a:endParaRPr>
          </a:p>
        </p:txBody>
      </p:sp>
      <p:sp>
        <p:nvSpPr>
          <p:cNvPr id="22" name="TextBox 21"/>
          <p:cNvSpPr txBox="1"/>
          <p:nvPr/>
        </p:nvSpPr>
        <p:spPr>
          <a:xfrm>
            <a:off x="2666337" y="284685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dirty="0" smtClean="0">
                <a:latin typeface="Vodafone Rg"/>
              </a:rPr>
              <a:t> c</a:t>
            </a:r>
            <a:r>
              <a:rPr lang="en-US" sz="1600" dirty="0">
                <a:latin typeface="Vodafone Rg"/>
              </a:rPr>
              <a:t>) They help address </a:t>
            </a:r>
            <a:r>
              <a:rPr lang="en-US" sz="1600" dirty="0" smtClean="0">
                <a:latin typeface="Vodafone Rg"/>
              </a:rPr>
              <a:t>integration issues</a:t>
            </a:r>
            <a:endParaRPr lang="en-US" sz="1600" dirty="0">
              <a:latin typeface="Vodafone Rg"/>
            </a:endParaRPr>
          </a:p>
          <a:p>
            <a:pPr marL="0" lvl="1"/>
            <a:r>
              <a:rPr lang="en-US" sz="1600" dirty="0" smtClean="0">
                <a:latin typeface="Vodafone Rg"/>
              </a:rPr>
              <a:t> </a:t>
            </a:r>
          </a:p>
        </p:txBody>
      </p:sp>
      <p:sp>
        <p:nvSpPr>
          <p:cNvPr id="23" name="TextBox 22"/>
          <p:cNvSpPr txBox="1"/>
          <p:nvPr/>
        </p:nvSpPr>
        <p:spPr>
          <a:xfrm>
            <a:off x="2656597" y="3309958"/>
            <a:ext cx="4837545" cy="311728"/>
          </a:xfrm>
          <a:prstGeom prst="rect">
            <a:avLst/>
          </a:prstGeom>
          <a:solidFill>
            <a:srgbClr val="E60000"/>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600" b="1" dirty="0" smtClean="0">
                <a:solidFill>
                  <a:schemeClr val="bg1"/>
                </a:solidFill>
                <a:latin typeface="Vodafone Rg"/>
              </a:rPr>
              <a:t> d</a:t>
            </a:r>
            <a:r>
              <a:rPr lang="en-US" sz="1600" b="1" dirty="0">
                <a:solidFill>
                  <a:schemeClr val="bg1"/>
                </a:solidFill>
                <a:latin typeface="Vodafone Rg"/>
              </a:rPr>
              <a:t>) They get to select their own devices</a:t>
            </a:r>
          </a:p>
          <a:p>
            <a:pPr marL="0" lvl="1"/>
            <a:endParaRPr lang="en-US" sz="1600" b="1" dirty="0" smtClean="0">
              <a:solidFill>
                <a:schemeClr val="bg1"/>
              </a:solidFill>
              <a:latin typeface="Vodafone Rg"/>
            </a:endParaRPr>
          </a:p>
        </p:txBody>
      </p:sp>
      <p:sp>
        <p:nvSpPr>
          <p:cNvPr id="18" name="Pentagon 17">
            <a:hlinkClick r:id="rId3" action="ppaction://hlinksldjump"/>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Try again</a:t>
            </a:r>
          </a:p>
        </p:txBody>
      </p:sp>
      <p:sp>
        <p:nvSpPr>
          <p:cNvPr id="19" name="TextBox 18"/>
          <p:cNvSpPr txBox="1"/>
          <p:nvPr/>
        </p:nvSpPr>
        <p:spPr>
          <a:xfrm>
            <a:off x="3301998" y="3832087"/>
            <a:ext cx="3136349" cy="914400"/>
          </a:xfrm>
          <a:prstGeom prst="rect">
            <a:avLst/>
          </a:prstGeom>
        </p:spPr>
        <p:txBody>
          <a:bodyPr wrap="none" lIns="0" tIns="0" rIns="0" bIns="0" rtlCol="0">
            <a:noAutofit/>
          </a:bodyPr>
          <a:lstStyle/>
          <a:p>
            <a:r>
              <a:rPr lang="en-US" sz="5400" dirty="0" smtClean="0">
                <a:solidFill>
                  <a:srgbClr val="FF0000"/>
                </a:solidFill>
                <a:latin typeface="Vodafone Rg"/>
                <a:ea typeface="Wingdings"/>
                <a:cs typeface="Wingdings"/>
                <a:sym typeface="Wingdings"/>
              </a:rPr>
              <a:t>Incorrect</a:t>
            </a:r>
            <a:endParaRPr lang="en-US" sz="5400" dirty="0" smtClean="0">
              <a:solidFill>
                <a:srgbClr val="FF0000"/>
              </a:solidFill>
              <a:latin typeface="Vodafone Rg"/>
            </a:endParaRPr>
          </a:p>
        </p:txBody>
      </p:sp>
      <p:grpSp>
        <p:nvGrpSpPr>
          <p:cNvPr id="30" name="Group 29"/>
          <p:cNvGrpSpPr/>
          <p:nvPr/>
        </p:nvGrpSpPr>
        <p:grpSpPr>
          <a:xfrm>
            <a:off x="0" y="-1"/>
            <a:ext cx="1945904" cy="5143501"/>
            <a:chOff x="0" y="-1"/>
            <a:chExt cx="1945904" cy="5143501"/>
          </a:xfrm>
        </p:grpSpPr>
        <p:grpSp>
          <p:nvGrpSpPr>
            <p:cNvPr id="31" name="Group 30"/>
            <p:cNvGrpSpPr/>
            <p:nvPr/>
          </p:nvGrpSpPr>
          <p:grpSpPr>
            <a:xfrm>
              <a:off x="0" y="-1"/>
              <a:ext cx="1945904" cy="5143501"/>
              <a:chOff x="0" y="-1"/>
              <a:chExt cx="1945904" cy="5143501"/>
            </a:xfrm>
          </p:grpSpPr>
          <p:sp>
            <p:nvSpPr>
              <p:cNvPr id="33" name="Rectangle 32"/>
              <p:cNvSpPr/>
              <p:nvPr/>
            </p:nvSpPr>
            <p:spPr>
              <a:xfrm>
                <a:off x="0" y="-1"/>
                <a:ext cx="1945904" cy="5143501"/>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t="100000" r="100000"/>
                </a:path>
                <a:tileRect l="-100000" b="-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35" name="Pentagon 34"/>
              <p:cNvSpPr>
                <a:spLocks noChangeAspect="1"/>
              </p:cNvSpPr>
              <p:nvPr/>
            </p:nvSpPr>
            <p:spPr>
              <a:xfrm>
                <a:off x="51846"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Introduction</a:t>
                </a:r>
              </a:p>
            </p:txBody>
          </p:sp>
          <p:sp>
            <p:nvSpPr>
              <p:cNvPr id="36" name="Pentagon 35"/>
              <p:cNvSpPr>
                <a:spLocks noChangeAspect="1"/>
              </p:cNvSpPr>
              <p:nvPr/>
            </p:nvSpPr>
            <p:spPr>
              <a:xfrm>
                <a:off x="51846"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38" name="Pentagon 37"/>
              <p:cNvSpPr>
                <a:spLocks noChangeAspect="1"/>
              </p:cNvSpPr>
              <p:nvPr/>
            </p:nvSpPr>
            <p:spPr>
              <a:xfrm>
                <a:off x="58260" y="1740607"/>
                <a:ext cx="1764000" cy="415048"/>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grpSp>
        <p:sp>
          <p:nvSpPr>
            <p:cNvPr id="32" name="TextBox 31"/>
            <p:cNvSpPr txBox="1"/>
            <p:nvPr/>
          </p:nvSpPr>
          <p:spPr>
            <a:xfrm>
              <a:off x="71120" y="2214932"/>
              <a:ext cx="1794426" cy="1368347"/>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New technology</a:t>
              </a:r>
            </a:p>
            <a:p>
              <a:pPr>
                <a:tabLst>
                  <a:tab pos="93663" algn="l"/>
                </a:tabLst>
              </a:pPr>
              <a:r>
                <a:rPr lang="en-US" sz="1200" dirty="0">
                  <a:solidFill>
                    <a:srgbClr val="888888"/>
                  </a:solidFill>
                  <a:latin typeface="Vodafone Rg"/>
                </a:rPr>
                <a:t>New</a:t>
              </a:r>
              <a:r>
                <a:rPr lang="en-US" sz="1200" b="1" dirty="0">
                  <a:solidFill>
                    <a:schemeClr val="accent1"/>
                  </a:solidFill>
                  <a:latin typeface="Vodafone Rg"/>
                </a:rPr>
                <a:t> </a:t>
              </a:r>
              <a:r>
                <a:rPr lang="en-US" sz="1200" dirty="0">
                  <a:solidFill>
                    <a:srgbClr val="888888"/>
                  </a:solidFill>
                  <a:latin typeface="Vodafone Rg"/>
                </a:rPr>
                <a:t>competition</a:t>
              </a:r>
            </a:p>
            <a:p>
              <a:pPr>
                <a:tabLst>
                  <a:tab pos="93663" algn="l"/>
                </a:tabLst>
              </a:pPr>
              <a:r>
                <a:rPr lang="en-US" sz="1200" dirty="0">
                  <a:solidFill>
                    <a:srgbClr val="888888"/>
                  </a:solidFill>
                  <a:latin typeface="Vodafone Rg"/>
                </a:rPr>
                <a:t>Small Business Solutions overview</a:t>
              </a:r>
            </a:p>
            <a:p>
              <a:pPr>
                <a:tabLst>
                  <a:tab pos="93663" algn="l"/>
                </a:tabLst>
              </a:pPr>
              <a:r>
                <a:rPr lang="en-US" sz="1200" dirty="0">
                  <a:solidFill>
                    <a:srgbClr val="888888"/>
                  </a:solidFill>
                  <a:latin typeface="Vodafone Rg"/>
                </a:rPr>
                <a:t>Core business needs</a:t>
              </a:r>
            </a:p>
            <a:p>
              <a:pPr>
                <a:tabLst>
                  <a:tab pos="93663" algn="l"/>
                </a:tabLst>
              </a:pPr>
              <a:r>
                <a:rPr lang="en-US" sz="1200" dirty="0">
                  <a:solidFill>
                    <a:srgbClr val="888888"/>
                  </a:solidFill>
                  <a:latin typeface="Vodafone Rg"/>
                </a:rPr>
                <a:t>Vodafone SMB solutions</a:t>
              </a:r>
            </a:p>
            <a:p>
              <a:pPr>
                <a:tabLst>
                  <a:tab pos="93663" algn="l"/>
                </a:tabLst>
              </a:pPr>
              <a:r>
                <a:rPr lang="en-US" sz="1200" b="1" dirty="0">
                  <a:solidFill>
                    <a:schemeClr val="accent1"/>
                  </a:solidFill>
                  <a:latin typeface="Vodafone Rg"/>
                </a:rPr>
                <a:t>Test yourself</a:t>
              </a:r>
            </a:p>
          </p:txBody>
        </p:sp>
      </p:grpSp>
      <p:sp>
        <p:nvSpPr>
          <p:cNvPr id="39" name="23 Rectángulo"/>
          <p:cNvSpPr/>
          <p:nvPr/>
        </p:nvSpPr>
        <p:spPr>
          <a:xfrm>
            <a:off x="0" y="-1"/>
            <a:ext cx="9144000" cy="617539"/>
          </a:xfrm>
          <a:prstGeom prst="rect">
            <a:avLst/>
          </a:prstGeom>
          <a:solidFill>
            <a:srgbClr val="80008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40" name="6 CuadroTexto"/>
          <p:cNvSpPr txBox="1"/>
          <p:nvPr/>
        </p:nvSpPr>
        <p:spPr>
          <a:xfrm>
            <a:off x="1408482" y="-43931"/>
            <a:ext cx="66179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What are Small Business Solutions?</a:t>
            </a:r>
            <a:endParaRPr lang="en-GB" sz="2800" b="1" dirty="0" smtClean="0">
              <a:solidFill>
                <a:schemeClr val="bg1"/>
              </a:solidFill>
              <a:latin typeface="Vodafone Rg"/>
            </a:endParaRPr>
          </a:p>
        </p:txBody>
      </p:sp>
      <p:pic>
        <p:nvPicPr>
          <p:cNvPr id="41"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752" y="38164"/>
            <a:ext cx="435530" cy="602887"/>
          </a:xfrm>
          <a:prstGeom prst="rect">
            <a:avLst/>
          </a:prstGeom>
        </p:spPr>
      </p:pic>
      <p:sp>
        <p:nvSpPr>
          <p:cNvPr id="42" name="Pentagon 41"/>
          <p:cNvSpPr>
            <a:spLocks noChangeAspect="1"/>
          </p:cNvSpPr>
          <p:nvPr/>
        </p:nvSpPr>
        <p:spPr>
          <a:xfrm>
            <a:off x="58260" y="374043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43" name="Title 2"/>
          <p:cNvSpPr>
            <a:spLocks noGrp="1"/>
          </p:cNvSpPr>
          <p:nvPr>
            <p:ph type="title"/>
          </p:nvPr>
        </p:nvSpPr>
        <p:spPr>
          <a:xfrm>
            <a:off x="2318107" y="778531"/>
            <a:ext cx="6512004" cy="875675"/>
          </a:xfrm>
        </p:spPr>
        <p:txBody>
          <a:bodyPr/>
          <a:lstStyle/>
          <a:p>
            <a:r>
              <a:rPr lang="en-US" dirty="0" smtClean="0">
                <a:latin typeface="Vodafone Rg"/>
              </a:rPr>
              <a:t>Question 2</a:t>
            </a:r>
            <a:endParaRPr lang="en-US" dirty="0">
              <a:latin typeface="Vodafone Rg"/>
            </a:endParaRPr>
          </a:p>
        </p:txBody>
      </p:sp>
      <p:sp>
        <p:nvSpPr>
          <p:cNvPr id="44" name="Content Placeholder 1"/>
          <p:cNvSpPr>
            <a:spLocks noGrp="1"/>
          </p:cNvSpPr>
          <p:nvPr>
            <p:ph idx="1"/>
          </p:nvPr>
        </p:nvSpPr>
        <p:spPr>
          <a:xfrm>
            <a:off x="2342728" y="1171603"/>
            <a:ext cx="6478875" cy="3577660"/>
          </a:xfrm>
        </p:spPr>
        <p:txBody>
          <a:bodyPr/>
          <a:lstStyle/>
          <a:p>
            <a:pPr marL="0" indent="0">
              <a:buNone/>
            </a:pPr>
            <a:r>
              <a:rPr lang="en-GB" dirty="0">
                <a:latin typeface="Vodafone Rg"/>
              </a:rPr>
              <a:t>What is a key benefit of a complete ICT business solution for a small business?</a:t>
            </a:r>
          </a:p>
        </p:txBody>
      </p:sp>
    </p:spTree>
    <p:extLst>
      <p:ext uri="{BB962C8B-B14F-4D97-AF65-F5344CB8AC3E}">
        <p14:creationId xmlns:p14="http://schemas.microsoft.com/office/powerpoint/2010/main" val="83824118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ontent Placeholder 1"/>
          <p:cNvSpPr>
            <a:spLocks noGrp="1"/>
          </p:cNvSpPr>
          <p:nvPr>
            <p:ph idx="1"/>
          </p:nvPr>
        </p:nvSpPr>
        <p:spPr>
          <a:xfrm>
            <a:off x="2342728" y="1171603"/>
            <a:ext cx="6478875" cy="3577660"/>
          </a:xfrm>
        </p:spPr>
        <p:txBody>
          <a:bodyPr/>
          <a:lstStyle/>
          <a:p>
            <a:pPr marL="0" indent="0">
              <a:buNone/>
            </a:pPr>
            <a:r>
              <a:rPr lang="en-GB" dirty="0" smtClean="0">
                <a:latin typeface="Vodafone Rg"/>
              </a:rPr>
              <a:t>What is a Vodafone Small business Solution?</a:t>
            </a:r>
            <a:endParaRPr lang="en-GB" dirty="0">
              <a:latin typeface="Vodafone Rg"/>
            </a:endParaRPr>
          </a:p>
        </p:txBody>
      </p:sp>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6" name="TextBox 15">
            <a:hlinkClick r:id="rId3" action="ppaction://hlinksldjump"/>
          </p:cNvPr>
          <p:cNvSpPr txBox="1"/>
          <p:nvPr/>
        </p:nvSpPr>
        <p:spPr>
          <a:xfrm>
            <a:off x="2658793" y="1915765"/>
            <a:ext cx="4837545" cy="360000"/>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265113" lvl="1" indent="-265113">
              <a:lnSpc>
                <a:spcPts val="1400"/>
              </a:lnSpc>
            </a:pPr>
            <a:r>
              <a:rPr lang="en-US" sz="1400" dirty="0" smtClean="0">
                <a:latin typeface="Vodafone Rg"/>
              </a:rPr>
              <a:t> a</a:t>
            </a:r>
            <a:r>
              <a:rPr lang="en-US" sz="1400" dirty="0">
                <a:latin typeface="Vodafone Rg"/>
              </a:rPr>
              <a:t>) </a:t>
            </a:r>
            <a:r>
              <a:rPr lang="en-US" sz="1400" dirty="0" smtClean="0">
                <a:latin typeface="Vodafone Rg"/>
              </a:rPr>
              <a:t>A solution with a clear customer benefit, packaged </a:t>
            </a:r>
            <a:br>
              <a:rPr lang="en-US" sz="1400" dirty="0" smtClean="0">
                <a:latin typeface="Vodafone Rg"/>
              </a:rPr>
            </a:br>
            <a:r>
              <a:rPr lang="en-US" sz="1400" dirty="0" smtClean="0">
                <a:latin typeface="Vodafone Rg"/>
              </a:rPr>
              <a:t>connectivity and applications</a:t>
            </a:r>
          </a:p>
        </p:txBody>
      </p:sp>
      <p:sp>
        <p:nvSpPr>
          <p:cNvPr id="17" name="TextBox 16">
            <a:hlinkClick r:id="rId4" action="ppaction://hlinksldjump"/>
          </p:cNvPr>
          <p:cNvSpPr txBox="1"/>
          <p:nvPr/>
        </p:nvSpPr>
        <p:spPr>
          <a:xfrm>
            <a:off x="2662565" y="2397260"/>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400" dirty="0" smtClean="0">
                <a:latin typeface="Vodafone Rg"/>
              </a:rPr>
              <a:t> b</a:t>
            </a:r>
            <a:r>
              <a:rPr lang="en-US" sz="1400" dirty="0">
                <a:latin typeface="Vodafone Rg"/>
              </a:rPr>
              <a:t>) </a:t>
            </a:r>
            <a:r>
              <a:rPr lang="en-US" sz="1400" dirty="0" smtClean="0">
                <a:latin typeface="Vodafone Rg"/>
              </a:rPr>
              <a:t>The latest new mobile device with a new monthly tariff</a:t>
            </a:r>
          </a:p>
        </p:txBody>
      </p:sp>
      <p:sp>
        <p:nvSpPr>
          <p:cNvPr id="22" name="TextBox 21">
            <a:hlinkClick r:id="rId5" action="ppaction://hlinksldjump"/>
          </p:cNvPr>
          <p:cNvSpPr txBox="1"/>
          <p:nvPr/>
        </p:nvSpPr>
        <p:spPr>
          <a:xfrm>
            <a:off x="2666337" y="284685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400" dirty="0" smtClean="0">
                <a:latin typeface="Vodafone Rg"/>
              </a:rPr>
              <a:t> c</a:t>
            </a:r>
            <a:r>
              <a:rPr lang="en-US" sz="1400" dirty="0">
                <a:latin typeface="Vodafone Rg"/>
              </a:rPr>
              <a:t>) </a:t>
            </a:r>
            <a:r>
              <a:rPr lang="en-US" sz="1400" dirty="0" smtClean="0">
                <a:latin typeface="Vodafone Rg"/>
              </a:rPr>
              <a:t>A new technology with many useful features</a:t>
            </a:r>
            <a:endParaRPr lang="en-US" sz="1400" dirty="0">
              <a:latin typeface="Vodafone Rg"/>
            </a:endParaRPr>
          </a:p>
          <a:p>
            <a:pPr marL="0" lvl="1"/>
            <a:r>
              <a:rPr lang="en-US" sz="1400" dirty="0" smtClean="0">
                <a:latin typeface="Vodafone Rg"/>
              </a:rPr>
              <a:t> </a:t>
            </a:r>
          </a:p>
        </p:txBody>
      </p:sp>
      <p:sp>
        <p:nvSpPr>
          <p:cNvPr id="23" name="TextBox 22">
            <a:hlinkClick r:id="rId6" action="ppaction://hlinksldjump"/>
          </p:cNvPr>
          <p:cNvSpPr txBox="1"/>
          <p:nvPr/>
        </p:nvSpPr>
        <p:spPr>
          <a:xfrm>
            <a:off x="2656597" y="3309958"/>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400" dirty="0" smtClean="0">
                <a:latin typeface="Vodafone Rg"/>
              </a:rPr>
              <a:t> d</a:t>
            </a:r>
            <a:r>
              <a:rPr lang="en-US" sz="1400" dirty="0">
                <a:latin typeface="Vodafone Rg"/>
              </a:rPr>
              <a:t>) </a:t>
            </a:r>
            <a:r>
              <a:rPr lang="en-US" sz="1400" dirty="0" smtClean="0">
                <a:latin typeface="Vodafone Rg"/>
              </a:rPr>
              <a:t>A mobile and fixed communications solution</a:t>
            </a:r>
          </a:p>
        </p:txBody>
      </p:sp>
      <p:grpSp>
        <p:nvGrpSpPr>
          <p:cNvPr id="29" name="Group 28"/>
          <p:cNvGrpSpPr/>
          <p:nvPr/>
        </p:nvGrpSpPr>
        <p:grpSpPr>
          <a:xfrm>
            <a:off x="0" y="-1"/>
            <a:ext cx="1945904" cy="5143501"/>
            <a:chOff x="0" y="-1"/>
            <a:chExt cx="1945904" cy="5143501"/>
          </a:xfrm>
        </p:grpSpPr>
        <p:grpSp>
          <p:nvGrpSpPr>
            <p:cNvPr id="30" name="Group 29"/>
            <p:cNvGrpSpPr/>
            <p:nvPr/>
          </p:nvGrpSpPr>
          <p:grpSpPr>
            <a:xfrm>
              <a:off x="0" y="-1"/>
              <a:ext cx="1945904" cy="5143501"/>
              <a:chOff x="0" y="-1"/>
              <a:chExt cx="1945904" cy="5143501"/>
            </a:xfrm>
          </p:grpSpPr>
          <p:sp>
            <p:nvSpPr>
              <p:cNvPr id="32" name="Rectangle 31"/>
              <p:cNvSpPr/>
              <p:nvPr/>
            </p:nvSpPr>
            <p:spPr>
              <a:xfrm>
                <a:off x="0" y="-1"/>
                <a:ext cx="1945904" cy="5143501"/>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t="100000" r="100000"/>
                </a:path>
                <a:tileRect l="-100000" b="-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33" name="Pentagon 32"/>
              <p:cNvSpPr>
                <a:spLocks noChangeAspect="1"/>
              </p:cNvSpPr>
              <p:nvPr/>
            </p:nvSpPr>
            <p:spPr>
              <a:xfrm>
                <a:off x="58260" y="374043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34" name="Pentagon 33"/>
              <p:cNvSpPr>
                <a:spLocks noChangeAspect="1"/>
              </p:cNvSpPr>
              <p:nvPr/>
            </p:nvSpPr>
            <p:spPr>
              <a:xfrm>
                <a:off x="51846"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Introduction</a:t>
                </a:r>
              </a:p>
            </p:txBody>
          </p:sp>
          <p:sp>
            <p:nvSpPr>
              <p:cNvPr id="35" name="Pentagon 34"/>
              <p:cNvSpPr>
                <a:spLocks noChangeAspect="1"/>
              </p:cNvSpPr>
              <p:nvPr/>
            </p:nvSpPr>
            <p:spPr>
              <a:xfrm>
                <a:off x="51846"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36" name="Pentagon 35"/>
              <p:cNvSpPr>
                <a:spLocks noChangeAspect="1"/>
              </p:cNvSpPr>
              <p:nvPr/>
            </p:nvSpPr>
            <p:spPr>
              <a:xfrm>
                <a:off x="58260" y="1740607"/>
                <a:ext cx="1764000" cy="415048"/>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grpSp>
        <p:sp>
          <p:nvSpPr>
            <p:cNvPr id="31" name="TextBox 30"/>
            <p:cNvSpPr txBox="1"/>
            <p:nvPr/>
          </p:nvSpPr>
          <p:spPr>
            <a:xfrm>
              <a:off x="71120" y="2214932"/>
              <a:ext cx="1794426" cy="1368347"/>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New technology</a:t>
              </a:r>
            </a:p>
            <a:p>
              <a:pPr>
                <a:tabLst>
                  <a:tab pos="93663" algn="l"/>
                </a:tabLst>
              </a:pPr>
              <a:r>
                <a:rPr lang="en-US" sz="1200" dirty="0">
                  <a:solidFill>
                    <a:srgbClr val="888888"/>
                  </a:solidFill>
                  <a:latin typeface="Vodafone Rg"/>
                </a:rPr>
                <a:t>New</a:t>
              </a:r>
              <a:r>
                <a:rPr lang="en-US" sz="1200" b="1" dirty="0">
                  <a:solidFill>
                    <a:schemeClr val="accent1"/>
                  </a:solidFill>
                  <a:latin typeface="Vodafone Rg"/>
                </a:rPr>
                <a:t> </a:t>
              </a:r>
              <a:r>
                <a:rPr lang="en-US" sz="1200" dirty="0">
                  <a:solidFill>
                    <a:srgbClr val="888888"/>
                  </a:solidFill>
                  <a:latin typeface="Vodafone Rg"/>
                </a:rPr>
                <a:t>competition</a:t>
              </a:r>
            </a:p>
            <a:p>
              <a:pPr>
                <a:tabLst>
                  <a:tab pos="93663" algn="l"/>
                </a:tabLst>
              </a:pPr>
              <a:r>
                <a:rPr lang="en-US" sz="1200" dirty="0">
                  <a:solidFill>
                    <a:srgbClr val="888888"/>
                  </a:solidFill>
                  <a:latin typeface="Vodafone Rg"/>
                </a:rPr>
                <a:t>Small Business Solutions overview</a:t>
              </a:r>
            </a:p>
            <a:p>
              <a:pPr>
                <a:tabLst>
                  <a:tab pos="93663" algn="l"/>
                </a:tabLst>
              </a:pPr>
              <a:r>
                <a:rPr lang="en-US" sz="1200" dirty="0">
                  <a:solidFill>
                    <a:srgbClr val="888888"/>
                  </a:solidFill>
                  <a:latin typeface="Vodafone Rg"/>
                </a:rPr>
                <a:t>Core business needs</a:t>
              </a:r>
            </a:p>
            <a:p>
              <a:pPr>
                <a:tabLst>
                  <a:tab pos="93663" algn="l"/>
                </a:tabLst>
              </a:pPr>
              <a:r>
                <a:rPr lang="en-US" sz="1200" dirty="0">
                  <a:solidFill>
                    <a:srgbClr val="888888"/>
                  </a:solidFill>
                  <a:latin typeface="Vodafone Rg"/>
                </a:rPr>
                <a:t>Vodafone SMB solutions</a:t>
              </a:r>
            </a:p>
            <a:p>
              <a:pPr>
                <a:tabLst>
                  <a:tab pos="93663" algn="l"/>
                </a:tabLst>
              </a:pPr>
              <a:r>
                <a:rPr lang="en-US" sz="1200" b="1" dirty="0">
                  <a:solidFill>
                    <a:schemeClr val="accent1"/>
                  </a:solidFill>
                  <a:latin typeface="Vodafone Rg"/>
                </a:rPr>
                <a:t>Test yourself</a:t>
              </a:r>
            </a:p>
          </p:txBody>
        </p:sp>
      </p:grpSp>
      <p:sp>
        <p:nvSpPr>
          <p:cNvPr id="37" name="23 Rectángulo"/>
          <p:cNvSpPr/>
          <p:nvPr/>
        </p:nvSpPr>
        <p:spPr>
          <a:xfrm>
            <a:off x="0" y="-1"/>
            <a:ext cx="9144000" cy="617539"/>
          </a:xfrm>
          <a:prstGeom prst="rect">
            <a:avLst/>
          </a:prstGeom>
          <a:solidFill>
            <a:srgbClr val="80008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38" name="6 CuadroTexto"/>
          <p:cNvSpPr txBox="1"/>
          <p:nvPr/>
        </p:nvSpPr>
        <p:spPr>
          <a:xfrm>
            <a:off x="1408482" y="-43931"/>
            <a:ext cx="66179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What are Small Business Solutions?</a:t>
            </a:r>
            <a:endParaRPr lang="en-GB" sz="2800" b="1" dirty="0" smtClean="0">
              <a:solidFill>
                <a:schemeClr val="bg1"/>
              </a:solidFill>
              <a:latin typeface="Vodafone Rg"/>
            </a:endParaRPr>
          </a:p>
        </p:txBody>
      </p:sp>
      <p:pic>
        <p:nvPicPr>
          <p:cNvPr id="39"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9752" y="38164"/>
            <a:ext cx="435530" cy="602887"/>
          </a:xfrm>
          <a:prstGeom prst="rect">
            <a:avLst/>
          </a:prstGeom>
        </p:spPr>
      </p:pic>
      <p:sp>
        <p:nvSpPr>
          <p:cNvPr id="40" name="Title 2"/>
          <p:cNvSpPr>
            <a:spLocks noGrp="1"/>
          </p:cNvSpPr>
          <p:nvPr>
            <p:ph type="title"/>
          </p:nvPr>
        </p:nvSpPr>
        <p:spPr>
          <a:xfrm>
            <a:off x="2318107" y="778531"/>
            <a:ext cx="6512004" cy="875675"/>
          </a:xfrm>
        </p:spPr>
        <p:txBody>
          <a:bodyPr/>
          <a:lstStyle/>
          <a:p>
            <a:r>
              <a:rPr lang="en-US" dirty="0" smtClean="0">
                <a:latin typeface="Vodafone Rg"/>
              </a:rPr>
              <a:t>Question </a:t>
            </a:r>
            <a:r>
              <a:rPr lang="en-US" dirty="0">
                <a:latin typeface="Vodafone Rg"/>
              </a:rPr>
              <a:t>3</a:t>
            </a:r>
          </a:p>
        </p:txBody>
      </p:sp>
    </p:spTree>
    <p:extLst>
      <p:ext uri="{BB962C8B-B14F-4D97-AF65-F5344CB8AC3E}">
        <p14:creationId xmlns:p14="http://schemas.microsoft.com/office/powerpoint/2010/main" val="66332839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tent Placeholder 1"/>
          <p:cNvSpPr>
            <a:spLocks noGrp="1"/>
          </p:cNvSpPr>
          <p:nvPr>
            <p:ph idx="1"/>
          </p:nvPr>
        </p:nvSpPr>
        <p:spPr>
          <a:xfrm>
            <a:off x="2318107" y="1168827"/>
            <a:ext cx="6478875" cy="3577660"/>
          </a:xfrm>
        </p:spPr>
        <p:txBody>
          <a:bodyPr/>
          <a:lstStyle/>
          <a:p>
            <a:pPr marL="0" indent="0">
              <a:buNone/>
            </a:pPr>
            <a:r>
              <a:rPr lang="en-GB" dirty="0" smtClean="0">
                <a:latin typeface="Vodafone Rg"/>
              </a:rPr>
              <a:t>What is a Vodafone Small business Solution?</a:t>
            </a:r>
            <a:endParaRPr lang="en-GB" dirty="0">
              <a:latin typeface="Vodafone Rg"/>
            </a:endParaRPr>
          </a:p>
        </p:txBody>
      </p:sp>
      <p:sp>
        <p:nvSpPr>
          <p:cNvPr id="20" name="TextBox 19"/>
          <p:cNvSpPr txBox="1"/>
          <p:nvPr/>
        </p:nvSpPr>
        <p:spPr>
          <a:xfrm>
            <a:off x="2058272" y="339266"/>
            <a:ext cx="6846692" cy="2642680"/>
          </a:xfrm>
          <a:prstGeom prst="rect">
            <a:avLst/>
          </a:prstGeom>
        </p:spPr>
        <p:txBody>
          <a:bodyPr wrap="square" lIns="0" tIns="0" rIns="0" bIns="0" rtlCol="0">
            <a:noAutofit/>
          </a:bodyPr>
          <a:lstStyle/>
          <a:p>
            <a:pPr marL="0" indent="0">
              <a:buFont typeface="Arial" pitchFamily="34" charset="0"/>
              <a:buNone/>
            </a:pPr>
            <a:endParaRPr lang="en-US" sz="1600" dirty="0" smtClean="0">
              <a:latin typeface="Vodafone Rg"/>
            </a:endParaRPr>
          </a:p>
        </p:txBody>
      </p:sp>
      <p:sp>
        <p:nvSpPr>
          <p:cNvPr id="18" name="Pentagon 17">
            <a:hlinkClick r:id="rId3" action="ppaction://hlinksldjump"/>
          </p:cNvPr>
          <p:cNvSpPr>
            <a:spLocks noChangeAspect="1"/>
          </p:cNvSpPr>
          <p:nvPr/>
        </p:nvSpPr>
        <p:spPr>
          <a:xfrm>
            <a:off x="6774273" y="4702682"/>
            <a:ext cx="1530040" cy="360000"/>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b="1" dirty="0">
                <a:solidFill>
                  <a:schemeClr val="bg1">
                    <a:lumMod val="95000"/>
                  </a:schemeClr>
                </a:solidFill>
                <a:latin typeface="Vodafone Rg"/>
              </a:rPr>
              <a:t>Next</a:t>
            </a:r>
          </a:p>
        </p:txBody>
      </p:sp>
      <p:sp>
        <p:nvSpPr>
          <p:cNvPr id="19" name="TextBox 18"/>
          <p:cNvSpPr txBox="1"/>
          <p:nvPr/>
        </p:nvSpPr>
        <p:spPr>
          <a:xfrm>
            <a:off x="3301998" y="3832087"/>
            <a:ext cx="3357219" cy="914400"/>
          </a:xfrm>
          <a:prstGeom prst="rect">
            <a:avLst/>
          </a:prstGeom>
        </p:spPr>
        <p:txBody>
          <a:bodyPr wrap="none" lIns="0" tIns="0" rIns="0" bIns="0" rtlCol="0">
            <a:noAutofit/>
          </a:bodyPr>
          <a:lstStyle/>
          <a:p>
            <a:r>
              <a:rPr lang="en-US" sz="5400" dirty="0" smtClean="0">
                <a:solidFill>
                  <a:srgbClr val="008000"/>
                </a:solidFill>
                <a:latin typeface="Vodafone Rg"/>
                <a:ea typeface="Wingdings"/>
                <a:cs typeface="Wingdings"/>
                <a:sym typeface="Wingdings"/>
              </a:rPr>
              <a:t>Correct</a:t>
            </a:r>
            <a:endParaRPr lang="en-US" sz="5400" dirty="0" smtClean="0">
              <a:solidFill>
                <a:srgbClr val="008000"/>
              </a:solidFill>
              <a:latin typeface="Vodafone Rg"/>
            </a:endParaRPr>
          </a:p>
        </p:txBody>
      </p:sp>
      <p:grpSp>
        <p:nvGrpSpPr>
          <p:cNvPr id="30" name="Group 29"/>
          <p:cNvGrpSpPr/>
          <p:nvPr/>
        </p:nvGrpSpPr>
        <p:grpSpPr>
          <a:xfrm>
            <a:off x="0" y="-1"/>
            <a:ext cx="1945904" cy="5143501"/>
            <a:chOff x="0" y="-1"/>
            <a:chExt cx="1945904" cy="5143501"/>
          </a:xfrm>
        </p:grpSpPr>
        <p:grpSp>
          <p:nvGrpSpPr>
            <p:cNvPr id="31" name="Group 30"/>
            <p:cNvGrpSpPr/>
            <p:nvPr/>
          </p:nvGrpSpPr>
          <p:grpSpPr>
            <a:xfrm>
              <a:off x="0" y="-1"/>
              <a:ext cx="1945904" cy="5143501"/>
              <a:chOff x="0" y="-1"/>
              <a:chExt cx="1945904" cy="5143501"/>
            </a:xfrm>
          </p:grpSpPr>
          <p:sp>
            <p:nvSpPr>
              <p:cNvPr id="33" name="Rectangle 32"/>
              <p:cNvSpPr/>
              <p:nvPr/>
            </p:nvSpPr>
            <p:spPr>
              <a:xfrm>
                <a:off x="0" y="-1"/>
                <a:ext cx="1945904" cy="5143501"/>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t="100000" r="100000"/>
                </a:path>
                <a:tileRect l="-100000" b="-100000"/>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smtClean="0">
                  <a:solidFill>
                    <a:srgbClr val="34342B"/>
                  </a:solidFill>
                  <a:latin typeface="Vodafone Rg"/>
                </a:endParaRPr>
              </a:p>
            </p:txBody>
          </p:sp>
          <p:sp>
            <p:nvSpPr>
              <p:cNvPr id="34" name="Pentagon 33"/>
              <p:cNvSpPr>
                <a:spLocks noChangeAspect="1"/>
              </p:cNvSpPr>
              <p:nvPr/>
            </p:nvSpPr>
            <p:spPr>
              <a:xfrm>
                <a:off x="58260" y="3727737"/>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3. How?</a:t>
                </a:r>
              </a:p>
            </p:txBody>
          </p:sp>
          <p:sp>
            <p:nvSpPr>
              <p:cNvPr id="35" name="Pentagon 34"/>
              <p:cNvSpPr>
                <a:spLocks noChangeAspect="1"/>
              </p:cNvSpPr>
              <p:nvPr/>
            </p:nvSpPr>
            <p:spPr>
              <a:xfrm>
                <a:off x="51846" y="878736"/>
                <a:ext cx="1765884" cy="360000"/>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Introduction</a:t>
                </a:r>
              </a:p>
            </p:txBody>
          </p:sp>
          <p:sp>
            <p:nvSpPr>
              <p:cNvPr id="36" name="Pentagon 35"/>
              <p:cNvSpPr>
                <a:spLocks noChangeAspect="1"/>
              </p:cNvSpPr>
              <p:nvPr/>
            </p:nvSpPr>
            <p:spPr>
              <a:xfrm>
                <a:off x="51846" y="1287953"/>
                <a:ext cx="1764000" cy="415048"/>
              </a:xfrm>
              <a:prstGeom prst="homePlate">
                <a:avLst/>
              </a:prstGeom>
              <a:solidFill>
                <a:schemeClr val="bg1">
                  <a:lumMod val="50000"/>
                  <a:alpha val="50000"/>
                </a:schemeClr>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dirty="0">
                    <a:solidFill>
                      <a:schemeClr val="bg1">
                        <a:lumMod val="95000"/>
                      </a:schemeClr>
                    </a:solidFill>
                    <a:latin typeface="Vodafone Rg"/>
                  </a:rPr>
                  <a:t> 1. Why?</a:t>
                </a:r>
              </a:p>
            </p:txBody>
          </p:sp>
          <p:sp>
            <p:nvSpPr>
              <p:cNvPr id="38" name="Pentagon 37"/>
              <p:cNvSpPr>
                <a:spLocks noChangeAspect="1"/>
              </p:cNvSpPr>
              <p:nvPr/>
            </p:nvSpPr>
            <p:spPr>
              <a:xfrm>
                <a:off x="58260" y="1740607"/>
                <a:ext cx="1764000" cy="415048"/>
              </a:xfrm>
              <a:prstGeom prst="homePlate">
                <a:avLst/>
              </a:prstGeom>
              <a:solidFill>
                <a:srgbClr val="E60000"/>
              </a:solidFill>
              <a:ln w="25400" cap="flat" cmpd="sng" algn="ctr">
                <a:no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r>
                  <a:rPr lang="en-GB" b="1" kern="1200" dirty="0" smtClean="0">
                    <a:solidFill>
                      <a:schemeClr val="bg1">
                        <a:lumMod val="95000"/>
                      </a:schemeClr>
                    </a:solidFill>
                    <a:latin typeface="Vodafone Rg"/>
                  </a:rPr>
                  <a:t> 2. What?</a:t>
                </a:r>
              </a:p>
            </p:txBody>
          </p:sp>
        </p:grpSp>
        <p:sp>
          <p:nvSpPr>
            <p:cNvPr id="32" name="TextBox 31"/>
            <p:cNvSpPr txBox="1"/>
            <p:nvPr/>
          </p:nvSpPr>
          <p:spPr>
            <a:xfrm>
              <a:off x="71120" y="2214932"/>
              <a:ext cx="1794426" cy="1368347"/>
            </a:xfrm>
            <a:prstGeom prst="rect">
              <a:avLst/>
            </a:prstGeom>
            <a:ln>
              <a:noFill/>
            </a:ln>
          </p:spPr>
          <p:txBody>
            <a:bodyPr wrap="square" lIns="0" tIns="0" rIns="0" bIns="0" rtlCol="0">
              <a:noAutofit/>
            </a:bodyPr>
            <a:lstStyle/>
            <a:p>
              <a:pPr>
                <a:tabLst>
                  <a:tab pos="93663" algn="l"/>
                </a:tabLst>
              </a:pPr>
              <a:r>
                <a:rPr lang="en-US" sz="1200" dirty="0">
                  <a:solidFill>
                    <a:srgbClr val="888888"/>
                  </a:solidFill>
                  <a:latin typeface="Vodafone Rg"/>
                </a:rPr>
                <a:t>What you will learn</a:t>
              </a:r>
            </a:p>
            <a:p>
              <a:pPr>
                <a:tabLst>
                  <a:tab pos="93663" algn="l"/>
                </a:tabLst>
              </a:pPr>
              <a:r>
                <a:rPr lang="en-US" sz="1200" dirty="0" smtClean="0">
                  <a:solidFill>
                    <a:srgbClr val="888888"/>
                  </a:solidFill>
                  <a:latin typeface="Vodafone Rg"/>
                </a:rPr>
                <a:t>New technology</a:t>
              </a:r>
            </a:p>
            <a:p>
              <a:pPr>
                <a:tabLst>
                  <a:tab pos="93663" algn="l"/>
                </a:tabLst>
              </a:pPr>
              <a:r>
                <a:rPr lang="en-US" sz="1200" dirty="0">
                  <a:solidFill>
                    <a:srgbClr val="888888"/>
                  </a:solidFill>
                  <a:latin typeface="Vodafone Rg"/>
                </a:rPr>
                <a:t>New</a:t>
              </a:r>
              <a:r>
                <a:rPr lang="en-US" sz="1200" b="1" dirty="0">
                  <a:solidFill>
                    <a:schemeClr val="accent1"/>
                  </a:solidFill>
                  <a:latin typeface="Vodafone Rg"/>
                </a:rPr>
                <a:t> </a:t>
              </a:r>
              <a:r>
                <a:rPr lang="en-US" sz="1200" dirty="0">
                  <a:solidFill>
                    <a:srgbClr val="888888"/>
                  </a:solidFill>
                  <a:latin typeface="Vodafone Rg"/>
                </a:rPr>
                <a:t>competition</a:t>
              </a:r>
            </a:p>
            <a:p>
              <a:pPr>
                <a:tabLst>
                  <a:tab pos="93663" algn="l"/>
                </a:tabLst>
              </a:pPr>
              <a:r>
                <a:rPr lang="en-US" sz="1200" dirty="0">
                  <a:solidFill>
                    <a:srgbClr val="888888"/>
                  </a:solidFill>
                  <a:latin typeface="Vodafone Rg"/>
                </a:rPr>
                <a:t>Small Business Solutions overview</a:t>
              </a:r>
            </a:p>
            <a:p>
              <a:pPr>
                <a:tabLst>
                  <a:tab pos="93663" algn="l"/>
                </a:tabLst>
              </a:pPr>
              <a:r>
                <a:rPr lang="en-US" sz="1200" dirty="0">
                  <a:solidFill>
                    <a:srgbClr val="888888"/>
                  </a:solidFill>
                  <a:latin typeface="Vodafone Rg"/>
                </a:rPr>
                <a:t>Core business needs</a:t>
              </a:r>
            </a:p>
            <a:p>
              <a:pPr>
                <a:tabLst>
                  <a:tab pos="93663" algn="l"/>
                </a:tabLst>
              </a:pPr>
              <a:r>
                <a:rPr lang="en-US" sz="1200" dirty="0">
                  <a:solidFill>
                    <a:srgbClr val="888888"/>
                  </a:solidFill>
                  <a:latin typeface="Vodafone Rg"/>
                </a:rPr>
                <a:t>Vodafone SMB solutions</a:t>
              </a:r>
            </a:p>
            <a:p>
              <a:pPr>
                <a:tabLst>
                  <a:tab pos="93663" algn="l"/>
                </a:tabLst>
              </a:pPr>
              <a:r>
                <a:rPr lang="en-US" sz="1200" b="1" dirty="0">
                  <a:solidFill>
                    <a:schemeClr val="accent1"/>
                  </a:solidFill>
                  <a:latin typeface="Vodafone Rg"/>
                </a:rPr>
                <a:t>Test yourself</a:t>
              </a:r>
            </a:p>
          </p:txBody>
        </p:sp>
      </p:grpSp>
      <p:sp>
        <p:nvSpPr>
          <p:cNvPr id="39" name="23 Rectángulo"/>
          <p:cNvSpPr/>
          <p:nvPr/>
        </p:nvSpPr>
        <p:spPr>
          <a:xfrm>
            <a:off x="0" y="-1"/>
            <a:ext cx="9144000" cy="617539"/>
          </a:xfrm>
          <a:prstGeom prst="rect">
            <a:avLst/>
          </a:prstGeom>
          <a:solidFill>
            <a:srgbClr val="80008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b="1" dirty="0">
              <a:solidFill>
                <a:srgbClr val="34342B"/>
              </a:solidFill>
              <a:latin typeface="Vodafone Rg"/>
            </a:endParaRPr>
          </a:p>
        </p:txBody>
      </p:sp>
      <p:sp>
        <p:nvSpPr>
          <p:cNvPr id="40" name="6 CuadroTexto"/>
          <p:cNvSpPr txBox="1"/>
          <p:nvPr/>
        </p:nvSpPr>
        <p:spPr>
          <a:xfrm>
            <a:off x="1408482" y="-43931"/>
            <a:ext cx="6617918" cy="714932"/>
          </a:xfrm>
          <a:prstGeom prst="rect">
            <a:avLst/>
          </a:prstGeom>
        </p:spPr>
        <p:txBody>
          <a:bodyPr wrap="square" lIns="0" tIns="0" rIns="0" bIns="0" rtlCol="0" anchor="ctr">
            <a:noAutofit/>
          </a:bodyPr>
          <a:lstStyle/>
          <a:p>
            <a:pPr marL="0" indent="0" algn="ctr">
              <a:buFont typeface="Arial" pitchFamily="34" charset="0"/>
              <a:buNone/>
            </a:pPr>
            <a:r>
              <a:rPr lang="es-ES" sz="2800" b="1" dirty="0" smtClean="0">
                <a:solidFill>
                  <a:schemeClr val="bg1"/>
                </a:solidFill>
                <a:latin typeface="Vodafone Rg"/>
              </a:rPr>
              <a:t>What are Small Business Solutions?</a:t>
            </a:r>
            <a:endParaRPr lang="en-GB" sz="2800" b="1" dirty="0" smtClean="0">
              <a:solidFill>
                <a:schemeClr val="bg1"/>
              </a:solidFill>
              <a:latin typeface="Vodafone Rg"/>
            </a:endParaRPr>
          </a:p>
        </p:txBody>
      </p:sp>
      <p:pic>
        <p:nvPicPr>
          <p:cNvPr id="41"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752" y="38164"/>
            <a:ext cx="435530" cy="602887"/>
          </a:xfrm>
          <a:prstGeom prst="rect">
            <a:avLst/>
          </a:prstGeom>
        </p:spPr>
      </p:pic>
      <p:sp>
        <p:nvSpPr>
          <p:cNvPr id="42" name="Title 2"/>
          <p:cNvSpPr>
            <a:spLocks noGrp="1"/>
          </p:cNvSpPr>
          <p:nvPr>
            <p:ph type="title"/>
          </p:nvPr>
        </p:nvSpPr>
        <p:spPr>
          <a:xfrm>
            <a:off x="2318107" y="778531"/>
            <a:ext cx="6512004" cy="875675"/>
          </a:xfrm>
        </p:spPr>
        <p:txBody>
          <a:bodyPr/>
          <a:lstStyle/>
          <a:p>
            <a:r>
              <a:rPr lang="en-US" dirty="0" smtClean="0">
                <a:latin typeface="Vodafone Rg"/>
              </a:rPr>
              <a:t>Question </a:t>
            </a:r>
            <a:r>
              <a:rPr lang="en-US" dirty="0">
                <a:latin typeface="Vodafone Rg"/>
              </a:rPr>
              <a:t>3</a:t>
            </a:r>
          </a:p>
        </p:txBody>
      </p:sp>
      <p:sp>
        <p:nvSpPr>
          <p:cNvPr id="24" name="TextBox 23"/>
          <p:cNvSpPr txBox="1"/>
          <p:nvPr/>
        </p:nvSpPr>
        <p:spPr>
          <a:xfrm>
            <a:off x="2658793" y="1915765"/>
            <a:ext cx="4837545" cy="360000"/>
          </a:xfrm>
          <a:prstGeom prst="rect">
            <a:avLst/>
          </a:prstGeom>
          <a:solidFill>
            <a:srgbClr val="008000"/>
          </a:solidFill>
          <a:effectLst>
            <a:outerShdw blurRad="50800" dist="38100" dir="2700000" algn="tl" rotWithShape="0">
              <a:prstClr val="black">
                <a:alpha val="40000"/>
              </a:prstClr>
            </a:outerShdw>
          </a:effectLst>
        </p:spPr>
        <p:txBody>
          <a:bodyPr wrap="none" lIns="0" tIns="0" rIns="0" bIns="0" rtlCol="0">
            <a:noAutofit/>
          </a:bodyPr>
          <a:lstStyle/>
          <a:p>
            <a:pPr marL="265113" lvl="1" indent="-265113">
              <a:lnSpc>
                <a:spcPts val="1400"/>
              </a:lnSpc>
            </a:pPr>
            <a:r>
              <a:rPr lang="en-US" sz="1400" b="1" dirty="0" smtClean="0">
                <a:solidFill>
                  <a:schemeClr val="bg1"/>
                </a:solidFill>
                <a:latin typeface="Vodafone Rg"/>
              </a:rPr>
              <a:t> a</a:t>
            </a:r>
            <a:r>
              <a:rPr lang="en-US" sz="1400" b="1" dirty="0">
                <a:solidFill>
                  <a:schemeClr val="bg1"/>
                </a:solidFill>
                <a:latin typeface="Vodafone Rg"/>
              </a:rPr>
              <a:t>) </a:t>
            </a:r>
            <a:r>
              <a:rPr lang="en-US" sz="1400" b="1" dirty="0" smtClean="0">
                <a:solidFill>
                  <a:schemeClr val="bg1"/>
                </a:solidFill>
                <a:latin typeface="Vodafone Rg"/>
              </a:rPr>
              <a:t>A solution with a clear customer benefit, packaged </a:t>
            </a:r>
            <a:br>
              <a:rPr lang="en-US" sz="1400" b="1" dirty="0" smtClean="0">
                <a:solidFill>
                  <a:schemeClr val="bg1"/>
                </a:solidFill>
                <a:latin typeface="Vodafone Rg"/>
              </a:rPr>
            </a:br>
            <a:r>
              <a:rPr lang="en-US" sz="1400" b="1" dirty="0" smtClean="0">
                <a:solidFill>
                  <a:schemeClr val="bg1"/>
                </a:solidFill>
                <a:latin typeface="Vodafone Rg"/>
              </a:rPr>
              <a:t>connectivity and applications</a:t>
            </a:r>
          </a:p>
        </p:txBody>
      </p:sp>
      <p:sp>
        <p:nvSpPr>
          <p:cNvPr id="25" name="TextBox 24"/>
          <p:cNvSpPr txBox="1"/>
          <p:nvPr/>
        </p:nvSpPr>
        <p:spPr>
          <a:xfrm>
            <a:off x="2662565" y="2397260"/>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400" dirty="0" smtClean="0">
                <a:latin typeface="Vodafone Rg"/>
              </a:rPr>
              <a:t> b</a:t>
            </a:r>
            <a:r>
              <a:rPr lang="en-US" sz="1400" dirty="0">
                <a:latin typeface="Vodafone Rg"/>
              </a:rPr>
              <a:t>) </a:t>
            </a:r>
            <a:r>
              <a:rPr lang="en-US" sz="1400" dirty="0" smtClean="0">
                <a:latin typeface="Vodafone Rg"/>
              </a:rPr>
              <a:t>The latest new mobile device with a new monthly tariff</a:t>
            </a:r>
          </a:p>
        </p:txBody>
      </p:sp>
      <p:sp>
        <p:nvSpPr>
          <p:cNvPr id="26" name="TextBox 25"/>
          <p:cNvSpPr txBox="1"/>
          <p:nvPr/>
        </p:nvSpPr>
        <p:spPr>
          <a:xfrm>
            <a:off x="2666337" y="2846854"/>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400" dirty="0" smtClean="0">
                <a:latin typeface="Vodafone Rg"/>
              </a:rPr>
              <a:t> c</a:t>
            </a:r>
            <a:r>
              <a:rPr lang="en-US" sz="1400" dirty="0">
                <a:latin typeface="Vodafone Rg"/>
              </a:rPr>
              <a:t>) </a:t>
            </a:r>
            <a:r>
              <a:rPr lang="en-US" sz="1400" dirty="0" smtClean="0">
                <a:latin typeface="Vodafone Rg"/>
              </a:rPr>
              <a:t>A new technology with many useful features</a:t>
            </a:r>
            <a:endParaRPr lang="en-US" sz="1400" dirty="0">
              <a:latin typeface="Vodafone Rg"/>
            </a:endParaRPr>
          </a:p>
          <a:p>
            <a:pPr marL="0" lvl="1"/>
            <a:r>
              <a:rPr lang="en-US" sz="1400" dirty="0" smtClean="0">
                <a:latin typeface="Vodafone Rg"/>
              </a:rPr>
              <a:t> </a:t>
            </a:r>
          </a:p>
        </p:txBody>
      </p:sp>
      <p:sp>
        <p:nvSpPr>
          <p:cNvPr id="27" name="TextBox 26"/>
          <p:cNvSpPr txBox="1"/>
          <p:nvPr/>
        </p:nvSpPr>
        <p:spPr>
          <a:xfrm>
            <a:off x="2656597" y="3309958"/>
            <a:ext cx="4837545" cy="3117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0" tIns="0" rIns="0" bIns="0" rtlCol="0">
            <a:noAutofit/>
          </a:bodyPr>
          <a:lstStyle/>
          <a:p>
            <a:pPr marL="0" lvl="1"/>
            <a:r>
              <a:rPr lang="en-US" sz="1400" dirty="0" smtClean="0">
                <a:latin typeface="Vodafone Rg"/>
              </a:rPr>
              <a:t> d</a:t>
            </a:r>
            <a:r>
              <a:rPr lang="en-US" sz="1400" dirty="0">
                <a:latin typeface="Vodafone Rg"/>
              </a:rPr>
              <a:t>) </a:t>
            </a:r>
            <a:r>
              <a:rPr lang="en-US" sz="1400" dirty="0" smtClean="0">
                <a:latin typeface="Vodafone Rg"/>
              </a:rPr>
              <a:t>A mobile and fixed communications solution</a:t>
            </a:r>
          </a:p>
        </p:txBody>
      </p:sp>
    </p:spTree>
    <p:extLst>
      <p:ext uri="{BB962C8B-B14F-4D97-AF65-F5344CB8AC3E}">
        <p14:creationId xmlns:p14="http://schemas.microsoft.com/office/powerpoint/2010/main" val="218567769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865E6F3A-5A35-463F-A42E-30B917476FE6"/>
  <p:tag name="ISPRING_SCORM_RATE_SLIDES" val="1"/>
  <p:tag name="ISPRING_SCORM_PASSING_SCORE" val="100.0000000000"/>
  <p:tag name="ISPRINGONLINEFOLDERID" val="0"/>
  <p:tag name="ISPRINGONLINEFOLDERPATH" val="Content List"/>
  <p:tag name="ISPRINGCLOUDFOLDERID" val="0"/>
  <p:tag name="ISPRINGCLOUDFOLDERPATH" val="Content List"/>
  <p:tag name="ISPRING_PLAYERS_CUSTOMIZATION" val="UEsDBBQAAgAIALBVrkZ7BdOSwAEAANoDAAAPAAAAbm9uZS9wbGF5ZXIueG1spZJPb9QwEMXPW6nfIfK99m4Rolo59ICUE0WVFhC3lTeZJqaOHTwTsvvtmfzZpFuQQOKQaPIy72fPs/X9sXbJT4hog0/FRq5FAj4PhfVlKr58zm7uxP376yvdOHOCmNgiFT54EEkBmEfbEPseDVWpeCFIhoqEXx63R7SpqIiarVJd18nujQyxVLfr9UZ9e/i4yyuozY31SMbnzF32ciuSJtoQLZ1S8W4trq9WA/ICZ5F7fInBtf3KKPNQqyYCgieIatz2bN3S38381MErOjWAgkdfDbMfTP78EIrWAfbaSo9tOyDqCYO20rS1mzufYMxTMTbsa0A0JaB0vhRq9Ko/mPWTM1hNHLzA9tymPTiLFYsjfejeL+r+bBmyVxNHXYJ0PUwwnGLWOpeBoTZCIZIIP1rLVdZjv85HsN6IcTnP3Xt8tl5il7PGVWZyCvH0gR18JFOUco5ejtHLwdTbh+ITF49TnLsFMgezhKArqt3bf86j7/6fOAp4Mq0jcV7B+gKOmeW/BDWPQsAz9pqkxsl+tTOVd9ce6hdX40Iadzdl8R1FQiaWwNewMGTUos8w9Zqm1fg5JTTHotXv91JPRC5/AVBLAwQUAAIACACxVa5GiiTiqPoCAACwCAAAFAAAAHVuaXZlcnNhbC9wbGF5ZXIueG1srVVNb9swDD2nwP6DoXulpF3XNrBbdAWCHdahQNZtt0C1GVuLvybJddNfP8ry95xuBXZIYFN8jxT5SLvXz0nsPIFUIks9sqBz4kDqZ4FIQ488fF0dX5Drq3dHbh7zPUhHBB4pUmEAPCZOAMqXItcIvuc68kjPQJGZOLkUmRR6j9xnyN1FuiTvjmbokiqPRFrnS8bKsqRCISINVRYXhkRRP0tYLkFBqkEymwZxGuxS/x2NvyRLmd7noHrIXL89cE3ScjwrMSApT2kmQ3Yyny/Yj7vPaz+ChB+LVGme+kAcrOSsKuUj93d3WVDEoIxt5tok16C1SaKyzVy9FIuL1FHS94h12CSgFA9B0TgNCbNYNgF2tzFXUc2jBrSGV+1EzVv5bcz7pnGrOsc657x4jIWK8KgP6ayTQJcNo7pJdd1KQQ+NglaGiTgSfhVCQlC9fmslMl8QG7BVXJUnVaWPB/i04r7O5P4WYaiiuoO0bRq1TaMVqOWgbfR1R0Ga226B60JCU6qZ+yQCyL5wKbmRxZWWBbhsZKyxbAh2mb1y3aSuIW6kk/jsH3pj/Eat+ale60wF+B+N+YREbU1EGsDzSqCPhgRrqgGLbWxU5zE1MbucVPGY9HQ9MNkc66bgRRzNZQg4hgHXnHV2dggKkit08Qs5wvYODoIjEUYx/vQkw/j0IE3C5W6SoXdwEBxn/m4C2prbMrJxHUdiahXksol14vqF0lkiXip5DvaMXlY6fG3kmqObXLQH5/M/RnEQoxnMLZlYXeapt6+aw3szp1p1PpvcWgZqxXkAXeTWq5mFIh/5BLDlRaxv+zk1+7AHHeU8NR3TXN9R71m5Fi/glCIwX7rFqalJBEYzHvlwcdpjwH7idhmEr0yHIm6ztKkDpax6s/9VRZstX7fOdv1Qh12s4ZOA0mLsTH1EdYQyK9Jg1EOadx8RFeNOu5HAnRi2eKPFCYo0yz3yHh/qO1+eXXZXPsdPOOt9a+5tYJvLG1Z6nXCnIFbrur2IW+8GfPwNUEsDBBQAAgAIALlotkYZC7QTHEMAAId/AAAXAAAAdW5pdmVyc2FsL3VuaXZlcnNhbC5wbmftvXk81O33P17J5NYoWg2yplT2YZC1iEoLbYiQyRJjT/aZpCwxJiVDaLjd0iIMd/Y1zCgMd4opa8ZQWaaxzGBmzHemu0Xd5n6/v3/8ft/v7/OrxyM9MvM61znnOtc5z3Ne57quWItjZkKCYoIrVqwQOnTQ5MSKFashK1asyhcAcH5zFpJuzflnpf8Js/0r8gkSHzj/We267+i+FSuwqLXM8/yc///mc9DGf8WKbQ7cvyu1L0qrrliBkDhksu9UkP1E3/kCTSsbw8WaHfZXVK78cXxOniiKSTEAj4wkQjbL3pBPMqmOeCV9YNX2PxQO/ikfIfxIc58bUuj9tlVnbGNW7m96eUPpetfQYmjGAPujd0AF/Z5NsWtBaEGAwU4dHXo4rXU81QNBKycsEO7qBI7fQDkwh7ZWWjmEB9Bf7CmwC18cdzWcfggAqtat4Fv6w8dW6MIxkdQDF7aS8dvmMUEWN2Waz19ZCRB1XPIjwlxLGGQKt+MXL6im3bUwXsD9SITzo080RlHOYHIOw57HeF1eeLlRjrHz9YWfCGVmRDRrTPr8drjyasOTrp95gblKqyN14YvTmDTs+UciP48AvPT58+0HeuQPuD9M/vnTPzWliWV1JsqL8W1WtQuvJ2+pe/d79lfZsz0/NmfvVV8isT5QALJafFXSWjDnCUnDME2bAvASSj2ixO3EoMGINZfJo+iaGXnwumOiiqWiRPiEh0PPUUPETLaUkLhfI1ZZv2YnJmzqEWRgnhDoZa5/tmqRCmf1jhqU0ueGGNGSaYx68Z6+Ci+sSidGbZ79lJGK901gZTxOxJdetP/4IOH7iBcdbzuSlLyDWyYzKGGjY5GowCrStspKSg3j48aSEJgSoATBxCOq4lbsBnyiznZiFmeUawLHup7EBbcZzD8/7gU5mAC1VR9cXKTXIk5H/xWJDGrHjWqMx7Lx9O6aQGjfE5Xs3ZHI0prZJ1aMktOFHC5mwQWLrvfuPgR9k7tuFwCyFnI/MlVUupo14V0rpoEpiuz27TtTj7uUKZVleu039InpnPONt1jnKp48OHRNz7wkON+ZI7NaJoo+eglnzDRsiNTEB05mShsjNRkl3hn+FMoZxkVdMf0luo0WSlcixvyOr9tFyMPVyg3O5Tgs5DwurqeCInPDzg9h5xAGZ9aVGFBjj1ctstJBt8aOrpEP3qIliVrZwaIPIJ566XmHqazxnK8GQrsme8odn4oSJ8Xf4zMNaqTwd8A6Bgt/oezDVa4+mrNn6hq2dOyWbHEmebSGNS+Y9LXM+p05mLdx32HCll2u8UljF1b4w3SxKuSaYw5pU0GkAQybOeowkBu0yGa2s8M6qU2QoXL/Sqx93GBu05gUJSLI+6iryzDjPhNeVTBVDaLkhB3HM3Ymx9GDvQrCjuPGNreMjm1rGbk85FHTTvcc7QgdsygUKW6keeqWFM+4HixHat/PQStnjI1emVggX1+ytpy5in9hbuk0uDHymuir4UyNq3F+0nZRklTrdX5+u8OAl536RPOGjXZLxnm6SKtthQ0XYTOAKn5S6sMCCh60ifS6s0AY9KYk/VbM22FXIG06oFlYDpBDDXplAJgTWdGIxXcD1w5hgYZDWMTiKAKuLx072wISplp77cTI1Wwda1pshNr0qMdbF2X0docXtNU4ytF0E+Se3QiaBKq/cFSSjKsY9sVDsQPVtYvz/bsGsql78aEykVHauLnAKqvpoGwc1stgCzthhe/Cvfi9TSHOCqe9dg6gqGKNFZ0Tr1aLgzKHQ3VLtuI399gvgP9gBgu3b8P/SfNL939bOOGMPJrxKvarMsrsARAhiJOqMN+NufjiP4Jx4DXGaoPN7XaQyOuiJkdUXGON5JL3WOLYchqxlDZ+8XK7dafu99wYta30Hg3L/lMQ8sJmE5UiIO13/wChrpkUH4HQswfIqIm27kP0F0NDknU5duRabn9ta3AkQd2kufCCQ6FaaYa6sM0GWBL6nR6NCC2I3kxl9eaGo3MuqHYyxjCUDIHtpGox/EYH8B8p6z6CrzQL/w6EvGAUDec9Am4pOka1jx/djQAMt8f2jtxiVI6nYUUG0uyntsgclmh/iZEBJTROubjbFewIItCLPIsbv/kqtUKbQsuoDWpXdrUTRurkvRXOwtuKh7HH7B9tYCfUHwi+eOhqDIWc6aFMbE6VxE5m7Rr3oE+kG9nyi+O97oPqTUF7L3QkItTkak0VhJ/GGG1XoTQPytZItTTlRX8IUYvJMDBTxKCfDde2gBc1e1JrDDpB4mTsqEP0oTjnQrXqNQeCywnlwD+DWNPVGyOMaqxIHlXK5HhkkNSIvNi85F0CUWHsJn1SwfU8maFC6bOsYWfXOFurW3Ua1+M0Nil5q55dlIiZkFoA3So+MnVCh77GvfPaiL0/KnTbd2c/AkyXJ8bsRO47QbjZbCNCTu3Q40t3hZM84CrtwzhQt4DOi8gYzxG6+1WkaPpRV1jjip0AFWzG2/C0PeO7UBx3S+g74i+2dzgeOVX2u4uIW+OROKDgUCg1ZDRnl8jlC3OJY7i9we0JF318FIgP+ghb6k3HR2fuialBSb30N27UBTQlYy6wf3THAAokmQz+Y0p/L2fh5MVPqaPDKbVVl96/cpQr0Q9I0jI9twDe7rqpSQ0HvwN+cSxYxdZqo8v3iDXIBBC2wIafTgR3gQldyTIHdDpiV1qA9g6/6e81XXfWqc6yHypXkugKncYy2TOtkzOmUZ2hsFeTPTq+JaLELoB4sBSyyk76WXxKqggfi7nxYXBBvB0kOZbckhaLK6Ky5etNCUzr4gylq0ii6TXRi9o0OWU86IOkuG98sGF61facdGwi+uYFfVL4rX2DNUa/A49MtRvgKzrpDjUOJH24eyGWUq1fjcdlYWTKa33HnYXB1aM4nQFKSfiiaS7OvfWrxcV7cmKM3P5r4d14vKMMxV8ENepwvFmcf0d+UB7zsYJzsyorTp6c+kZCgvyKGlQTpnf11geb3qkC3cZpskFBX6l/tc7Z1eKWaVMq6CMoeXf1jIuJdHSMxR9Vvdu72sQRI+G6h9eTHU7GZkpjAgf8j6ggYtmujieKMz5Qk/C6+jQiqneAWDpVRmKTHTxTu4YlAJzIQQ6F9EOp7PSA2+AtfrT9NVr+O05X5U4vajAWHx3uUn/2eGpxK74fYe79qpwSvo0R7NZDJWIxMs7bpgoUyA5Hz/q1o/yrFkt0LnfOLoSEg7760wkh2AZY0PmS8PMcv1jt0lPjYtvVOYYoL2hLLij2DM4AfQckRNwVRxKi/b292A6+npbQo2fFqAsOlO7aHM32JrHvoVEAsFr8KjJu7WXTIGiGH/CqUBt5k2EXOfq7lVSAhGFcULHVxagwS+RcqelwUKrrt2G0mzjDPAM8za1K6Zpt+AkTfXm2lej4M1iy5bsqFFTZFNp34iB+T7DrDx/3w4wKZYjCsJ/hXMeTlfWAqr6hO6cOPwb9SJEjg1A94B+4TUwYVtejZP8870LyT4wleMOn03Qx7nX/AHv6nIcELq+2/QdC8zAqXOldGhR6ZMNE8er0H+gRu644GnN45iXmHnIvhHzq+OxSzBghKcTV6lWhH+HoSkAFB+xdKbWt0t8RS7NZRfgRRnr8B9X4eaX5PcoNWQIJ64xQ/66efsnbJgzFlT/OQQmHCe7U/cSb6HuOpHz9XtTDOqVHdV6f1P8yD5l3InIx8BA6c7qdYh/yISdj/WaLlZtjMPxUsAwckjevs51DLe9qMSAtgFn0LVSofnriHe7BxfCizx9eEXxQl7Zb2FB8yNXEs4A79qO/XskWVzk4fh/+Zd1x+NTGBh0ucW3riDmQZQ+Ya77uGk+bFSlbQd+Vq+Gol7tqd+Yq/80PJkAc4aMcI5eo3gUwAtCQtFrJoVMfdf9V3q7XTsVVYM3vqomCcZ7drWoV8db+PC5K2kT42RJ9gvn8+cRQjzkMc2b9pHtXkjvWph8k9l1NxhAugymPjTwLVKHGwrICS5KOzNSI8pVI/Gkj/lOc5bRL0+PwU6IiBSj0jfwVmTQOYcHW05klVilYGQGRa0vnubWu9wqOxGVOmtiRdFcz5ywsOTAq6hv5uptHOYT5R3Zb9OxpJQpfE9i/ZPLcXBy9jEi+XOaEYW6H2+6eUIK06Bo3fCPv2Hz/q9I2u8AE9q+WWWIyGmBVrUxqGZc5AYhGjsvRh1vSyBlZ32VTvXCSo9GIcsFXNEEwZLXMVeEllnMXlCLeEWTHZW61+N0TxfdPxbVNETq+kxct+mwCdvzuoddB4leF9wksMdU2YKuQm14+l7mrQkcf2px81OQS7Or2nTzwDYfwKcf8VU+rn8UL7YuRvvYfp1vj13T//3a6w08NNm116NVnfmqoDKVU0z9O51dOvu0LHs3YOgtiJDG2MsQY49B4HqKJQomaNEsTIx8SDhknqJZ8bTe2/RlSDSa4rJ7+/nZvVXBxpYVcJIoYKMWyWn6yjdjG+VTU4AYVXRt1qFxybLjDNPV9Nirfpm2v66PljS8CjIyEXW4QVBQSUQ4of3vC5IEIfojkx8MeBv2ijtGGLfiVNQutKxw0C2BRYleRdx9lIGyWV9So1IbgqJN7fBSMYmr1/DhZ+UktxNRCu95062sHmM6fGHNMJlBztbj54y6X8uWXjmfUgXvkJMF0MdH0qV7NsXtFmE4L40LLk/PTKnuWtehBprFsu487/7HfgMfCJ+/Odk+O1nx9wnZ5ob480QUA5Bp4Tyx40KYtHsgQHzxZDEZvXdbuffrf3XzibRmhGVG/pd22EvmWpbfFXQDi/hjRT/ZY1hzTA7UvjNmeyoSoEod0umHZLoaj+4XqcXetBsPGll8d2gMWzcmlj4yOOha+9s9/Q3jJstvAGaOratWobe7yS30+an9J1Wn+ZADAVn/g7YTim/acrChH6MRjn3uzyy+idFfRC49tzzgeciwkTz/p6+qFd13jzOjTgmfBXY+XXdM+987ffOJlE1Fe59gyutfZFk8rhrwShqVPHYbV5i9vYRPRRiVlAfwh6yGfiT/ZnFFSvfxk5woF5vX9vqp6jXg0DTHJUHIf00k+vbzbqys6j8zxcuU4h9LihXu6X+31VPbDAy7BtXXfWf5jZUNJSwEHY045ZP9FLyxx/Qdo4qzHcCPIM+pvENOgzQwDwPIRPXx9aT6+fy0kHz8W9tzMZnlLurXmJG2CfSaT7kgaaUtbg3pHFDKpXkSf5OFH0OBLRTujd3eEForgn+7olR7613V3YdgRerRsXyOZRySoIwMzxp+/rzf1/PwlHvHg85cCOMb6TEhWOZeHe1R2fX/heL55IVbjPzE1vJdf3Pw/k7ItVNvqJeyrwyNS+OgY7wz12xaJhL4DiPy7uro1idqb/hOpE+IwPY5r3nryTzOp8EuBoxmBkyy7itta3v1hDQvm3cW983uk/9V7rOMHVIfVjsy1+GS76LfcK+URJwi6EkWzSrs7zK/4foxH5p2OErd9RYCUPOThaz2j9Ev8CIK9Zb6kQWdJtGRIY03BfIxPA/7fZytLUG+mw7gPII6lGCwU8KC9GG1HkqqPU6kpq2RMVlau1XLCQAfCZxx4QBLW+vJ8vAgnBA2E0wM2ejXWCGrisLuW1YljehZazpIDmK14xNp0D+kLlZxQS+JlmNrGKma/r9rtk88jHmp3GzVf5kAcHC/F+UbZJ5jwnxq04zXp+RE3Jx5dEYznZTokYLVELAculPOyZTs+mZ7TKzeL8jJjHChEZwMHrfjzwlnlgP0ljzkY8BgPvBIPnvHbzlHS6CMeMM9f6BrMioNJ0nnAJVHX9+SDHNRCOM1jSkfFBN7kc2TU5oHWVAkdLYkcNJb+mJc1awoXnePI6MsDLP43hnBpWyljvLh90quvYvZ++5hF3FaHMOrHMtJYDSpMT9K2ojfgga0KXmFZ+pnoiNPrGfMdxusnJqumCVrh/eH0vkrXe8EjsutlaMFxKAHlyYqx/L6G9YZVgf5UPXp/KOU11DJbQIsW3kgn+UqheakGrRn2MdRbnaiAkgUw1TJR+9jycBhIloOp/AM5GKw6GvSOkI0yCJklYjliIc1PFT1eDN5O7GjkpJD3XZMDXb4zKS1kN6L6qL367VZYY6Le4hzJqljYqcvULn8DH3POXhED3jrkwTQ0hJYzY3y2dz3H30eHJqGa4mOnqNY7S+6M4aZHzCa9lW9nNWSxYkZjoc343IITelvwNpOhXsXAyy9G4/Atni5PXkBR0BejrT7bpVRQT/JcMVeVAws8QqN+LhJwzKZl2+HZUtfoq0jR+FHyVhHHxvHrc/GpEmo3240G69dIVYnVjZJAFo2KMRyvQPmITWclopoyDfdHBil2oRD4ovlENK4RAk0N0mtAXixUK5Wi9pYPkP2TCk6Nj81MJac8F2GcmTwJ2ItVKT8mGaoTt/3eTinURCM0uNz8lbTHaUl2jj2tE/OeXYpfsm7cv6+bEEnYubc16H37dMZknl2rMpFTeargqmniqFp9TS4yRhsn2nrc9fwwWQI7oa4RM5FML4xBoPcZK6bRK5o9XbeN0uQkUT7viGbXtLEUcnwcET8V1MLaE5lsvXN/HBBSdIaseJsIz9s4myJpnufQ30J6GTZTZbi8df/NiWuhyEqjedBAu6PTgP52J2mpFvT5g6u3gYyGFZEp1cJ8jA8lfvfN8jFgbfUyBe9XOtvm0MVyyeP4SxDcjGZzWsxIXixxQP3gLvou45QPED8Mjf+Abx4o/kLbi9m+bJIeRZAHEAYBzrU/kazY5Ow1uI1vNuU3S4A4lTIF3wASbixSk5Nl58EIzSn5aedxMyo3W/nF8TSow81Cyh1lFf3YgPv0JgWVljeB0y/Vic2pezpJcRYmhX9Nhp9Z1pVl9nW4MV3PisOSEGrbH29COzS69ksU59kD30NppoSglP48sPJoM2ijZj0OyzFBBzFYoz8+L5FZ4W1qan8YXP3GTScOGmJjDtvpcm0YmJJSrVat4TKwl9SiyxZZPkHRZt98v6DX8NZRzvtj6nmT/sbpjnCNF+KXRsLVpqaSpiQ3masceF77hx/M0P0q0hqikrOLwk7c8KJQ/mrsXDwL1W6t4gobdlZyDhKJOGb/dsNs7Ap511wThSLKSE632eB8wp884W63dwtjcqfak/3XtnSGHmtUB91ozDQAjJHJ4thjrfeba31O9I/KAthqRBX2wqF5q31D5S/Y+MsthTL7I5ljiv4MkbGjKnt0ZnbjYbeJk5cghwDby493sjBdqskthXKUlSf6D2re2/nxDvr9+NoT+ZjGCZT18gGOZixte4oTPZ7w8Kym4ld0JDmedYIH7HBkyNxU4savMzwcWLZQnQSK49tpPHx7IUu4eQsngpryKiL8BXBMMONEFwaP6EKEC1yI44SnbF7xzY1PFZ+9andhOI/4BjNcXXSAI+JfvEoJf65MIXGCB7GGR4QtkVr15neOiG68qglvV7RSOeEL5sAjxvesj4BZckT8k1fW7bliJIgTQEt4QShuovKAE8LP8ghv8ZAV/nocHfVYGf0yg19m8MsM/g+awaeX5ipICODzRIifkYabcgVxX/3UTZFyZO33qTjLd9yQNTP5tNu+x0f0wkmuSKek4ZDG9pi3GBUu2S/vCMK+j3yY77j+7KtJMtpB0llxRJtjKZAHRswjMRghj4XrHACGFSSIwbqoa4V+fB1S1/Uf3pI8OWnQc1sC/MNnrC+vxni9K5J/yJJ/aA8uAP3wDsfz39/h9O0lF+s/V/vxMwxntXCYr//pdZVRKYfrT5fjrG69dbj1UXP6rtr/2yL9EUEJG9Wt3GofdJ7OmdNz4QtBUH778NnX3R4bAxZKEYzS2whvxFDszssY1rhr4Hq9T3WTqMX3qMv0Xv/2Qoxv2DwIL4GfHG0vM0RwufX2WbraxWIiKlALgsxxV8MefdZM52P7xygEk9QQJWq+6m5g9di5ygcRPtBWH+PCrNhgf/APNk6vZbMWRKo17Qvq7vrIubgpgpgO0c5OtCgfaNXfD0B/eMAI2Bqefiai7AjZdmCh6/fucTmp+RgLqN/ztq01n64feLrxyszGKxwzVfN2/zH79TzoPZFnZEcAa32Cz/xldl0sdFJuAzqn9TWBxLomRj372z+fET4Ks4rIvRfy8f0YZEFo//HySyPvoqW8XOwP+i3eNOHyZvyjMJcbQmxvMO5IiGngHVbqOA8aLlT4xibUvWNGGD8WW8sdwO3HAcw4A8yBy6MBCd2sgkzF31xqFmcLtPwH3K8gzmHMuCOAlxlBUKJCgqxPCUaBxEMnCywBkspmatDsN+trxu5q60z69l+wNy+Q//b2jg3MQ8rdC6e96XtiW5pvQBog4+NUaoJmWdyc7z2dRO3F1RRgM8LuffBPEicETId2sqUWFrGjBrQwvDuNM//VF2EltPtZUnN1ay77xuIqB1iTWtdko2ukZOo/t0QdC8P5OftYGCS3JDmQqEH54Sgy/UV4qpfKYu0FF1yW85Dk9v40KDMMAjXeS2lr/cHJPq03TT9dO5ZfeTmwP3hU3EAq7FN9t9bmiH16cEo1veb8dCcFT+qcSGKjyFIh77MeOw+NZaHsdkq1s80yLeASZ70GDCRCa6CacYasvdvSC1gbC0BA/fnh294CwCkG+TJpoN2QzUy7rESTb4hRQcy3mDlMBumV+I/LYcD746WYg2u8z86AMfOth96Z9saZlP2FKJPhJKRViaAfwP4OYoyF3H6OWTkNYjCgSxduFmoQY8j+4oED4fTXJd79VfMLdKeuxl31puNWrQspAMlONhp/i50AtWZQZzqP176bjTN0rXDZYaxDygGq3a83bW1tRhWEkfdUCigMgSOjgaZO4vPWXnI1I3S/M6awPftvMeHzmq7OF2JuoZr8G/EtKrVhmh4X2qi4vb4qGzg+hm/V0ZtL3/huEbfeG4S6KcMXj5dCMIUeN7HlkmJ8ZA2SAeJkUz8aTsNCW54YE77b9ZbEXSz2T4A5eo+KWayq24R0LRAi+0fzxJFIJFBV9lWKfciGfcZhRxqi0qtFHFoC/HCmevgsFsFZtlcBHWsk25Vmv+qkP/MbE/E/M2Hd/kYMZH+kuwW0NXggXh79e7ousTn8BcNZQhBC6/OAXjxHU7KyT5iq41ufLgEbHo+pas0GQl68EWO4HB4+csNMMnhYiKG2FWZirV7dbQrY4nvRHLBDh5Mc6jvfNwXBG49IvjMdeBdlbqkh4+30w1qy3nulPXVjJ8NleIGTw5qnYhPBh/wwHpMccZWjk+NaLIfa0V2tZ1KU01aarhYT2d7oek3QudCyfyN0wH+boOrIVWQ4/jRhKOYmSYJOjIHGQDdwPKx0h8DSHgbHxIgcvjnJSKR2yedEXz0VqDM0MJ+4D98FhjgxfHVe7EJnNa6oBao64Q6ENZJ3KF1FQsGQ++j8xryb6sPWocWv/CpFBH/TWhDSaiV2XKmK+MHOHC8WJtbXzUSlY+G9mWBKbSLi4+wG5QOx4S2hkcPOuxhXkTmaD2wmt9bONSkvhn3YAoaoKzR/klY5+tyQP43xVMWiWXj4NoZ54XWOgj9HBpBUp6fp+w1SnbVDRfcBnGE5AUPYLWppzFD1yHQptF8k3/KrnjPf0Skt52qcpFXXSqaxdr3279XToKu5pv1ZEexmQLk06KBbh+nffmkh1xrc3MxwM/mUiHireW+P8vlYVNW1nLDFcnPLBH5xX7t5SwMHwu5Yo99p1rktZgrcngKjzNgfQl5exF1HOUClDpiEQ4pXCsgNeSz+RlRvbM6U5UNNsRmLSR/tChOzTOYDJvtBZCwZPpmG9YX1aM6mKod+bL1+sVAkkp2+WaT9Tr3ptbVkWIJ1QZjS1P1sTq6dRSLU/u43Pn9M6JKfISZoKNam9hmqBWhod+P3+aBp9R8CyUSdvrLmLuMbQOUhRifqw5FYga2062JYe6ZNF9FLRxpFwTs0x1AojFZD8l0Uefo4W2oANar/Zy/Ws7sr187A5XC6ur8MJddycf5VVfD7GsPHZ6MksVK+z19kGVaLnTeDQcVCGqdA8eOMuy14+PCRRL0RAd0SQc3fvaTYc/i06vWrt/cAtnNwWWsa+gfgegxUZhtYs8p23czx3w6F2NE5jv54MT2CgytWpuFalnjPXMBI9Eiyds6qXPuEl1BpLNkAH78tq6Ekyzgu5C72r4vGbhEN/jP0KNrd4LavlfeXQunqbqWTRYJJWsRevw7EtpLNdJHyGfpNVuh0ezBnUTeI/8hNslCbUsBh/kVmO5v5R6inXfQKUodazdg5ijvNXtgCttXkc1iz+zHWOtd59Tlv1qblnizwd8POEGs/XVfRCDUU0Cr5TYsDZVO0lH7A+orid20/vhKsooRTwB4kBPvl85eq2XYEskLPNSElY/H6qB1debFPr02ULzDOD3+DTz76wPS9jqWLRYKNGKdz4AelBLaQMTd+iu8M0DizBXZpxukirTv7TWhGNeGruRdFODf4mWecjRjFIOwLsRz3tlp8vSGz0DE7G1vE+bHVYxgwSmSuwn9Vs916vtx1xCe1VasQUzsRsr3WIC8ONuK7ikzAveD8sFdsWwzRCC0o7k79Ir0ppDDM2uv5yT2fhm8fF4ScAYgrm30YGy3kFhVjL/yQH5xcM9ZlxclgClapVM+8VFbGhCx8yLViKW6AuTk9HowP21KPnb1DCKmusv+blxlnxyqZVLkTHED/aFVB1dSLSQ4EOjMrepoDVB+YktDRNfDgTyHB1V/n+hYQprmiaBsnQVDb84njF/4Iid/NWYynssv/wLk5MH//1kLPIdyalZLNJVy06qlhN//PeLQNCNOZwyp9pvQ9m6KMwW50t4w1fa2+qaqOqLZaPuRkjTYRbzH6y+QTheRBfAkH6+PylmSFNlLf7U0t+nzCYU7K1MIjrST6fYLacvIL6BkeWSH2PPFxQU1F6LvrWy9zQ//kAJs1EP5oJV8kKIZ+uQpPqoaPZy+fbWHrW7lN7uPwhU7MpH0w+Y7acWPd3ZvLRjZ/eVKZ2BF0V/Pe2z9apwjPvj8rAfaBqW4s1gjj5MvxDhHl9BBPKTWo8UHZ7T+kgyvrcXORZ8werPLn5pN72+4e8zzMycZclzasCkBGosIkrSKoe/7R18Vt6YIy9z2WOxVRzs0nsV5pRLsQiq9r0DflUYX+955PAauSMBFUsVDklyjkSOB8x6t51Hdz2bggkzlqONBXEeBBn29HLM62q4R/MK/kgGF3asLan1/uVmh2yBLn6tfDC1vam+SegBVFGcKRRlK7VTmOY6x20YMeezzMiT4YuX6SxYyrnYs7EL2bg7IqPJ38P1TjM9590xNOyyffUW7VtYLwCQ+ryCeiQU0r9tTgUsk9VBG+OiJ67qMxv+kDoyr8UPjmfEzY1HOta5ff6bl4NkJR+jTi+DvBf/L1mV68qPUdKbW5GxFnWtPdWNQ+Cpy+25qaxc1SB45HX41Tn0sJbf+Nl07qyq8iy/oNXWBHDIcY5KdstcEbK8+GHaP8JuyaMY2dO7uOMIS1Nuhux0/B+TonmtikckzoZHl3qY4WUdx5xbg2Lq/OeL3+pc1d2yqrdserpD6V+efccMdIwYrwPZoLcRvcXG8GJKhXxZDlgppRKS5SGGqQchqq6TLpSABwXLYwJlMO4Etlz8HvtSWkilFFWhpLpuanTOOg64K3vQ7gqMfhGbUXf4vMcbTWpUdhytX0MrDetwUyByBshjVebgmFHeFLEJC4T+eMMz11JwWpVp0kvz823Vnk3QGmISVV5N2ha2KgC43TeIhf10G9MwTp5+A3/pH7UY/rcritDCKMmgs6P2e7nESXAII1lky/vCkg44QzITQruB4fjkd+ULwxpX7nA0vHiTX18s4cPat2RaLWOiXXyEZa8mJTjPk24tuCsXMRVb7vseaW6ka9gTbWNvpct++50R/gwgSr2kMLvqbarSBts0KRrPqaWoNb6Nhhm+GqCxcGwjWGsFVAeYBr8EXzKHnfLRUSHU1T0QBvLHz1HjI+K/SKHSWrKJvycJWm1nol4+pwvMIyc6BzFVlVirvUI3Jq2MEnxR6yQeYAQJZxNaZq3hUGpuSoCe12SmXGOMo/i+udnFExazRIRj+Z0ch8WrD75uZmG/GL+rVS+0yvBb/TM4CWQ8G6PPUvAhs+qj9dkGwinAhWnpIE+bLjJWBkTE7rJ5lk5KBcuzq+WzTd2ccySqKcTW47AH7VPNGUWQDU9wslG6nQAkLkcESXcntFDMKmqeMsv3LWqvPq/eYgRwlGiGLvP8oClzwGJepNgSXqvQrtomjw9vt8RepGMeE3Zv37BERlx2Pa54j03PPgS80BToXo+gPMSmZnPlaqEySBbftAl21UoOuUYIcLLOyeXek2sCsQvNZZZXY0TKhFpOuAkXXUtuhnQv82Tb7VUUkJZ/iVS1ep6T4Ear1ItSDbL+M8pIllvfse6p+MUNp98x0uy0LuHjfxD+hpHHkZitJt+FZyi/c2KsQ2dfwFOZVJERRYjs77UCN3ymnHuH/1cHHnszwfGA1sXkZXRoV/0a+86n9ct4XrpJ36INjymX4S4dP3V9ziwjCYmuKfQpvfV676R8eqF8cDL0jefBu6mfg7t+SW17NjBNg65+pYhbOHfvlaCidcWMxwW3C5gcZLzatIiBNX1z4x+js4QSdHm2eouu5WhVUuTUtrOx5CEuKtVQsfH1dKsd6bVWqnjZ0UEhXtNPo7Mql6NOT9oAwNn6ydiRPJgg/q+E9nQrQ1ocbG40UyXftLq4oPfzNGZ9GyTOztc5YrN5d1CL5arNrys0Y0wD5ZJIXKnFW7ffYtKYM64Gw2FER2R3wZzCs3Yq2Y7pvNf8sx0a6wTOQu6/BN6uMgjLLMpdXQbU7fFuBSTpaN/ctTWFJP/Z9BIUVct5o51VJZy4mc/awPmMUPk+sXB9dfpoR0V4ZxgEyGeAzdryqXVL2NQi1HLV+6xgM02vXpvZP3Qiff9JX5NuSKqao+iAhC4UNZxOjl6/HQyNTj4R9PAooj17lcP/2s4qVRFQcHPlv7jn+JDZ4T04akqNk2DFqt8NMHNoae4y7TN43pWb5Lu3uIjrhMWgjQvZpgP6r6TyDy8opjQ+aZwnoOBOQbK4rQ0SWNA78zL2q9EVY14endMy9RCXiWMLb1Mger9Qp7LcVqORFP63HcCmNGu5rHp2Y5VNnFcc2qi3mOxhvHimJ1zEmKSzp3HaGtPkNJHYcKfVkuHmWbDjyQefVz7389TmO1CIfL+4Zb3Y0/fV57SRlLKxtdYn/7im5wc0q/WVOOwoYFr40LT4U6QuDB3ywY90XW1eLKB0TcBTR/Al/GhX/H/c9+qVgRmu5M3Ruy7YtfGtzE99mZfP3SvzxL3PW8JiADtMywy7qjL7/maKYkVqdFHWezpSC7O/HLl46p/dfPZtwat+1OlflWCQH+1wz/EvaXsL+EXUZYGAgW9vEk5m2TKzBp1IBNdlh01mKFjWPx+V1xlPYnhuFMY6kFi9d7qXYUBJuBMnBoow4v9vq36xd4l9qxAxH0wEAqqOXJGy9PfXe0Ia04kzbK2vZ0jzU8PmooYGbJhvPedZ+d3Jl63KgBvXzPMYe5Z1u38AOxsGsiZFeA0FOZAwTtB6BWs6Bb7f7v54eskyWPGwSWHwO5JLWXulRq4ktcbOqjbMRdPH9wwtx3XdA4RxInQmEuDzD66ZepAReFhWnrhOr8xUWAjeNRKPhMtpWMCSGq2VF6EQOWXnd9N/YITK4rdmLY/1hkFBOu56pndU2xc4VsDXrfEYPAYCDWi7A/NQryOXjF7rxXdvepWp9X+fhdC6e4AC6eRh8dv5wu8imdYPKtnoh25r6oI8oSm1O3aIJFaG3E5kJpY5ToJzNpYYyIqInCJ+529d2iMeaHhgao1UGLvf2Xbkqd3w9QFqlJQlcOH0GG1QQtAqWdqtUVY0G7qGFYuB4CtgdVycknutIAolgUNgwmdy877+S4rZ4rXGWxWkXjjWyVdonQP7If9OddekpXkeHo861CjQ39M5LioE1J9aZM3TULIkAT4Zs9BBsJvPKBWFXZ0jSZg/14qBjMpMyiX277qhvp+hsiGmawQWEh6c5ulouhAzkKWENqIr0/xvMoxjU/wVZfmZszw5wIyXZdbzYURHd/tXOvaO5UkC4DxKMBZG5J+6DGqgSBjbJ5MRT0voYsc9uhqdspSpb2gn4KRIWGaOv7wB20aita3/CfO4gxjs4D+JctwSWCmuqie2emM2mut9OiBQ9d2/4DCuSa68wmWBLfvAC/bGGzD4mor+tUnbJZBGwgO6i9CWbidqI/miOM4m8b3CORmoiVLs/hr5ShuChcZx711Q7n5MCRJXsVUz7zm15v2q/gPyDNsBb2dcOZrl4v4jJMGypKEtjjh6ufKUgbzpEEnWmU36XWQ7IoTERXDOfIBFPirA0onYnopiT6mAJKhaNprd+QK6AD+hAnhB/bqYdqGbXn6cqmt+R/lLDOfQ7hJUCIE80kOPjg6t+iXbZLpD28iWpaCC5uFy3E1xmuus6MIau7xQxmMRHrPkERU3L7r/XWEr36Q7N70XPwsMYiEYvhKaoeVWLectIKtMNEIVHG1AYloDfEoAbNc5CV3n0/dhdgk0f3Rk7ucA6i5uqdXv0d2H0Zv2vdoyeBpEFMjedp8eUtiLNUJ9ZvPnt9K/6e2XIAy+iLZ2Ge3pQVZfGvntKYtHQT0zeftEzm9PXXf+csyKW9Hv+1hwRrLO1O+M7KT+2Utt8pfi4CETq0l7RV/Pdh4Jdwv4T7Jdx/K5xHJLK0esJTFwPtGkQj5tGBah2zwdXuPuOu+zwF4GYTgsnooqVNJnVnOWkkmN7rj6p/stKAr7vuc0K4fOLjA1Odfng8/EUmTQzo3tZaZg8G06r7qfZb/1FhucjJDkfKR+/1pD4937FnTrTnS/3i78hWFO+b3DT2PuDLe5KIk0CJbW1MSuRndCG10BHd2qvqHxmxUqgxVLef5C/11BDa+89K+3J7OcfX/X9kL+cb+tzA4sTAZFjCuUhN5TywF4/erzzQjQMPqCQpNnE0UzNoONGsq7CQUMeDbqGL4g6iqO4rEVhesFV8dcLyJQDNBjUupEOKj83Y8uiJ84g6yw1PYlpdH0p59JR1AZ9yUZCmV16nN4/evjyQO/ddtEevde4AjyqINfgV9/17Vxn2WC1PoR7Ic/er+0Iz4Lx6/NoszDkLwZqE28s6w2O672Ylc/vNcMiAhSc8ehU1jZV+KeaXYn4pRoaYUhFMe+MaiDJYeD+ZFS1ZsRA2kurqclF/cY7E3RHnHUipptuHG8wNRhaPpYdGECl3WQpo1Oy6bYESDu1Sy3fqdgFLuGI+TOOeN7abWBYw1nW6EHtBGkHCIR8Ly3TFts8Frt5WOi1Hgz6vGTVIbjF7QB2KU5nsY+lSqqYvS3Y9b1fiwXOMGYdnhb7GwcWRtjTvTA2tmyiQJPZImJLhCwuZ/VeB+vfBMk7VxigyvcXTjHhrbLh2OrhlVGcLrNFgOD4JqPqCLEfchQHT5ZKVxiwnGTNz3VVStnknl3f9bZkHOaNpj+wAzJm76DfGI62VlQ+lwk1EhYuNhqgCG1+8kZi3vraLSjwX2BegeVL26rW5QLhhF2LuXXQBZFv9fj0HRani/UNYZsxoTMCQjhMrnCG50kQvmbGBTbgii0YVYNdTRVrI003+zoUi7w4ydelqXc/D7abtYU95eXQ+OW6mdTNNtAxvBH+uD5GNb14hDWBg7QF8IglJ74x1GjjZOH5a7mpiUI3A2hcU147EetPg1IMAoc43O6L3pwpIvWi54FQNPEnjF2fQ9GlyNGx6n7o+QZOC3zK2fIHbGqzANTda+fN9C7csoAMLalDZVdFVx82YoQupaPiFFerV8c4LLKDqfTRumD398lYvIcvcUrYxxkjW9dKFKyeUMWAIzVMOo5L8JtDOoz9aqVtk+fZrFx9ua9GRvkYjQ5V2a6fdyQOB2R1VYVAxbYm1qrIHm1O3kJ2VREwbDcjxSD9xkEbjkfipgkzF8mA3xY2MVC3zDAIx5o08da5mdI+Klc2JXHOb+zzWe8Rtznq3rHjeYiK7vVncZaQ1Nkhx/40PZlHrOs0Pq0uk2r/cEHHAIBl9fRipNW0g0UkZDQcn8IvP65U/YU4Xd7KQnnfOH1BE4yspJ5KI3UCbIdEWafmuttE4C2exq3nBx++Fblu+y94DYMLxEaYfOBalVoaB49RFJCQqEt0IsGZzsFOdgz3u1nnTfkR2mOLVKLuCdF9LuGEJmv46ZdJ4nl11bUfJ1p7dpWg8qCd2hSwG3IWiNBmQp6iadDW+29ZwsWSTDnAf4S79fEsAL9ci8X+bz/VtPbp4IOmDenRNLS4z4C2vJpC77xI5X1YLOLl4J9GYTTAMrsClB3jxdqHKXDlPakXvj5ticNwtpaTF2owH5fN/m0Lwp/o1gSJnh48ggarrwg27wrlrOBnVznWBo+p3NCmNl3kuDw2uyhLaiNoa5nK17FZwux2/DMilkU2pGMvX3PSk8wGvaBAfx3WTJ68ioyVD3ALpfYGUIQ948j682O0uHd7CreMKlwsQ9/3tMAjWWIsJp73RlHjSmclzlNgvo3ze1D090tatxfW29tcluKrBQXjKpfh52fOLd6ZF49QZXrvF9uGQ4lr5XmJiEaZ5VoBtHkfOjlbx2kvhov1lMQsZkVwyRc4mId4Nd9ChrLkWBRFYI3CdFPoczzh68hfA+IW8finml2L+RyjmhmPDaJnmXDRiLlpTMQ/sw4MYUG+Lvxt3Wxavo1tMSZJplis3i5bx2B8HkIzT0dhsEYHkdQ5Bti+q7cEVQaAdD6XwoZok7go+qDPl5dP/KsO7nDLiB+Tz2B8XgXdad5T/lGM2r/1xbr1QMEdEPh4HMdXVQdWi76/aXWjJa3+cxiQWxBExYg+PYs0gNsX45MrNRF4hFyJGJ8ZzRORVV1H9ZN2axW14PcVjm6Q4MhRmyhFxkNc2ySDFkQ7u5jdeB0chcfqQ7FW7VX+ZwS8z+GUGv8zglxn8MoNfZvDLDH6ZwS8z+GUGv8zglxn8MoNfZvCjGQR9yEFDxBY+T0TM5hiMyN+CHNS8e/ZCMn3tks0GYkELH3IDC6ppb2NIavg/Vu32ceIfcjVmxv99HL3p30/ELXni4uDD3HtvuRs0dq6LyMvnKPoE54n9TJh1pwq3/nPap8uxOMHB7acT+Usg/35Qv1fG1Jt7wyk/ftb+H64rODShcmj2+97uv7Xvwfdzh9L3NqXBiS2Url2YiUMJP1zMELEI/Pc7Dm69Wrx1qiC1O/7/QZECP58eM3+KD/APgn9xH5IjOvHQQw/0lhtGfvDHc4JK/sNlE7tGS3blhjzaufTzGbd/P/JnQu3Qn+0bfH5gwtH23/VdkOTfk3RS//XtpZ+HaPBSXd0jR9L1rfbEcGqcQ2/4XINUfzUlnNLT59+uv5UOYmxmbGWAGD3QjxcwOTk/3KF2TiiJRDCX8FfuyxVF40YdFskOZ5BHSXPQDDvEh+lzQ36jkmlWa8QNme/WB1Lg9EoV5WZt2lDTIg7u0C0lkGAL/uHSi3vAMHrlQDXx9vvc1WvUIEhoWqiSU2o/rs/844aNwskSbLvw+ygOOcziTG6loGZRGXbgaZNNEZPbXn4uTNmGxr1FbFJ3YJ6Qlsz6aFVbEToYsSbfwJAae1zxbdet0eLWsOmKgLGusafsl+iamai36AJzxcAH96h3yWP0bCnWe6GW1zX50fEwqoQ/w4/NolMSto0+vFdy78PTy2eSWSkIh/SFs7YOyO+d+L4nFk4UAK3VgzC2IyQp9tx4ikpyas+xAhTeo3K2MfKjY3b3KwUaI0mruyYAWjifXFpFdreovNDDPcElLTnOYnuNVOT7ubAx24GQ2YDnNEX/kIaYt2aZIpoIvG6/7yzlgcfqTfNnG6HeCEbP+qgTWHvFjWM4v/mKa3ECa9WlYxHt1S6M+OGajCkJPE0+QTNBRhHT0l/uGqKUccfZ8BiivRVEKxMDf7vobGj7q7Y0rehtr1xF1ayy7Y3jchjbCqjJpfEP1kGSJ9/LK2tF545QRQVw0pAa5d8gTvdxNRGe6Vkqa24Hn6l2cVCszA++4Jg4G/dGUMSlkQ0WaMbLNt7o3r0odf5UjQsoftjvnYzrJxMLC8Lf95tVvzuYH9rc/HY0BtoM2s/lUEcfs4foptbp8TxPkYGdrB5yja/40lJvtIfPF9VoLmHuVX3cf7Z3YV7ZN5R6tv31+Q+kq8g7gTVtuxjmkTGiosdVAoh02VTsX/kXh8nbyGPCK42YCDHtpiuGridNjO68O3BtM3nhg8yq6x/G49JT/d+3BX/mYHRtrj/j1jt876ISK6vIu3wLuDq59UWR1ES/Q24QNr/777u4IsYuSk9W+8TyffIf70yn+uuN5nj6f2CZjrhvRq3lnqpg05tTb5ougulHnF9Y1eS415VfMZiq6P92PTO84BxAvHMfHAQbX7v/viRNyXCrhIT6LcafNJ3kyZbexYyhJ6/X/1Ue/qdUbrXryMcx31nnL2b/FDBUdC2R8liNpX8p/9gTuHd1X/tG9B+tr52ec0Q3rcfVhO4cXrspwkxP+ZVbj4CyElH7gkkhltl+qJ3V4TEbGdoGH18XFjYCxtiEjzh5Ger101wTQh5rfb15Lj6suDW8NpJg4zYbOiavd5x5qKc8pFVfmegmDGuUV4iebBDJMu19DH2OlB+1P4Lq1mwpS/8DePtFKKyR3lJ7+WQ/NDvP327vqcWctCq8aZgKpTuxRaoSj1OTyzXAvwwv7wNDuLfxTdbMt3lP3gseSe17W8/sDc18vX5Sk4FV6ba2jc7RyrnbcxzVzTpiqTL7t0d1zIjASyHCZmPTz9QOeLL0/M+UwGvMB/q1aqjI28+QPVtgRxCxKmvDx7En7W/q6HlIOvjteoE1zAbxvReATBX83tgdjthwua3GZnRufdcD/2tCwbVJUycyBTSHAmIHdzXkAve+SItOHmu8/OKT7KpYv4yLHZY1Bv6m6lceBidMjWSZ08iX+cU/Hy5lOFe/vv9TCXsKXVv1qLwt1WF6mtRR07hO6m3/XVbKYq+tbaQfZoTWQBqDz5/QCoD+zb4u3+ji4wAPONsDS0jP2sLwOdSOnSmQkHyU5khqBImr+Si1j1P2zGSZA6c2JAVVMdN7+nvT6kgtiA7TJ6QTqLlWabmxref3G2wBq00xyG3G4Jlm8otuZeOYIMVVKCjC98LkiRxi6dvR5rRoHFzlDRr67sXD++tYHfFSjtwTJsagC3P0GpA4Sm+q+bWfWuQ7opDRKK14JDpQ7/h4S9YKUm89rkWltiquI9cF41HQl/4YjUezFS33PP2m/pOLf3qkC9yF4xQHmRkK8FolKdTALsOpRFTVh8C88J5YShPlXjkyHHwRaou1C3vCyvAkmE/QnOaJaG2cX18vXjthDi6BzyIh8dlwapANfg4O06qRqpWTOovwVPJDHC8fiOKowhG67g98N+vKyVLsx8vv1/gD1ohskEjLEkY/SJI6bjA/3L+PnZ6WIyQrZrR67bxahuUWtqFVoQg+WQq7Ppcpjy4PCQrLo6d2d449/xwU0yLKSp+9HGinKQW+l3TWKUMNfFgX3khBl7cZtzRSHmGPLNprs6oVXbe5uln4K/oXnG4ruY+3BChRdS+HDdNfDNTSz+0S2dk1lM3U19ifMNccIqH4sZUyY55wcYLFRSPI2/nOd0ONQ+wihfgY8JgDZ9Ol1FIMaZGTHevbL4qqj3q2+R/hi2eyda4i9TZadO0QG3nrA82XlKQvfu0e7nEe7BlYpB3KMr3n9qL+MmG3wppBECypFmwqkAiOAt9U6H5DZzjdC9rtatxYQRWpfawEKuwm5J0rbmNm6CSodBtugkn0wPM34rfVRrsUgoV8imrIHoUutblj15Bn0d/wYbcqnXWlxUaUGkkn1ulvHPLbYsws7EPHt9voyhNTAGK2a8Q7PyATk8026pBvJXHU2Bv6FQ14oSOUFgVf1BjJulo2UsIZV5Fzi1Y1U3e0Wp1S1kI4hEBOJs0iUh7eNAMruubKfcHqqg3pmvWmeoFdaq5B42nnwvMd5WCtr10XyrhtKcj7W1LJmq3Qk2uysRKM+nP2d9XQN9ptKocdoQM1Bzbqkw3E/Wc/ldF3fN0XpsznAZjsDJgKbBB1xLsCtvg6PQBCnHzu0a+nKN8GG9LahJXXTOu0yCG0WiLY5S5d+Q+PAzSw3paRVYYHwxCTJ5I+5MUB/Z36/AAHyx1GBSFDOu7nBCEJq8XZCwXsitBP9WsKjJIw1OqgvBJicrd2/uMIaD2u14HdnLbV+W3V7JHY3lJjdKXE3Ye++awUDyfNbh97K++EnvazX241GKjrpeiZSxrOMGz759TX9JPbPkLrpMDRLQMPnXSpLNFeNIYMiweaDHnYR6kH6sxioSngiuE5Or8+lh3c65se7QI7ggoIKcJWrSZ35Oy4imSzcaHyjVMHUledm/590tZ13XEDyawDjtW+JNwki4JgT0ZKMQfFDbj95pNwVjeC5Q5aiSezO+wWKmwnwwrIu8AQvz7YjlHBTSECkN+DJys1yB156+63u571fP335WURnUDuOUa2Ad43PpSpuezknn7hsDPV/satSOYHaThHZ0GEqft3g0EvZlSiX8XbjjJfwR7rWaJlTAghBPND98GQkRIHe4jkbOri0zsf4lPKJ17rSUJGPpJOJKWaH4czSVIU+LQWwn/ruwNG+jPzWFT4uHuqNaTroVIV+Thj3wN4+GvvgfVFTJlQN/eeSxnpk4HjgKP+ygkso4y1kBdRiSe3rPekJLG0/2ybyu93LkukD2nLt2b0OKDos/Dpr4cHhah+IkJRnhtgEpW+5JpQ2DAlqbP2RtEwIIXcisqpbShhhmOBbi9AWxnKB3Roob79zQbuJwB7O29fHL2LFYG4C1Vuct5wqXE8ntvKbiDmnnTeTFF87NWW/ikxQoB6IWWN6zzacETZbJe3dIWKEmGi/fWliyfs7GnqGTLq1RrORzMLLxneb7mjGecjt4gJfGhfLOU/O1WGOfkV7R7jk1r8FH1cUGvE5azEwmOF4P17XNUkKjY5i10ePoK0hk8a+PrXUtpeB3ixjMG/t4QrI6LvEYgpnEmQMbW7c1OrsL0lYKosd6douwjsWmz52/FQu0LL1eKlXn0VFY3DxCPIcBTrY8Hix0nO34LL7DkU+31xsVgYrRhTXTHcPPpOzES9ciTavJyQJdXq/DFcoTeGbreuv6U2t9pF2qFTemjNLLZj0A7d2DoBBXlJVKR7X+zw/zjmHl47rv4NAtoHvbv+GtFlAB+IrZ/DXpGBo5DO9xHl2wEfg43/6iXURCxqEGMi4MpW/gPF/uz+uz0DVqiy7fLGcdbKHwPeW2fbU3WD9Qz0U1N6dqnUPl+4JzY1vIhXvK2KxSU5ZgtAhu5n+h5HXgwSUZkcYPUNnAsfQQJbnOFsOgJBD62lh+5HEvYjgb9fE5uuJ9yVUja/iqyKl13zPnHV6LbHJA/7HjSq/RxeuxTjn1U/Q517F+J2dmhCEOIklQs+vG6ixU5fbxJt+fXMgz5ADWvCG6PhkU2jV5rbwPMn0UUYJTpJfGAO98hCzj245yoymf9sCG1KC07SyvfSOxm1JfHUUVenRvoLZ6eK1gLmiwJuBtpAYKYw6nXpc1h66B99wU9IWQy7xtbYD22ZZ+UHPOBnMk6gykfTovbZFGvOpnBQDMP561llZ0XnhrbWBk08Q5ZXEFjHtN+SuKmJVbTYVeRzluZkDWNSq61L+1Lw80tn8Ox5Q7bZ50RPokyH0ru+PwUkEnE++OJhIJHEnt/5dKREBOVwOFK7Gy4hqNlK/GQ+mq6DAn+uYfh8AHj1VwU/4QzTDX1OqclW3Ijgd56QV7AxA0NuRKQ4kkL65RpzFEopJ5KeIEQ5VN47G47QOknw377c6BlxBgDnpHX3LtUinyAK9Oi0kY8hk6O1f0wgOAlXhv4+HSuVelMR2HjlJvl8ZwzhbUq/a0OOQvga2avI6TXianKkXkM9ks4IfPDN+tr0NhBVW+6LKzfggPbr/mxC0K4ejP/lXYzgSVYQk4p3RURjHt8xt6QxH3aHa61npdXOp3U3IOfoM+pJZcFuzDdWiM057VeMC30XHeXyU3Xp65vku8lvUD30uBe3oi6ACtZ/vTB2Lnyitxat/GYxfVa+5314qnxtbfvri7M5CkqEoHsk/rN+EDp3x26F2f4JTCjrqQPjaR+G9QbzG2RvFR7HPYVrfahD/JNVaQMLTwb26hzQp796FoTA+7eyBoul4DZ3wUO+pl/MiQVwMmXq4K6hi9rKchvTi61HTtDoEgyRAqqdkLtkQc2mnO7VnhfFZnRrp3Ur6TX06rgGJNcD7qpw9mavNy/Yx+iWzs/QNbt9w7PLDu1q+LaW1u/t/vWKRk0AIVz9owTf7F1PZVAabe+k/YnonJ3yHq2n1ojryz7e1cs9kfZcrwdJnxLc/pcPCSrFIL5Wx8LyTp681LJQ/+NNjxIQ4Z3ZIdVnB4mD8A/EP/G+9JcW2SN/DL+kHwwoFBE36Aa1y19/cO4+DeYl4bB6M/fA0UA1fsOaYypH5xsMmQ2PW7YOqWVFRf050+aic2ZJKcDaKzPXd/SWr/sEcaZCCtEW6ny60HJ6tb4Kg+OYJyZr2YvnmCDiFLhmK2o2DEYLn19/6umJPT/enuknJADZgQDxd7U0fXxKfftTWePI531rLvd4XlL56rD7T/d3Ts7NtyO8HPf0Ov7jevZJoMl9X/zjgpq3fQnmw9v9/nHLu3AqblvtXJPKavETOv8s8RCMLogFji/SG/KEdqH/uP0z9XtAk2QRKat60zAmHcEODHx+5Dh/aQHc6OdBCpERzapTpFlHuRrqW4+CCftg8uaV0R/M/nnnvC9Atjhm/HfmHHvFEcx62xJD65wVnD+HDhwzyd/vePV/AVBLAwQUAAIACAC5aLZG4R1ciEwAAABqAAAAGwAAAHVuaXZlcnNhbC91bml2ZXJzYWwucG5nLnhtbLOxr8jNUShLLSrOzM+zVTLUM1Cyt+PlsikoSi3LTC1XqACKGekZQICSQqWtkgkStzwzpSTDVsnc3AwhlpGamZ5RYqtkaoFQqA80EgBQSwECAAAUAAIACACwVa5GewXTksABAADaAwAADwAAAAAAAAABAAAAAAAAAAAAbm9uZS9wbGF5ZXIueG1sUEsBAgAAFAACAAgAsVWuRook4qj6AgAAsAgAABQAAAAAAAAAAQAAAAAA7QEAAHVuaXZlcnNhbC9wbGF5ZXIueG1sUEsBAgAAFAACAAgAuWi2RhkLtBMcQwAAh38AABcAAAAAAAAAAAAAAAAAGQUAAHVuaXZlcnNhbC91bml2ZXJzYWwucG5nUEsBAgAAFAACAAgAuWi2RuEdXIhMAAAAagAAABsAAAAAAAAAAQAAAAAAakgAAHVuaXZlcnNhbC91bml2ZXJzYWwucG5nLnhtbFBLBQYAAAAABAAEAA0BAADvSAAAAAA="/>
  <p:tag name="ISPRING_OUTPUT_FOLDER" val="\\psf\Home\Dropbox\!MASTER DRIVE\Work\NTT Data\Training\Latest\FINAL"/>
  <p:tag name="ISPRING_PRESENTATION_TITLE" val="Vodafone Small Business Solutions Training - June 2015"/>
  <p:tag name="ISPRING_SCORM_ENDPOINT" val="&lt;endpoint&gt;&lt;enable&gt;0&lt;/enable&gt;&lt;lrs&gt;http://&lt;/lrs&gt;&lt;auth&gt;0&lt;/auth&gt;&lt;login&gt;&lt;/login&gt;&lt;password&gt;&lt;/password&gt;&lt;key&gt;&lt;/key&gt;&lt;name&gt;&lt;/name&gt;&lt;email&gt;&lt;/email&gt;&lt;/endpoint&gt;&#10;"/>
  <p:tag name="ISPRING_RESOURCE_PATHS_HASH_PRESENTER" val="42fba01636dc73f29392d01c0763a94ccd265c"/>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Xw2R6J4ac06YPwakDp0nU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Xw2R6J4ac06YPwakDp0nU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Xw2R6J4ac06YPwakDp0nUw"/>
</p:tagLst>
</file>

<file path=ppt/theme/theme1.xml><?xml version="1.0" encoding="utf-8"?>
<a:theme xmlns:a="http://schemas.openxmlformats.org/drawingml/2006/main" name="Vodafone">
  <a:themeElements>
    <a:clrScheme name="Vodafone 2013">
      <a:dk1>
        <a:srgbClr val="000000"/>
      </a:dk1>
      <a:lt1>
        <a:srgbClr val="FFFFFF"/>
      </a:lt1>
      <a:dk2>
        <a:srgbClr val="5E2750"/>
      </a:dk2>
      <a:lt2>
        <a:srgbClr val="4A4D4E"/>
      </a:lt2>
      <a:accent1>
        <a:srgbClr val="E60000"/>
      </a:accent1>
      <a:accent2>
        <a:srgbClr val="A8B400"/>
      </a:accent2>
      <a:accent3>
        <a:srgbClr val="9C2AA0"/>
      </a:accent3>
      <a:accent4>
        <a:srgbClr val="EB9700"/>
      </a:accent4>
      <a:accent5>
        <a:srgbClr val="00B0CA"/>
      </a:accent5>
      <a:accent6>
        <a:srgbClr val="FECB00"/>
      </a:accent6>
      <a:hlink>
        <a:srgbClr val="E60000"/>
      </a:hlink>
      <a:folHlink>
        <a:srgbClr val="E60000"/>
      </a:folHlink>
    </a:clrScheme>
    <a:fontScheme name="Vodafone">
      <a:majorFont>
        <a:latin typeface="Vodafone Rg"/>
        <a:ea typeface=""/>
        <a:cs typeface=""/>
      </a:majorFont>
      <a:minorFont>
        <a:latin typeface="Vodafone Rg"/>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cmpd="sng" algn="ctr">
          <a:noFill/>
          <a:prstDash val="solid"/>
        </a:ln>
        <a:effectLst/>
      </a:spPr>
      <a:bodyPr spcFirstLastPara="0" vert="horz" wrap="square" lIns="6350" tIns="6350" rIns="6350" bIns="6350" numCol="1" spcCol="1270" rtlCol="0" anchor="ctr" anchorCtr="0">
        <a:noAutofit/>
      </a:bodyPr>
      <a:lstStyle>
        <a:defPPr algn="ctr" defTabSz="444500">
          <a:lnSpc>
            <a:spcPct val="90000"/>
          </a:lnSpc>
          <a:spcBef>
            <a:spcPct val="0"/>
          </a:spcBef>
          <a:spcAft>
            <a:spcPct val="35000"/>
          </a:spcAft>
          <a:defRPr sz="1000" kern="1200" dirty="0" smtClean="0">
            <a:solidFill>
              <a:srgbClr val="34342B"/>
            </a:solidFill>
            <a:latin typeface="Vodafone Rg" pitchFamily="34" charset="0"/>
            <a:ea typeface="+mn-ea"/>
            <a:cs typeface="+mn-cs"/>
          </a:defRPr>
        </a:defPPr>
      </a:lstStyle>
      <a:style>
        <a:lnRef idx="2">
          <a:scrgbClr r="0" g="0" b="0"/>
        </a:lnRef>
        <a:fillRef idx="1">
          <a:scrgbClr r="0" g="0" b="0"/>
        </a:fillRef>
        <a:effectRef idx="0">
          <a:scrgbClr r="0" g="0" b="0"/>
        </a:effectRef>
        <a:fontRef idx="minor">
          <a:schemeClr val="lt1"/>
        </a:fontRef>
      </a:style>
    </a:spDef>
    <a:txDef>
      <a:spPr/>
      <a:bodyPr wrap="none" lIns="0" tIns="0" rIns="0" bIns="0" rtlCol="0">
        <a:noAutofit/>
      </a:bodyPr>
      <a:lstStyle>
        <a:defPPr>
          <a:defRPr sz="1600" dirty="0"/>
        </a:defPPr>
      </a:lstStyle>
    </a:txDef>
  </a:objectDefaults>
  <a:extraClrSchemeLst/>
</a:theme>
</file>

<file path=ppt/theme/theme2.xml><?xml version="1.0" encoding="utf-8"?>
<a:theme xmlns:a="http://schemas.openxmlformats.org/drawingml/2006/main" name="1_Vodafone">
  <a:themeElements>
    <a:clrScheme name="Vodafone 2013">
      <a:dk1>
        <a:srgbClr val="000000"/>
      </a:dk1>
      <a:lt1>
        <a:srgbClr val="FFFFFF"/>
      </a:lt1>
      <a:dk2>
        <a:srgbClr val="5E2750"/>
      </a:dk2>
      <a:lt2>
        <a:srgbClr val="4A4D4E"/>
      </a:lt2>
      <a:accent1>
        <a:srgbClr val="E60000"/>
      </a:accent1>
      <a:accent2>
        <a:srgbClr val="A8B400"/>
      </a:accent2>
      <a:accent3>
        <a:srgbClr val="9C2AA0"/>
      </a:accent3>
      <a:accent4>
        <a:srgbClr val="EB9700"/>
      </a:accent4>
      <a:accent5>
        <a:srgbClr val="00B0CA"/>
      </a:accent5>
      <a:accent6>
        <a:srgbClr val="FECB00"/>
      </a:accent6>
      <a:hlink>
        <a:srgbClr val="E60000"/>
      </a:hlink>
      <a:folHlink>
        <a:srgbClr val="E60000"/>
      </a:folHlink>
    </a:clrScheme>
    <a:fontScheme name="Vodafone">
      <a:majorFont>
        <a:latin typeface="Vodafone Rg"/>
        <a:ea typeface=""/>
        <a:cs typeface=""/>
      </a:majorFont>
      <a:minorFont>
        <a:latin typeface="Vodafone Rg"/>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cmpd="sng" algn="ctr">
          <a:noFill/>
          <a:prstDash val="solid"/>
        </a:ln>
        <a:effectLst/>
      </a:spPr>
      <a:bodyPr spcFirstLastPara="0" vert="horz" wrap="square" lIns="6350" tIns="6350" rIns="6350" bIns="6350" numCol="1" spcCol="1270" rtlCol="0" anchor="ctr" anchorCtr="0">
        <a:noAutofit/>
      </a:bodyPr>
      <a:lstStyle>
        <a:defPPr algn="ctr" defTabSz="444500">
          <a:lnSpc>
            <a:spcPct val="90000"/>
          </a:lnSpc>
          <a:spcBef>
            <a:spcPct val="0"/>
          </a:spcBef>
          <a:spcAft>
            <a:spcPct val="35000"/>
          </a:spcAft>
          <a:defRPr sz="1000" kern="1200" dirty="0" smtClean="0">
            <a:solidFill>
              <a:srgbClr val="34342B"/>
            </a:solidFill>
            <a:latin typeface="Vodafone Rg" pitchFamily="34" charset="0"/>
            <a:ea typeface="+mn-ea"/>
            <a:cs typeface="+mn-cs"/>
          </a:defRPr>
        </a:defPPr>
      </a:lstStyle>
      <a:style>
        <a:lnRef idx="2">
          <a:scrgbClr r="0" g="0" b="0"/>
        </a:lnRef>
        <a:fillRef idx="1">
          <a:scrgbClr r="0" g="0" b="0"/>
        </a:fillRef>
        <a:effectRef idx="0">
          <a:scrgbClr r="0" g="0" b="0"/>
        </a:effectRef>
        <a:fontRef idx="minor">
          <a:schemeClr val="lt1"/>
        </a:fontRef>
      </a:style>
    </a:spDef>
    <a:txDef>
      <a:spPr/>
      <a:bodyPr wrap="square" lIns="0" tIns="0" rIns="0" bIns="0" rtlCol="0">
        <a:noAutofit/>
      </a:bodyPr>
      <a:lstStyle>
        <a:defPPr marL="0" indent="0">
          <a:buFont typeface="Arial" pitchFamily="34" charset="0"/>
          <a:buNone/>
          <a:defRPr sz="1600" dirty="0" smtClean="0">
            <a:latin typeface="Vodafone Rg"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12356</Words>
  <Application>Microsoft Office PowerPoint</Application>
  <PresentationFormat>On-screen Show (16:9)</PresentationFormat>
  <Paragraphs>2753</Paragraphs>
  <Slides>137</Slides>
  <Notes>137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137</vt:i4>
      </vt:variant>
    </vt:vector>
  </HeadingPairs>
  <TitlesOfParts>
    <vt:vector size="146" baseType="lpstr">
      <vt:lpstr>Arial</vt:lpstr>
      <vt:lpstr>Bradley Hand ITC TT-Bold</vt:lpstr>
      <vt:lpstr>Calibri</vt:lpstr>
      <vt:lpstr>Vodafone ExB</vt:lpstr>
      <vt:lpstr>Vodafone Lt</vt:lpstr>
      <vt:lpstr>Vodafone Rg</vt:lpstr>
      <vt:lpstr>Wingdings</vt:lpstr>
      <vt:lpstr>Vodafone</vt:lpstr>
      <vt:lpstr>1_Vodafone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 1</vt:lpstr>
      <vt:lpstr>Question 1</vt:lpstr>
      <vt:lpstr>Question 1</vt:lpstr>
      <vt:lpstr>PowerPoint Presentation</vt:lpstr>
      <vt:lpstr>Question 1</vt:lpstr>
      <vt:lpstr>Question 2</vt:lpstr>
      <vt:lpstr>PowerPoint Presentation</vt:lpstr>
      <vt:lpstr>Question 2</vt:lpstr>
      <vt:lpstr>Question 2</vt:lpstr>
      <vt:lpstr>Question 2</vt:lpstr>
      <vt:lpstr>Question 3</vt:lpstr>
      <vt:lpstr>PowerPoint Presentation</vt:lpstr>
      <vt:lpstr>Question 3</vt:lpstr>
      <vt:lpstr>Question 3</vt:lpstr>
      <vt:lpstr>Question 3</vt:lpstr>
      <vt:lpstr>Question 4</vt:lpstr>
      <vt:lpstr>Question 4</vt:lpstr>
      <vt:lpstr>Question 4</vt:lpstr>
      <vt:lpstr>PowerPoint Presentation</vt:lpstr>
      <vt:lpstr>Question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 1</vt:lpstr>
      <vt:lpstr>Question 1</vt:lpstr>
      <vt:lpstr>Question 1</vt:lpstr>
      <vt:lpstr>Question 1</vt:lpstr>
      <vt:lpstr>Question 1</vt:lpstr>
      <vt:lpstr>Question 2</vt:lpstr>
      <vt:lpstr>Question 2</vt:lpstr>
      <vt:lpstr>Question 2</vt:lpstr>
      <vt:lpstr>Question 2</vt:lpstr>
      <vt:lpstr>Question 2</vt:lpstr>
      <vt:lpstr>Question 3</vt:lpstr>
      <vt:lpstr>Question 3</vt:lpstr>
      <vt:lpstr>Question 3</vt:lpstr>
      <vt:lpstr>Question 3</vt:lpstr>
      <vt:lpstr>Question 3</vt:lpstr>
      <vt:lpstr>Question 4</vt:lpstr>
      <vt:lpstr>Question 4</vt:lpstr>
      <vt:lpstr>Question 4</vt:lpstr>
      <vt:lpstr>Question 4</vt:lpstr>
      <vt:lpstr>Question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By asking the right questions, we can recommend the most appropriate Vertical Solution. Here’s an example for a Construction Company</vt:lpstr>
      <vt:lpstr>PowerPoint Presentation</vt:lpstr>
      <vt:lpstr>Question 1</vt:lpstr>
      <vt:lpstr>Question 1</vt:lpstr>
      <vt:lpstr>Question 1</vt:lpstr>
      <vt:lpstr>Question 1</vt:lpstr>
      <vt:lpstr>Question 1</vt:lpstr>
      <vt:lpstr>Question 2</vt:lpstr>
      <vt:lpstr>Question 2</vt:lpstr>
      <vt:lpstr>Question 2</vt:lpstr>
      <vt:lpstr>Question 2</vt:lpstr>
      <vt:lpstr>Question 2</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Vodafone Small Business Solutions Training - June 2015</dc:title>
  <dc:creator/>
  <cp:lastModifiedBy/>
  <cp:revision>1</cp:revision>
  <cp:lastPrinted>2011-08-30T12:20:26Z</cp:lastPrinted>
  <dcterms:created xsi:type="dcterms:W3CDTF">2014-02-18T09:39:18Z</dcterms:created>
  <dcterms:modified xsi:type="dcterms:W3CDTF">2015-06-08T09:18:09Z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qChecksum">
    <vt:lpwstr>DF1CC0DE8ECD02DFF8B28091D5C5C185</vt:lpwstr>
  </property>
  <property fmtid="{D5CDD505-2E9C-101B-9397-08002B2CF9AE}" pid="4" name="CqInformationType">
    <vt:lpwstr>Working Standard</vt:lpwstr>
  </property>
  <property fmtid="{D5CDD505-2E9C-101B-9397-08002B2CF9AE}" pid="5" name="CqVitality">
    <vt:lpwstr/>
  </property>
  <property fmtid="{D5CDD505-2E9C-101B-9397-08002B2CF9AE}" pid="6" name="CqDisclosureRange">
    <vt:lpwstr/>
  </property>
  <property fmtid="{D5CDD505-2E9C-101B-9397-08002B2CF9AE}" pid="7" name="CqDisclosureRangeStamp">
    <vt:lpwstr/>
  </property>
  <property fmtid="{D5CDD505-2E9C-101B-9397-08002B2CF9AE}" pid="8" name="CqDisclosureRangeLimitation">
    <vt:lpwstr/>
  </property>
  <property fmtid="{D5CDD505-2E9C-101B-9397-08002B2CF9AE}" pid="9" name="CqOwner">
    <vt:lpwstr>WILLIS</vt:lpwstr>
  </property>
  <property fmtid="{D5CDD505-2E9C-101B-9397-08002B2CF9AE}" pid="10" name="CqDepartment">
    <vt:lpwstr/>
  </property>
  <property fmtid="{D5CDD505-2E9C-101B-9397-08002B2CF9AE}" pid="11" name="CqCompanyOwner">
    <vt:lpwstr>NTT DATA</vt:lpwstr>
  </property>
  <property fmtid="{D5CDD505-2E9C-101B-9397-08002B2CF9AE}" pid="12" name="_AdHocReviewCycleID">
    <vt:i4>1977674183</vt:i4>
  </property>
  <property fmtid="{D5CDD505-2E9C-101B-9397-08002B2CF9AE}" pid="13" name="_PreviousAdHocReviewCycleID">
    <vt:i4>1789756024</vt:i4>
  </property>
</Properties>
</file>